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53"/>
  </p:notesMasterIdLst>
  <p:handoutMasterIdLst>
    <p:handoutMasterId r:id="rId54"/>
  </p:handoutMasterIdLst>
  <p:sldIdLst>
    <p:sldId id="257" r:id="rId3"/>
    <p:sldId id="600" r:id="rId4"/>
    <p:sldId id="467" r:id="rId5"/>
    <p:sldId id="515" r:id="rId6"/>
    <p:sldId id="490" r:id="rId7"/>
    <p:sldId id="645" r:id="rId8"/>
    <p:sldId id="517" r:id="rId9"/>
    <p:sldId id="597" r:id="rId10"/>
    <p:sldId id="615" r:id="rId11"/>
    <p:sldId id="632" r:id="rId12"/>
    <p:sldId id="560" r:id="rId13"/>
    <p:sldId id="633" r:id="rId14"/>
    <p:sldId id="617" r:id="rId15"/>
    <p:sldId id="655" r:id="rId16"/>
    <p:sldId id="654" r:id="rId17"/>
    <p:sldId id="653" r:id="rId18"/>
    <p:sldId id="620" r:id="rId19"/>
    <p:sldId id="621" r:id="rId20"/>
    <p:sldId id="646" r:id="rId21"/>
    <p:sldId id="624" r:id="rId22"/>
    <p:sldId id="626" r:id="rId23"/>
    <p:sldId id="627" r:id="rId24"/>
    <p:sldId id="648" r:id="rId25"/>
    <p:sldId id="647" r:id="rId26"/>
    <p:sldId id="595" r:id="rId27"/>
    <p:sldId id="637" r:id="rId28"/>
    <p:sldId id="596" r:id="rId29"/>
    <p:sldId id="639" r:id="rId30"/>
    <p:sldId id="576" r:id="rId31"/>
    <p:sldId id="548" r:id="rId32"/>
    <p:sldId id="549" r:id="rId33"/>
    <p:sldId id="594" r:id="rId34"/>
    <p:sldId id="475" r:id="rId35"/>
    <p:sldId id="498" r:id="rId36"/>
    <p:sldId id="499" r:id="rId37"/>
    <p:sldId id="551" r:id="rId38"/>
    <p:sldId id="481" r:id="rId39"/>
    <p:sldId id="482" r:id="rId40"/>
    <p:sldId id="552" r:id="rId41"/>
    <p:sldId id="629" r:id="rId42"/>
    <p:sldId id="640" r:id="rId43"/>
    <p:sldId id="628" r:id="rId44"/>
    <p:sldId id="579" r:id="rId45"/>
    <p:sldId id="644" r:id="rId46"/>
    <p:sldId id="643" r:id="rId47"/>
    <p:sldId id="642" r:id="rId48"/>
    <p:sldId id="583" r:id="rId49"/>
    <p:sldId id="555" r:id="rId50"/>
    <p:sldId id="489" r:id="rId51"/>
    <p:sldId id="397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1D4E283-05D4-49D3-94F5-3B84FA19C6D2}">
          <p14:sldIdLst>
            <p14:sldId id="257"/>
            <p14:sldId id="600"/>
            <p14:sldId id="467"/>
            <p14:sldId id="515"/>
            <p14:sldId id="490"/>
            <p14:sldId id="645"/>
            <p14:sldId id="517"/>
            <p14:sldId id="597"/>
            <p14:sldId id="615"/>
            <p14:sldId id="632"/>
            <p14:sldId id="560"/>
            <p14:sldId id="633"/>
            <p14:sldId id="617"/>
            <p14:sldId id="655"/>
            <p14:sldId id="654"/>
            <p14:sldId id="653"/>
            <p14:sldId id="620"/>
            <p14:sldId id="621"/>
            <p14:sldId id="646"/>
            <p14:sldId id="624"/>
            <p14:sldId id="626"/>
            <p14:sldId id="627"/>
            <p14:sldId id="648"/>
            <p14:sldId id="647"/>
            <p14:sldId id="595"/>
            <p14:sldId id="637"/>
            <p14:sldId id="596"/>
            <p14:sldId id="639"/>
            <p14:sldId id="576"/>
            <p14:sldId id="548"/>
            <p14:sldId id="549"/>
            <p14:sldId id="594"/>
            <p14:sldId id="475"/>
            <p14:sldId id="498"/>
            <p14:sldId id="499"/>
            <p14:sldId id="551"/>
            <p14:sldId id="481"/>
            <p14:sldId id="482"/>
            <p14:sldId id="552"/>
            <p14:sldId id="629"/>
            <p14:sldId id="640"/>
            <p14:sldId id="628"/>
            <p14:sldId id="579"/>
            <p14:sldId id="644"/>
            <p14:sldId id="643"/>
            <p14:sldId id="642"/>
            <p14:sldId id="583"/>
            <p14:sldId id="555"/>
            <p14:sldId id="489"/>
            <p14:sldId id="3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614" userDrawn="1">
          <p15:clr>
            <a:srgbClr val="A4A3A4"/>
          </p15:clr>
        </p15:guide>
        <p15:guide id="2" pos="37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 Gao" initials="YG" lastIdx="11" clrIdx="0">
    <p:extLst>
      <p:ext uri="{19B8F6BF-5375-455C-9EA6-DF929625EA0E}">
        <p15:presenceInfo xmlns:p15="http://schemas.microsoft.com/office/powerpoint/2012/main" userId="c6097c75b5b4a181" providerId="Windows Live"/>
      </p:ext>
    </p:extLst>
  </p:cmAuthor>
  <p:cmAuthor id="2" name="ziyu cui" initials="zc" lastIdx="6" clrIdx="1">
    <p:extLst>
      <p:ext uri="{19B8F6BF-5375-455C-9EA6-DF929625EA0E}">
        <p15:presenceInfo xmlns:p15="http://schemas.microsoft.com/office/powerpoint/2012/main" userId="3ffc1ee76e56858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C9"/>
    <a:srgbClr val="D6B4FF"/>
    <a:srgbClr val="A9D18E"/>
    <a:srgbClr val="F4B183"/>
    <a:srgbClr val="FFFFFF"/>
    <a:srgbClr val="9DC3E6"/>
    <a:srgbClr val="E2F0D9"/>
    <a:srgbClr val="0CB20F"/>
    <a:srgbClr val="E7E7E7"/>
    <a:srgbClr val="DCD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85415" autoAdjust="0"/>
  </p:normalViewPr>
  <p:slideViewPr>
    <p:cSldViewPr snapToGrid="0">
      <p:cViewPr varScale="1">
        <p:scale>
          <a:sx n="89" d="100"/>
          <a:sy n="89" d="100"/>
        </p:scale>
        <p:origin x="498" y="33"/>
      </p:cViewPr>
      <p:guideLst>
        <p:guide orient="horz" pos="2614"/>
        <p:guide pos="37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752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33933891699949859"/>
          <c:y val="4.166374145647254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868699950142147"/>
          <c:y val="0.14716519247008247"/>
          <c:w val="0.62696546054254021"/>
          <c:h val="0.7297807831077476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Anomalies</c:v>
                </c:pt>
              </c:strCache>
            </c:strRef>
          </c:tx>
          <c:dPt>
            <c:idx val="0"/>
            <c:bubble3D val="0"/>
            <c:spPr>
              <a:solidFill>
                <a:srgbClr val="FFC9C9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9D-4235-9264-9321F715225F}"/>
              </c:ext>
            </c:extLst>
          </c:dPt>
          <c:dPt>
            <c:idx val="1"/>
            <c:bubble3D val="0"/>
            <c:spPr>
              <a:solidFill>
                <a:srgbClr val="D6B4FF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9D-4235-9264-9321F715225F}"/>
              </c:ext>
            </c:extLst>
          </c:dPt>
          <c:dPt>
            <c:idx val="2"/>
            <c:bubble3D val="0"/>
            <c:spPr>
              <a:solidFill>
                <a:srgbClr val="A9D18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E9D-4235-9264-9321F715225F}"/>
              </c:ext>
            </c:extLst>
          </c:dPt>
          <c:dPt>
            <c:idx val="3"/>
            <c:bubble3D val="0"/>
            <c:spPr>
              <a:solidFill>
                <a:srgbClr val="FFC7C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E9D-4235-9264-9321F715225F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E9D-4235-9264-9321F715225F}"/>
              </c:ext>
            </c:extLst>
          </c:dPt>
          <c:dLbls>
            <c:spPr>
              <a:noFill/>
              <a:ln w="6350"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</c:v>
                </c:pt>
                <c:pt idx="1">
                  <c:v>42</c:v>
                </c:pt>
                <c:pt idx="2">
                  <c:v>2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42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E9D-4235-9264-9321F71522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8699950142147"/>
          <c:y val="0.14716519247008247"/>
          <c:w val="0.62696546054254021"/>
          <c:h val="0.7297807831077476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Statements</c:v>
                </c:pt>
              </c:strCache>
            </c:strRef>
          </c:tx>
          <c:dPt>
            <c:idx val="0"/>
            <c:bubble3D val="0"/>
            <c:spPr>
              <a:noFill/>
              <a:ln w="3810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F0F-4FE2-9A56-C20586ECF170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F0F-4FE2-9A56-C20586ECF170}"/>
              </c:ext>
            </c:extLst>
          </c:dPt>
          <c:cat>
            <c:strRef>
              <c:f>Sheet1!$A$2:$A$3</c:f>
              <c:strCache>
                <c:ptCount val="2"/>
                <c:pt idx="0">
                  <c:v>1</c:v>
                </c:pt>
                <c:pt idx="1">
                  <c:v>≥5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46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0F-4FE2-9A56-C20586ECF1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5"/>
        <c:holeSize val="4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E12B348A-BE78-48B7-B246-8BCF254B25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909CC88-DC1D-4995-ADD8-22AD93BDD2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2CF73-9E04-4CB8-B0D4-3CEF43716897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723C411-E0E4-4E73-948C-6B91FB5B8C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4B168C8-10CD-461D-9D1F-4D6F485BA6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04AB7-6B7D-49F8-905B-B7D6868918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3575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6E3EB-0D65-435C-9087-97BA37BFBC23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C15C7-6650-47BF-ACB5-45A5D0E93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2484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00" dirty="0">
              <a:effectLst/>
              <a:latin typeface="等线" panose="02010600030101010101" pitchFamily="2" charset="-122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8C15C7-6650-47BF-ACB5-45A5D0E931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607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C91F6-10A2-4FDD-B2BD-4E646F1F6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9DFB339-97CA-EB9C-E7FD-C9F691D78A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7F80B70-AB58-8C44-076C-2B9ACB58A2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17582E-A633-F9D7-F927-47147E67A5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307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3C8A1-0C5A-7E27-D114-2F217128E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4BC80D9-070C-14C6-2168-9C787D7EA2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3DC1BD8-8F06-4E79-AD16-7B7D767F35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82DC8B-D2AC-D0EF-0095-B901433E95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1875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65AFB-14CC-99DB-1FDE-04169C58E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77B156B-8CA1-A203-33EC-4169853E0F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C7DDDEE-4EF2-626C-035F-009299013C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0260CE-BB6A-0E19-58F4-E17AC27C08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670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6B123-2F0F-0454-A1E6-0A2796131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B157110-3254-E146-306E-BCBA0530DD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289C9E8-8540-6C42-6E0B-F70E91574C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C7316AC-5A62-3329-AC3C-5B0B5CD52E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271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35495-CB4B-6636-A1F1-708DE9C20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F54A77F-ABB9-B048-9556-1A20A98647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70B7FEB-835E-8479-02AF-FDEFC12698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D3D2E9E-55E3-6668-B58F-CF1342F8C7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423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10D7F-64FE-F758-AFC1-0274C70CA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E7EFC9C-D8D5-ADAB-7994-70B8FDF6A7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3C408C4-76E1-7506-7585-2CE78A82AB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550D22-770F-82C6-7B23-475328A062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365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C4BF4-32C8-C1A5-E090-9A72DCEF2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5A7DDC1-9640-2DF5-3B75-CDB8F19EE2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D42D6BF-9417-AD3F-A87A-FC884C619B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543075-818F-2D62-307E-F14BBC2A31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8278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63534-EA6D-674F-903D-55E664C67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E6A24FC-ACC4-1658-CA0F-348DD1BB1F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0890443-6724-F0DB-5348-056BFAD240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0F605DE-BB37-A47C-3F27-F98A7F6EEE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964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F5BFD-E533-EEF2-F55E-CA314B01E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5F9DE59-8F79-7963-A9F5-120473AAE0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DCEA7FC-9880-00BD-A3CF-9EBDFB963D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BC8E9CD-6D5D-20CB-009C-42651A8685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5660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1767E-81DC-4647-CFA3-76E3F3CAE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1A00423-EAEE-DC68-5938-0AC65DBA18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A76BF6E-9EBA-87DD-AB43-D5585F11C6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9B547F0-B84B-E051-D0CE-F10066F552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229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7B553-BDB8-B6D9-3AA5-9502CDF48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238F1E2-4024-A363-970B-50F3F67366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C12D621-BE41-089B-2E37-17497917E8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00" dirty="0">
              <a:effectLst/>
              <a:latin typeface="等线" panose="02010600030101010101" pitchFamily="2" charset="-122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22030A-E243-1CC1-36CC-3106D14C5F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1935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CD9C1-E12F-8418-3782-C4EB6A724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3D77034-C486-40E0-07EB-FF3C82A1CE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E725F7B-B716-671D-5391-F698AA8EEF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FD7AACB-7E51-F6C1-7238-56BD3D0044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717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AA97D-1FCF-3536-B009-4F479DB1A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BB60BF0-C297-86C3-03AD-9F4F183FF3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979D884-D982-8641-1903-44A50151BA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679F87-9A96-E709-EA0B-7A5ACCB1F6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1441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4D7D1-29D5-4580-79B0-09003FCD1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CA28537-23B0-803F-385B-02A1565B83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DEB7A01-063B-95FC-810F-DB39B3E8EE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A17EC5-9111-68F4-BAFF-09D641EA6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2701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00629-6996-ECB2-4CC7-0F75A8831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69C4BF3-04EB-98B1-1E8D-1F90A48DC6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208DCA6-FAB7-217A-B42F-88946313D7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5FCB0E1-45EE-8966-E75C-67DB241A8C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7219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A8C5B-A3AF-C473-910D-938232D02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E16CC25-2C0C-F54B-C9D1-C7730B085D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EAB0A8D-7D46-4993-8824-5610025F0D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A45FA3C-2CA0-E981-391F-58E5F73C18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3397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E6572-A397-E2C5-8664-113DC5AF1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449AE96-5B12-4D38-B148-C330B5AC78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6A7B941-F0F6-33EE-0347-B129487C7E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F7601F4-FDCD-6950-CFA9-DC1149C0E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270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CFE8A-BABD-4235-01B5-893F8C03C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2CBD787-43CA-3AF1-0AA8-FAFC64926D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CDFE7F5-9CEF-8D51-2DF0-71C5A7894B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682B2EF-F7AC-5460-E55F-07E4A97E3E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7291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78793-8141-9C8E-0A52-2F4A26B5D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6CD7261-BD17-B02D-CD8A-0AC5DB3EE9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6F116CA-CE18-1D83-BE1A-F715517BD7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5BBFFD2-52F6-95D9-F7C5-FCE711D326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1325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B7317-900A-51D5-D1E3-477348F01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CE90CBC-A23A-4F6B-C670-DA260EB1CD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3193289-3219-1E00-9C44-FF1D6A5B6F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7ED2A01-958C-D8FD-A6C5-5C3899DB37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7543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F9498-DAAE-C1C6-E2DB-56B118A6E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8CE39F3-51F4-52BD-5699-294FDB1A0C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3B4474C-CA8E-7643-850B-37AB7F734F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F85F358-AC71-A083-AF8F-AEC971496D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927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2724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5D4DD-6707-B008-9310-E925DB2EF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A4F2399-70C0-EC8C-2305-390261F908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947CD91-3ADE-4E0D-7467-34744F77A4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38226-14DE-D6C9-D865-6781C9119F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7254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2D237-EB4F-9741-7AC9-ED0B7D327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8A89926-E7EB-C511-2563-A5ECFA5BC0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733CC14-A57B-E37B-DB57-BF2AFF62CD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38D8939-676B-188D-308B-A2874D96C3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7989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3C0D5-EC01-7F18-95EE-611A319CC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4204408-20B7-6B05-A140-55C57F5032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4040823-4FFA-C16A-D6F1-F24B30429E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D36AE52-75B9-CA74-7D69-9F69715125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16143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1470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4889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9173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4414A-28E2-7961-04B1-386D030E2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C82CB03-3594-879D-A010-044C3F42E4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FC4E49E-210F-6D07-AEE8-015F0C817C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103D9B4-9E40-28FC-2B1E-63D2FDEB0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15563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11462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2692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C950F-B51C-B23E-A329-EAA2B9C36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995DAF6-DBE4-828B-28C3-88CC06391A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CAC66D0-581F-FD07-3878-B40D0ABF33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CCFBE6-EF52-C641-4796-99235BBCCD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4252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7000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A03B27-669B-D579-B3CF-BBDD20B51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CB7259C-01ED-1CA2-CBA3-5C161B1370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CE73DCE-186A-5F5A-6B60-8A71A5C68C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C3AEE8B-E3BF-E35D-E60D-A9CCFCB666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0187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562B1-DB41-7BDA-4FBB-FA119E823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1051E86-6AD2-8010-6506-523B17D9BF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B159E35-D768-9599-BA48-6E2F68DA3F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E70FE4-80A8-2B49-BC3E-542A522885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8500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EFC1B-CF50-3770-2892-F0A18EDC8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581543E-5BBA-6C58-F362-025A91E652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BA87463-877E-A810-D583-0790A4A445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7EFAE5-529F-DFF0-D7E9-00A036A994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2464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0B9ED-77B0-1F16-3059-E7A1DCBD0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35016C8-C202-1679-FF8E-0F35FCAD6C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1EAB209-9697-C32B-D2C3-B381CB6019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trike="sngStrike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5A97A25-9EB7-8AE7-9B45-3541402C1D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1175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C1725-5751-14F0-CB7F-1748C2766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1A9F365-6BD3-AE79-7565-095C3BAABE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439ACAB-CFAC-C92E-3731-4AA8A7843C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EFB90F5-70AD-D296-B4F2-6F69C5E843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9910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DD797-9FD2-56CC-DA97-3E8649983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D5D1CA3-058F-8BB4-0B68-7262972BB5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3242DB1-9BC0-159E-2730-21353942FA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20192C8-A664-C216-1891-7366F6350A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28317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8F606-2897-A30F-402A-4B01CFE7C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898EEE2-32F5-7D1F-65A7-6AF30E3097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869F002-4B56-3FBE-78FF-EDBAF9493F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trike="sngStrike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2C46675-0919-9A4F-A572-B7AAE2D09C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8667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C48DA-A67F-EFFA-9EF1-939185368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E109A21-532A-10A9-5CF9-FCC1FBAC8B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49A07DB-A3E4-5942-2C10-AC78B56F0E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6986B33-5FCD-37A7-0057-D26B78C12A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9284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4CD9D-2DC0-A605-0229-797B56A8C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00ED436-600C-16CE-DCD6-9315E321B4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6B234A7-78B2-47EF-1014-E9225CE90F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CB76856-ADE7-674F-FD1B-0944BF16BA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8459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00" dirty="0">
              <a:effectLst/>
              <a:latin typeface="等线" panose="02010600030101010101" pitchFamily="2" charset="-122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610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63033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00" dirty="0">
              <a:effectLst/>
              <a:latin typeface="等线" panose="02010600030101010101" pitchFamily="2" charset="-122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8019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F39C2-798B-5949-0232-02472564C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5517BF1-9245-CB2C-7332-64EF898086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0DE11DE-69D8-F911-29BE-A2EA3672AD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14A6A6B-A3CF-F1A6-7E7D-B298EA4535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77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7314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C87B7-AA0A-5DF7-D5B2-0DB0A7B8B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9A6A845-0EC7-ED74-8071-85C6321459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44225D3-5791-9F63-0B4F-E907631440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F20EB82-C433-EA33-D439-E26E710EB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791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D05A4-B753-551A-2335-BEF9AB91E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DF69B36-8485-0E26-B010-23C31DEA15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B8AA328-A8D1-AAAC-FB20-1C1C504E5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4257BD5-355E-7787-7B3C-BFFE58B163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870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2752" y="4571999"/>
            <a:ext cx="10826496" cy="54367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None/>
              <a:defRPr lang="en-US" sz="2933" b="1" i="1" baseline="0" smtClean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Clicdk</a:t>
            </a:r>
            <a:r>
              <a:rPr lang="en-US" dirty="0"/>
              <a:t>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5922935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gray">
          <a:xfrm>
            <a:off x="1" y="1"/>
            <a:ext cx="12192001" cy="3013495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" y="531813"/>
            <a:ext cx="1982748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2040255" y="531813"/>
            <a:ext cx="3703313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8630595" y="531813"/>
            <a:ext cx="3561404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801075" y="531813"/>
            <a:ext cx="2772015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113080" y="2660017"/>
            <a:ext cx="4482353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321004" y="2660017"/>
            <a:ext cx="2734568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" y="2660017"/>
            <a:ext cx="2263497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9652938" y="2660017"/>
            <a:ext cx="2539063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14529" y="5606699"/>
            <a:ext cx="11338560" cy="896112"/>
          </a:xfrm>
        </p:spPr>
        <p:txBody>
          <a:bodyPr lIns="0" tIns="0" rIns="0" bIns="0"/>
          <a:lstStyle>
            <a:lvl1pPr algn="l">
              <a:lnSpc>
                <a:spcPct val="100000"/>
              </a:lnSpc>
              <a:defRPr lang="en-US" sz="7200" b="0" i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0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414529" y="4764524"/>
            <a:ext cx="11338560" cy="738664"/>
          </a:xfrm>
          <a:ln/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4800" b="0" i="1" kern="1200" dirty="0">
                <a:solidFill>
                  <a:srgbClr val="2DBCB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6008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hoto Head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1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524255" y="3063525"/>
            <a:ext cx="6231108" cy="1252728"/>
          </a:xfrm>
        </p:spPr>
        <p:txBody>
          <a:bodyPr wrap="square" lIns="0" tIns="0" rIns="0" bIns="0" anchor="b"/>
          <a:lstStyle>
            <a:lvl1pPr algn="l">
              <a:lnSpc>
                <a:spcPts val="6400"/>
              </a:lnSpc>
              <a:spcBef>
                <a:spcPts val="0"/>
              </a:spcBef>
              <a:defRPr lang="en-US" sz="8000" b="0" i="1" kern="1200" dirty="0">
                <a:solidFill>
                  <a:schemeClr val="accen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81614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524256" y="4461447"/>
            <a:ext cx="6231107" cy="1213794"/>
          </a:xfrm>
          <a:ln/>
        </p:spPr>
        <p:txBody>
          <a:bodyPr lIns="0" tIns="0" rIns="0" bIns="0"/>
          <a:lstStyle>
            <a:lvl1pPr marL="0" indent="0">
              <a:lnSpc>
                <a:spcPts val="4667"/>
              </a:lnSpc>
              <a:spcBef>
                <a:spcPts val="0"/>
              </a:spcBef>
              <a:buFontTx/>
              <a:buNone/>
              <a:defRPr lang="en-US" sz="4800" b="1" i="1" kern="1200" dirty="0">
                <a:solidFill>
                  <a:schemeClr val="accent6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" y="4337268"/>
            <a:ext cx="655607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260075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6354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2752" y="4571999"/>
            <a:ext cx="10826496" cy="54367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None/>
              <a:defRPr lang="en-US" sz="2933" b="1" i="1" baseline="0" smtClean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Clicdk</a:t>
            </a:r>
            <a:r>
              <a:rPr lang="en-US" dirty="0"/>
              <a:t>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449275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4">
            <a:extLst>
              <a:ext uri="{FF2B5EF4-FFF2-40B4-BE49-F238E27FC236}">
                <a16:creationId xmlns:a16="http://schemas.microsoft.com/office/drawing/2014/main" id="{0562759C-74C1-9B3D-036A-22DD9FDD6B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fld id="{27CAE394-06E6-47A3-B6CA-A6802AF0F53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75158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F031F17-8B63-4BA9-B39A-1654776705E7}"/>
              </a:ext>
            </a:extLst>
          </p:cNvPr>
          <p:cNvSpPr/>
          <p:nvPr userDrawn="1"/>
        </p:nvSpPr>
        <p:spPr bwMode="gray">
          <a:xfrm>
            <a:off x="367645" y="1969325"/>
            <a:ext cx="490194" cy="707887"/>
          </a:xfrm>
          <a:prstGeom prst="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" name="箭头: V 形 2">
            <a:extLst>
              <a:ext uri="{FF2B5EF4-FFF2-40B4-BE49-F238E27FC236}">
                <a16:creationId xmlns:a16="http://schemas.microsoft.com/office/drawing/2014/main" id="{56CEFA9C-8600-45C0-99D0-CE7C54182FCE}"/>
              </a:ext>
            </a:extLst>
          </p:cNvPr>
          <p:cNvSpPr/>
          <p:nvPr userDrawn="1"/>
        </p:nvSpPr>
        <p:spPr bwMode="gray">
          <a:xfrm>
            <a:off x="857839" y="1969325"/>
            <a:ext cx="216817" cy="707887"/>
          </a:xfrm>
          <a:prstGeom prst="chevron">
            <a:avLst/>
          </a:prstGeom>
          <a:solidFill>
            <a:schemeClr val="accent2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" name="箭头: V 形 3">
            <a:extLst>
              <a:ext uri="{FF2B5EF4-FFF2-40B4-BE49-F238E27FC236}">
                <a16:creationId xmlns:a16="http://schemas.microsoft.com/office/drawing/2014/main" id="{0CE2C16C-A6D2-4FE9-A58A-DCB864D29FCC}"/>
              </a:ext>
            </a:extLst>
          </p:cNvPr>
          <p:cNvSpPr/>
          <p:nvPr userDrawn="1"/>
        </p:nvSpPr>
        <p:spPr bwMode="gray">
          <a:xfrm>
            <a:off x="1003953" y="1969324"/>
            <a:ext cx="216817" cy="707887"/>
          </a:xfrm>
          <a:prstGeom prst="chevron">
            <a:avLst/>
          </a:prstGeom>
          <a:solidFill>
            <a:schemeClr val="accent2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E9AF93A-BC79-4222-9351-FF34F0EDBDDD}"/>
              </a:ext>
            </a:extLst>
          </p:cNvPr>
          <p:cNvSpPr txBox="1"/>
          <p:nvPr userDrawn="1"/>
        </p:nvSpPr>
        <p:spPr>
          <a:xfrm>
            <a:off x="1348033" y="1969325"/>
            <a:ext cx="10476322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73500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25397" y="1379799"/>
            <a:ext cx="10341205" cy="2585323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731502" indent="-365751">
              <a:buFont typeface="Wingdings" panose="05000000000000000000" pitchFamily="2" charset="2"/>
              <a:buChar char="Ø"/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</a:t>
            </a:r>
            <a:r>
              <a:rPr lang="en-US" dirty="0" err="1"/>
              <a:t>tro</a:t>
            </a:r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1FBE67B-B93B-4887-B981-C839AD57AF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60724"/>
            <a:ext cx="11677650" cy="219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740" y="311085"/>
            <a:ext cx="10826496" cy="849639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4667"/>
              </a:lnSpc>
              <a:spcBef>
                <a:spcPct val="0"/>
              </a:spcBef>
              <a:spcAft>
                <a:spcPct val="0"/>
              </a:spcAft>
              <a:defRPr lang="en-US" sz="4267" b="1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D21AC05-A43C-2647-FE9D-A190E375EC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fld id="{27CAE394-06E6-47A3-B6CA-A6802AF0F53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418758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752" y="1889760"/>
            <a:ext cx="10826496" cy="258532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3684" y="1280161"/>
            <a:ext cx="10826749" cy="49244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733" b="1">
                <a:solidFill>
                  <a:schemeClr val="accent1"/>
                </a:solidFill>
                <a:latin typeface="Calibr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485D0B-CDDD-4B4F-940C-F900A37B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0826496" cy="849639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4667"/>
              </a:lnSpc>
              <a:spcBef>
                <a:spcPct val="0"/>
              </a:spcBef>
              <a:spcAft>
                <a:spcPct val="0"/>
              </a:spcAft>
              <a:defRPr lang="en-US" sz="4267" b="1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08440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4667"/>
              </a:lnSpc>
              <a:spcBef>
                <a:spcPct val="0"/>
              </a:spcBef>
              <a:spcAft>
                <a:spcPct val="0"/>
              </a:spcAft>
              <a:defRPr lang="en-US" sz="4267" b="1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752" y="1316739"/>
            <a:ext cx="5315712" cy="2431371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667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33">
                <a:latin typeface="+mn-lt"/>
              </a:defRPr>
            </a:lvl4pPr>
            <a:lvl5pPr>
              <a:defRPr sz="2133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16739"/>
            <a:ext cx="5315712" cy="2431371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667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33">
                <a:latin typeface="+mn-lt"/>
              </a:defRPr>
            </a:lvl4pPr>
            <a:lvl5pPr>
              <a:defRPr sz="2133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63353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4667"/>
              </a:lnSpc>
              <a:spcBef>
                <a:spcPct val="0"/>
              </a:spcBef>
              <a:spcAft>
                <a:spcPct val="0"/>
              </a:spcAft>
              <a:defRPr lang="en-US" sz="4267" b="1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83684" y="1889763"/>
            <a:ext cx="5315712" cy="2431371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667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33">
                <a:latin typeface="+mn-lt"/>
              </a:defRPr>
            </a:lvl4pPr>
            <a:lvl5pPr>
              <a:defRPr sz="2133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90488" y="1889763"/>
            <a:ext cx="5315712" cy="2431371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667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33">
                <a:latin typeface="+mn-lt"/>
              </a:defRPr>
            </a:lvl4pPr>
            <a:lvl5pPr>
              <a:defRPr sz="2133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3684" y="1280161"/>
            <a:ext cx="5315712" cy="49244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733" b="1">
                <a:solidFill>
                  <a:schemeClr val="accent1"/>
                </a:solidFill>
                <a:latin typeface="Calibr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90488" y="1280161"/>
            <a:ext cx="5315712" cy="49244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733" b="1">
                <a:solidFill>
                  <a:schemeClr val="accent1"/>
                </a:solidFill>
                <a:latin typeface="Calibr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005801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33871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lnSpc>
                <a:spcPts val="4667"/>
              </a:lnSpc>
              <a:defRPr>
                <a:latin typeface="Calibri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682752" y="2072640"/>
            <a:ext cx="10826496" cy="3901440"/>
          </a:xfrm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zh-CN" altLang="en-US"/>
              <a:t>单击图标添加表格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83684" y="1280161"/>
            <a:ext cx="10826749" cy="49244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733" b="1">
                <a:solidFill>
                  <a:schemeClr val="accent1"/>
                </a:solidFill>
                <a:latin typeface="Calibr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8385404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lnSpc>
                <a:spcPts val="4667"/>
              </a:lnSpc>
              <a:defRPr>
                <a:latin typeface="Calibri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682752" y="2072640"/>
            <a:ext cx="10826496" cy="3901440"/>
          </a:xfrm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zh-CN" altLang="en-US"/>
              <a:t>单击图标添加图表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83684" y="1280161"/>
            <a:ext cx="10826749" cy="49244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733" b="1">
                <a:solidFill>
                  <a:schemeClr val="accent1"/>
                </a:solidFill>
                <a:latin typeface="Calibr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6302274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gray">
          <a:xfrm>
            <a:off x="1" y="1"/>
            <a:ext cx="12192001" cy="3013495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" y="531813"/>
            <a:ext cx="1982748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2040255" y="531813"/>
            <a:ext cx="3703313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8630595" y="531813"/>
            <a:ext cx="3561404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801075" y="531813"/>
            <a:ext cx="2772015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113080" y="2660017"/>
            <a:ext cx="4482353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321004" y="2660017"/>
            <a:ext cx="2734568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" y="2660017"/>
            <a:ext cx="2263497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9652938" y="2660017"/>
            <a:ext cx="2539063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14529" y="5606699"/>
            <a:ext cx="11338560" cy="896112"/>
          </a:xfrm>
        </p:spPr>
        <p:txBody>
          <a:bodyPr lIns="0" tIns="0" rIns="0" bIns="0"/>
          <a:lstStyle>
            <a:lvl1pPr algn="l">
              <a:lnSpc>
                <a:spcPct val="100000"/>
              </a:lnSpc>
              <a:defRPr lang="en-US" sz="7200" b="0" i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0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414529" y="4764524"/>
            <a:ext cx="11338560" cy="738664"/>
          </a:xfrm>
          <a:ln/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4800" b="0" i="1" kern="1200" dirty="0">
                <a:solidFill>
                  <a:srgbClr val="2DBCB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34363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hoto Head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1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524255" y="3063525"/>
            <a:ext cx="6231108" cy="1252728"/>
          </a:xfrm>
        </p:spPr>
        <p:txBody>
          <a:bodyPr wrap="square" lIns="0" tIns="0" rIns="0" bIns="0" anchor="b"/>
          <a:lstStyle>
            <a:lvl1pPr algn="l">
              <a:lnSpc>
                <a:spcPts val="6400"/>
              </a:lnSpc>
              <a:spcBef>
                <a:spcPts val="0"/>
              </a:spcBef>
              <a:defRPr lang="en-US" sz="8000" b="0" i="1" kern="1200" dirty="0">
                <a:solidFill>
                  <a:schemeClr val="accen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81614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524256" y="4461447"/>
            <a:ext cx="6231107" cy="1213794"/>
          </a:xfrm>
          <a:ln/>
        </p:spPr>
        <p:txBody>
          <a:bodyPr lIns="0" tIns="0" rIns="0" bIns="0"/>
          <a:lstStyle>
            <a:lvl1pPr marL="0" indent="0">
              <a:lnSpc>
                <a:spcPts val="4667"/>
              </a:lnSpc>
              <a:spcBef>
                <a:spcPts val="0"/>
              </a:spcBef>
              <a:buFontTx/>
              <a:buNone/>
              <a:defRPr lang="en-US" sz="4800" b="1" i="1" kern="1200" dirty="0">
                <a:solidFill>
                  <a:schemeClr val="accent6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" y="4337268"/>
            <a:ext cx="655607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7267800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F031F17-8B63-4BA9-B39A-1654776705E7}"/>
              </a:ext>
            </a:extLst>
          </p:cNvPr>
          <p:cNvSpPr/>
          <p:nvPr userDrawn="1"/>
        </p:nvSpPr>
        <p:spPr bwMode="gray">
          <a:xfrm>
            <a:off x="367645" y="1969325"/>
            <a:ext cx="490194" cy="707887"/>
          </a:xfrm>
          <a:prstGeom prst="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" name="箭头: V 形 2">
            <a:extLst>
              <a:ext uri="{FF2B5EF4-FFF2-40B4-BE49-F238E27FC236}">
                <a16:creationId xmlns:a16="http://schemas.microsoft.com/office/drawing/2014/main" id="{56CEFA9C-8600-45C0-99D0-CE7C54182FCE}"/>
              </a:ext>
            </a:extLst>
          </p:cNvPr>
          <p:cNvSpPr/>
          <p:nvPr userDrawn="1"/>
        </p:nvSpPr>
        <p:spPr bwMode="gray">
          <a:xfrm>
            <a:off x="857839" y="1969325"/>
            <a:ext cx="216817" cy="707887"/>
          </a:xfrm>
          <a:prstGeom prst="chevron">
            <a:avLst/>
          </a:prstGeom>
          <a:solidFill>
            <a:schemeClr val="accent2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" name="箭头: V 形 3">
            <a:extLst>
              <a:ext uri="{FF2B5EF4-FFF2-40B4-BE49-F238E27FC236}">
                <a16:creationId xmlns:a16="http://schemas.microsoft.com/office/drawing/2014/main" id="{0CE2C16C-A6D2-4FE9-A58A-DCB864D29FCC}"/>
              </a:ext>
            </a:extLst>
          </p:cNvPr>
          <p:cNvSpPr/>
          <p:nvPr userDrawn="1"/>
        </p:nvSpPr>
        <p:spPr bwMode="gray">
          <a:xfrm>
            <a:off x="1003953" y="1969324"/>
            <a:ext cx="216817" cy="707887"/>
          </a:xfrm>
          <a:prstGeom prst="chevron">
            <a:avLst/>
          </a:prstGeom>
          <a:solidFill>
            <a:schemeClr val="accent2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E9AF93A-BC79-4222-9351-FF34F0EDBDDD}"/>
              </a:ext>
            </a:extLst>
          </p:cNvPr>
          <p:cNvSpPr txBox="1"/>
          <p:nvPr userDrawn="1"/>
        </p:nvSpPr>
        <p:spPr>
          <a:xfrm>
            <a:off x="1348033" y="1969325"/>
            <a:ext cx="10476322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9304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48740" y="1379799"/>
            <a:ext cx="10826495" cy="2585323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731502" indent="-365751">
              <a:buFont typeface="Wingdings" panose="05000000000000000000" pitchFamily="2" charset="2"/>
              <a:buChar char="Ø"/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</a:t>
            </a:r>
            <a:r>
              <a:rPr lang="en-US" dirty="0" err="1"/>
              <a:t>tro</a:t>
            </a:r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1FBE67B-B93B-4887-B981-C839AD57AF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60724"/>
            <a:ext cx="11677650" cy="219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740" y="311085"/>
            <a:ext cx="10826496" cy="849639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4667"/>
              </a:lnSpc>
              <a:spcBef>
                <a:spcPct val="0"/>
              </a:spcBef>
              <a:spcAft>
                <a:spcPct val="0"/>
              </a:spcAft>
              <a:defRPr lang="en-US" sz="4267" b="1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50905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752" y="1889760"/>
            <a:ext cx="10826496" cy="258532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3684" y="1280161"/>
            <a:ext cx="10826749" cy="49244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733" b="1">
                <a:solidFill>
                  <a:schemeClr val="accent1"/>
                </a:solidFill>
                <a:latin typeface="Calibr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485D0B-CDDD-4B4F-940C-F900A37B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0826496" cy="849639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4667"/>
              </a:lnSpc>
              <a:spcBef>
                <a:spcPct val="0"/>
              </a:spcBef>
              <a:spcAft>
                <a:spcPct val="0"/>
              </a:spcAft>
              <a:defRPr lang="en-US" sz="4267" b="1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45690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4667"/>
              </a:lnSpc>
              <a:spcBef>
                <a:spcPct val="0"/>
              </a:spcBef>
              <a:spcAft>
                <a:spcPct val="0"/>
              </a:spcAft>
              <a:defRPr lang="en-US" sz="4267" b="1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752" y="1316739"/>
            <a:ext cx="5315712" cy="2431371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667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33">
                <a:latin typeface="+mn-lt"/>
              </a:defRPr>
            </a:lvl4pPr>
            <a:lvl5pPr>
              <a:defRPr sz="2133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16739"/>
            <a:ext cx="5315712" cy="2431371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667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33">
                <a:latin typeface="+mn-lt"/>
              </a:defRPr>
            </a:lvl4pPr>
            <a:lvl5pPr>
              <a:defRPr sz="2133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881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4667"/>
              </a:lnSpc>
              <a:spcBef>
                <a:spcPct val="0"/>
              </a:spcBef>
              <a:spcAft>
                <a:spcPct val="0"/>
              </a:spcAft>
              <a:defRPr lang="en-US" sz="4267" b="1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83684" y="1889763"/>
            <a:ext cx="5315712" cy="2431371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667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33">
                <a:latin typeface="+mn-lt"/>
              </a:defRPr>
            </a:lvl4pPr>
            <a:lvl5pPr>
              <a:defRPr sz="2133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90488" y="1889763"/>
            <a:ext cx="5315712" cy="2431371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667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33">
                <a:latin typeface="+mn-lt"/>
              </a:defRPr>
            </a:lvl4pPr>
            <a:lvl5pPr>
              <a:defRPr sz="2133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3684" y="1280161"/>
            <a:ext cx="5315712" cy="49244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733" b="1">
                <a:solidFill>
                  <a:schemeClr val="accent1"/>
                </a:solidFill>
                <a:latin typeface="Calibr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90488" y="1280161"/>
            <a:ext cx="5315712" cy="49244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733" b="1">
                <a:solidFill>
                  <a:schemeClr val="accent1"/>
                </a:solidFill>
                <a:latin typeface="Calibr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1448243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lnSpc>
                <a:spcPts val="4667"/>
              </a:lnSpc>
              <a:defRPr>
                <a:latin typeface="Calibri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682752" y="2072640"/>
            <a:ext cx="10826496" cy="3901440"/>
          </a:xfrm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zh-CN" altLang="en-US"/>
              <a:t>单击图标添加表格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83684" y="1280161"/>
            <a:ext cx="10826749" cy="49244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733" b="1">
                <a:solidFill>
                  <a:schemeClr val="accent1"/>
                </a:solidFill>
                <a:latin typeface="Calibr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2604666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lnSpc>
                <a:spcPts val="4667"/>
              </a:lnSpc>
              <a:defRPr>
                <a:latin typeface="Calibri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682752" y="2072640"/>
            <a:ext cx="10826496" cy="3901440"/>
          </a:xfrm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zh-CN" altLang="en-US"/>
              <a:t>单击图标添加图表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83684" y="1280161"/>
            <a:ext cx="10826749" cy="49244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733" b="1">
                <a:solidFill>
                  <a:schemeClr val="accent1"/>
                </a:solidFill>
                <a:latin typeface="Calibr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7048784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821" y="329938"/>
            <a:ext cx="10826496" cy="9170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821" y="1467593"/>
            <a:ext cx="10826496" cy="25853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5071705-F7AD-40EB-A605-811B2D30188E}"/>
              </a:ext>
            </a:extLst>
          </p:cNvPr>
          <p:cNvSpPr txBox="1"/>
          <p:nvPr userDrawn="1"/>
        </p:nvSpPr>
        <p:spPr>
          <a:xfrm>
            <a:off x="11719036" y="6547942"/>
            <a:ext cx="441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C5B0B7-E9A4-4385-B78F-A82A7CC1BE74}" type="slidenum">
              <a:rPr lang="zh-CN" altLang="en-US" sz="1400" b="1" smtClean="0"/>
              <a:t>‹#›</a:t>
            </a:fld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7050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71" r:id="rId11"/>
    <p:sldLayoutId id="2147483674" r:id="rId12"/>
  </p:sldLayoutIdLst>
  <p:transition>
    <p:fade/>
  </p:transition>
  <p:hf hdr="0" ftr="0" dt="0"/>
  <p:txStyles>
    <p:titleStyle>
      <a:lvl1pPr algn="ctr" defTabSz="1219170" rtl="0" eaLnBrk="1" latinLnBrk="0" hangingPunct="1">
        <a:lnSpc>
          <a:spcPts val="4667"/>
        </a:lnSpc>
        <a:spcBef>
          <a:spcPct val="0"/>
        </a:spcBef>
        <a:buNone/>
        <a:defRPr lang="en-US" sz="4267" b="1" kern="1200" smtClean="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65751" indent="-365751" algn="l" defTabSz="1219170" rtl="0" eaLnBrk="1" fontAlgn="base" latinLnBrk="0" hangingPunct="1">
        <a:lnSpc>
          <a:spcPct val="100000"/>
        </a:lnSpc>
        <a:spcBef>
          <a:spcPts val="16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p"/>
        <a:defRPr lang="en-US" sz="3200" b="1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731502" indent="-365751" algn="l" defTabSz="1219170" rtl="0" eaLnBrk="1" fontAlgn="base" latinLnBrk="0" hangingPunct="1">
        <a:lnSpc>
          <a:spcPct val="100000"/>
        </a:lnSpc>
        <a:spcBef>
          <a:spcPts val="8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p"/>
        <a:defRPr lang="en-US" sz="2933" b="1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097253" indent="-365751" algn="l" defTabSz="1219170" rtl="0" eaLnBrk="1" fontAlgn="base" latinLnBrk="0" hangingPunct="1">
        <a:lnSpc>
          <a:spcPct val="100000"/>
        </a:lnSpc>
        <a:spcBef>
          <a:spcPts val="8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lang="en-US" sz="2667" b="1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463003" indent="-365751" algn="l" defTabSz="1219170" rtl="0" eaLnBrk="1" fontAlgn="base" latinLnBrk="0" hangingPunct="1">
        <a:lnSpc>
          <a:spcPct val="100000"/>
        </a:lnSpc>
        <a:spcBef>
          <a:spcPts val="8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lang="en-US" sz="2400" b="1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-365751" algn="l" defTabSz="1219170" rtl="0" eaLnBrk="1" fontAlgn="base" latinLnBrk="0" hangingPunct="1">
        <a:lnSpc>
          <a:spcPct val="100000"/>
        </a:lnSpc>
        <a:spcBef>
          <a:spcPts val="8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lang="en-US" sz="2133" b="1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821" y="329938"/>
            <a:ext cx="10826496" cy="9170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821" y="1467593"/>
            <a:ext cx="10826496" cy="25853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63B7ACB-1703-3AB3-526F-36A922A297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fld id="{27CAE394-06E6-47A3-B6CA-A6802AF0F53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237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>
    <p:fade/>
  </p:transition>
  <p:hf hdr="0" ftr="0" dt="0"/>
  <p:txStyles>
    <p:titleStyle>
      <a:lvl1pPr algn="ctr" defTabSz="1219170" rtl="0" eaLnBrk="1" latinLnBrk="0" hangingPunct="1">
        <a:lnSpc>
          <a:spcPts val="4667"/>
        </a:lnSpc>
        <a:spcBef>
          <a:spcPct val="0"/>
        </a:spcBef>
        <a:buNone/>
        <a:defRPr lang="en-US" sz="4267" b="1" kern="1200" smtClean="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65751" indent="-365751" algn="l" defTabSz="1219170" rtl="0" eaLnBrk="1" fontAlgn="base" latinLnBrk="0" hangingPunct="1">
        <a:lnSpc>
          <a:spcPct val="100000"/>
        </a:lnSpc>
        <a:spcBef>
          <a:spcPts val="16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p"/>
        <a:defRPr lang="en-US" sz="3200" b="1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731502" indent="-365751" algn="l" defTabSz="1219170" rtl="0" eaLnBrk="1" fontAlgn="base" latinLnBrk="0" hangingPunct="1">
        <a:lnSpc>
          <a:spcPct val="100000"/>
        </a:lnSpc>
        <a:spcBef>
          <a:spcPts val="8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p"/>
        <a:defRPr lang="en-US" sz="2933" b="1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097253" indent="-365751" algn="l" defTabSz="1219170" rtl="0" eaLnBrk="1" fontAlgn="base" latinLnBrk="0" hangingPunct="1">
        <a:lnSpc>
          <a:spcPct val="100000"/>
        </a:lnSpc>
        <a:spcBef>
          <a:spcPts val="8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lang="en-US" sz="2667" b="1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463003" indent="-365751" algn="l" defTabSz="1219170" rtl="0" eaLnBrk="1" fontAlgn="base" latinLnBrk="0" hangingPunct="1">
        <a:lnSpc>
          <a:spcPct val="100000"/>
        </a:lnSpc>
        <a:spcBef>
          <a:spcPts val="8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lang="en-US" sz="2400" b="1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-365751" algn="l" defTabSz="1219170" rtl="0" eaLnBrk="1" fontAlgn="base" latinLnBrk="0" hangingPunct="1">
        <a:lnSpc>
          <a:spcPct val="100000"/>
        </a:lnSpc>
        <a:spcBef>
          <a:spcPts val="8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lang="en-US" sz="2133" b="1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46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11" Type="http://schemas.openxmlformats.org/officeDocument/2006/relationships/image" Target="../media/image31.png"/><Relationship Id="rId5" Type="http://schemas.openxmlformats.org/officeDocument/2006/relationships/image" Target="../media/image44.png"/><Relationship Id="rId10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png"/><Relationship Id="rId5" Type="http://schemas.openxmlformats.org/officeDocument/2006/relationships/image" Target="../media/image69.png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69.png"/><Relationship Id="rId4" Type="http://schemas.openxmlformats.org/officeDocument/2006/relationships/image" Target="../media/image64.png"/><Relationship Id="rId9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6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png"/><Relationship Id="rId5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11" Type="http://schemas.openxmlformats.org/officeDocument/2006/relationships/image" Target="../media/image12.png"/><Relationship Id="rId5" Type="http://schemas.openxmlformats.org/officeDocument/2006/relationships/image" Target="../media/image6.emf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6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png"/><Relationship Id="rId5" Type="http://schemas.openxmlformats.org/officeDocument/2006/relationships/image" Target="../media/image72.png"/><Relationship Id="rId9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67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png"/><Relationship Id="rId5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67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png"/><Relationship Id="rId5" Type="http://schemas.openxmlformats.org/officeDocument/2006/relationships/image" Target="../media/image82.png"/><Relationship Id="rId9" Type="http://schemas.openxmlformats.org/officeDocument/2006/relationships/image" Target="../media/image8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7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77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8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4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101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92.png"/><Relationship Id="rId7" Type="http://schemas.openxmlformats.org/officeDocument/2006/relationships/image" Target="../media/image4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101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png"/><Relationship Id="rId3" Type="http://schemas.openxmlformats.org/officeDocument/2006/relationships/image" Target="../media/image74.png"/><Relationship Id="rId7" Type="http://schemas.openxmlformats.org/officeDocument/2006/relationships/image" Target="../media/image120.png"/><Relationship Id="rId12" Type="http://schemas.openxmlformats.org/officeDocument/2006/relationships/image" Target="../media/image9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95.png"/><Relationship Id="rId4" Type="http://schemas.openxmlformats.org/officeDocument/2006/relationships/image" Target="../media/image117.png"/><Relationship Id="rId14" Type="http://schemas.openxmlformats.org/officeDocument/2006/relationships/image" Target="../media/image1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12.png"/><Relationship Id="rId18" Type="http://schemas.openxmlformats.org/officeDocument/2006/relationships/image" Target="../media/image123.png"/><Relationship Id="rId3" Type="http://schemas.openxmlformats.org/officeDocument/2006/relationships/image" Target="../media/image960.png"/><Relationship Id="rId7" Type="http://schemas.openxmlformats.org/officeDocument/2006/relationships/image" Target="../media/image103.png"/><Relationship Id="rId12" Type="http://schemas.openxmlformats.org/officeDocument/2006/relationships/image" Target="../media/image111.png"/><Relationship Id="rId17" Type="http://schemas.openxmlformats.org/officeDocument/2006/relationships/image" Target="../media/image122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1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9.png"/><Relationship Id="rId11" Type="http://schemas.openxmlformats.org/officeDocument/2006/relationships/image" Target="../media/image110.png"/><Relationship Id="rId5" Type="http://schemas.openxmlformats.org/officeDocument/2006/relationships/image" Target="../media/image98.png"/><Relationship Id="rId15" Type="http://schemas.openxmlformats.org/officeDocument/2006/relationships/image" Target="../media/image114.png"/><Relationship Id="rId10" Type="http://schemas.openxmlformats.org/officeDocument/2006/relationships/image" Target="../media/image109.png"/><Relationship Id="rId4" Type="http://schemas.openxmlformats.org/officeDocument/2006/relationships/image" Target="../media/image97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0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58.png"/><Relationship Id="rId7" Type="http://schemas.openxmlformats.org/officeDocument/2006/relationships/image" Target="../media/image68.png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11" Type="http://schemas.openxmlformats.org/officeDocument/2006/relationships/image" Target="../media/image84.png"/><Relationship Id="rId5" Type="http://schemas.openxmlformats.org/officeDocument/2006/relationships/image" Target="../media/image62.png"/><Relationship Id="rId10" Type="http://schemas.openxmlformats.org/officeDocument/2006/relationships/image" Target="../media/image78.png"/><Relationship Id="rId4" Type="http://schemas.openxmlformats.org/officeDocument/2006/relationships/image" Target="../media/image60.png"/><Relationship Id="rId9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0" Type="http://schemas.openxmlformats.org/officeDocument/2006/relationships/image" Target="../media/image141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0" Type="http://schemas.openxmlformats.org/officeDocument/2006/relationships/image" Target="../media/image141.png"/><Relationship Id="rId4" Type="http://schemas.openxmlformats.org/officeDocument/2006/relationships/image" Target="../media/image143.png"/><Relationship Id="rId9" Type="http://schemas.openxmlformats.org/officeDocument/2006/relationships/image" Target="../media/image1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12" Type="http://schemas.openxmlformats.org/officeDocument/2006/relationships/image" Target="../media/image1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7.png"/><Relationship Id="rId11" Type="http://schemas.openxmlformats.org/officeDocument/2006/relationships/image" Target="../media/image145.png"/><Relationship Id="rId5" Type="http://schemas.openxmlformats.org/officeDocument/2006/relationships/image" Target="../media/image136.png"/><Relationship Id="rId10" Type="http://schemas.openxmlformats.org/officeDocument/2006/relationships/image" Target="../media/image141.png"/><Relationship Id="rId4" Type="http://schemas.openxmlformats.org/officeDocument/2006/relationships/image" Target="../media/image144.png"/><Relationship Id="rId9" Type="http://schemas.openxmlformats.org/officeDocument/2006/relationships/image" Target="../media/image14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45.png"/><Relationship Id="rId3" Type="http://schemas.openxmlformats.org/officeDocument/2006/relationships/image" Target="../media/image146.png"/><Relationship Id="rId7" Type="http://schemas.openxmlformats.org/officeDocument/2006/relationships/image" Target="../media/image149.png"/><Relationship Id="rId12" Type="http://schemas.openxmlformats.org/officeDocument/2006/relationships/image" Target="../media/image1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7.png"/><Relationship Id="rId11" Type="http://schemas.openxmlformats.org/officeDocument/2006/relationships/image" Target="../media/image140.png"/><Relationship Id="rId5" Type="http://schemas.openxmlformats.org/officeDocument/2006/relationships/image" Target="../media/image144.png"/><Relationship Id="rId4" Type="http://schemas.openxmlformats.org/officeDocument/2006/relationships/image" Target="../media/image136.png"/><Relationship Id="rId14" Type="http://schemas.openxmlformats.org/officeDocument/2006/relationships/image" Target="../media/image142.png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1.png"/><Relationship Id="rId12" Type="http://schemas.openxmlformats.org/officeDocument/2006/relationships/image" Target="../media/image183.png"/><Relationship Id="rId2" Type="http://schemas.openxmlformats.org/officeDocument/2006/relationships/notesSlide" Target="../notesSlides/notesSlide44.xml"/><Relationship Id="rId16" Type="http://schemas.openxmlformats.org/officeDocument/2006/relationships/image" Target="../media/image147.png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182.png"/><Relationship Id="rId15" Type="http://schemas.openxmlformats.org/officeDocument/2006/relationships/image" Target="../media/image152.png"/><Relationship Id="rId10" Type="http://schemas.openxmlformats.org/officeDocument/2006/relationships/image" Target="../media/image181.png"/><Relationship Id="rId9" Type="http://schemas.openxmlformats.org/officeDocument/2006/relationships/image" Target="../media/image179.png"/><Relationship Id="rId14" Type="http://schemas.openxmlformats.org/officeDocument/2006/relationships/image" Target="../media/image136.png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3.png"/><Relationship Id="rId12" Type="http://schemas.openxmlformats.org/officeDocument/2006/relationships/image" Target="../media/image183.png"/><Relationship Id="rId2" Type="http://schemas.openxmlformats.org/officeDocument/2006/relationships/notesSlide" Target="../notesSlides/notesSlide45.xml"/><Relationship Id="rId16" Type="http://schemas.openxmlformats.org/officeDocument/2006/relationships/image" Target="../media/image147.png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182.png"/><Relationship Id="rId15" Type="http://schemas.openxmlformats.org/officeDocument/2006/relationships/image" Target="../media/image152.png"/><Relationship Id="rId10" Type="http://schemas.openxmlformats.org/officeDocument/2006/relationships/image" Target="../media/image181.png"/><Relationship Id="rId9" Type="http://schemas.openxmlformats.org/officeDocument/2006/relationships/image" Target="../media/image179.png"/><Relationship Id="rId14" Type="http://schemas.openxmlformats.org/officeDocument/2006/relationships/image" Target="../media/image136.png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2.png"/><Relationship Id="rId18" Type="http://schemas.openxmlformats.org/officeDocument/2006/relationships/image" Target="../media/image147.png"/><Relationship Id="rId12" Type="http://schemas.openxmlformats.org/officeDocument/2006/relationships/image" Target="../media/image181.png"/><Relationship Id="rId17" Type="http://schemas.openxmlformats.org/officeDocument/2006/relationships/image" Target="../media/image156.png"/><Relationship Id="rId2" Type="http://schemas.openxmlformats.org/officeDocument/2006/relationships/notesSlide" Target="../notesSlides/notesSlide46.xml"/><Relationship Id="rId16" Type="http://schemas.openxmlformats.org/officeDocument/2006/relationships/image" Target="../media/image136.png"/><Relationship Id="rId20" Type="http://schemas.openxmlformats.org/officeDocument/2006/relationships/image" Target="../media/image157.png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179.png"/><Relationship Id="rId15" Type="http://schemas.openxmlformats.org/officeDocument/2006/relationships/image" Target="../media/image155.png"/><Relationship Id="rId19" Type="http://schemas.openxmlformats.org/officeDocument/2006/relationships/image" Target="../media/image149.png"/><Relationship Id="rId14" Type="http://schemas.openxmlformats.org/officeDocument/2006/relationships/image" Target="../media/image18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5.png"/><Relationship Id="rId5" Type="http://schemas.openxmlformats.org/officeDocument/2006/relationships/image" Target="../media/image102.png"/><Relationship Id="rId4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21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1.png"/><Relationship Id="rId11" Type="http://schemas.openxmlformats.org/officeDocument/2006/relationships/image" Target="../media/image24.png"/><Relationship Id="rId5" Type="http://schemas.openxmlformats.org/officeDocument/2006/relationships/image" Target="../media/image180.png"/><Relationship Id="rId10" Type="http://schemas.openxmlformats.org/officeDocument/2006/relationships/image" Target="../media/image23.png"/><Relationship Id="rId4" Type="http://schemas.openxmlformats.org/officeDocument/2006/relationships/image" Target="../media/image170.png"/><Relationship Id="rId9" Type="http://schemas.openxmlformats.org/officeDocument/2006/relationships/image" Target="../media/image2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0.png"/><Relationship Id="rId5" Type="http://schemas.openxmlformats.org/officeDocument/2006/relationships/image" Target="../media/image30.png"/><Relationship Id="rId4" Type="http://schemas.openxmlformats.org/officeDocument/2006/relationships/image" Target="../media/image26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260.png"/><Relationship Id="rId4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F3F294FB-1DE8-70D3-CD5D-483CE83A973A}"/>
              </a:ext>
            </a:extLst>
          </p:cNvPr>
          <p:cNvSpPr txBox="1"/>
          <p:nvPr/>
        </p:nvSpPr>
        <p:spPr>
          <a:xfrm>
            <a:off x="0" y="215647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34th ACM SIGSOFT International Symposium on Software Testing and Analysis (ISSTA 2025)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D0028BE-9493-C1DA-D39A-B8E8B7083D52}"/>
              </a:ext>
            </a:extLst>
          </p:cNvPr>
          <p:cNvSpPr txBox="1"/>
          <p:nvPr/>
        </p:nvSpPr>
        <p:spPr>
          <a:xfrm>
            <a:off x="507297" y="1529107"/>
            <a:ext cx="111773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atin typeface="Cambria" panose="02040503050406030204" pitchFamily="18" charset="0"/>
                <a:ea typeface="Cambria" panose="02040503050406030204" pitchFamily="18" charset="0"/>
              </a:rPr>
              <a:t>Detecting Isolation Anomalies in</a:t>
            </a:r>
            <a:br>
              <a:rPr lang="en-US" altLang="zh-CN" sz="40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altLang="zh-CN" sz="4000" b="1" dirty="0">
                <a:latin typeface="Cambria" panose="02040503050406030204" pitchFamily="18" charset="0"/>
                <a:ea typeface="Cambria" panose="02040503050406030204" pitchFamily="18" charset="0"/>
              </a:rPr>
              <a:t>Relational DBMSs</a:t>
            </a:r>
            <a:endParaRPr lang="zh-CN" altLang="en-US" sz="4000" b="1" dirty="0">
              <a:latin typeface="Cambria" panose="02040503050406030204" pitchFamily="18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57505E10-1386-3FF7-78F7-76396130A6D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904386" y="3429000"/>
            <a:ext cx="83832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Rui Yang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Ziyu Cui, </a:t>
            </a:r>
            <a:r>
              <a:rPr kumimoji="0" lang="en-US" altLang="zh-C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Wensheng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Dou, Yu Gao, </a:t>
            </a:r>
            <a:r>
              <a:rPr kumimoji="0" lang="en-US" altLang="zh-C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Jiansen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Xudong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Xie, Jun Wei</a:t>
            </a:r>
            <a:endParaRPr kumimoji="0" lang="en-US" altLang="zh-CN" sz="24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056B930-D9FD-03A2-B2DB-8DBBCFC5095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42" y="5656367"/>
            <a:ext cx="2856679" cy="1020243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6FC97A64-13AB-FC45-6F51-8B1385B3D28C}"/>
              </a:ext>
            </a:extLst>
          </p:cNvPr>
          <p:cNvSpPr txBox="1"/>
          <p:nvPr/>
        </p:nvSpPr>
        <p:spPr>
          <a:xfrm>
            <a:off x="3361880" y="4491100"/>
            <a:ext cx="569405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2000" b="1" i="0" u="none" strike="noStrike" cap="none" normalizeH="0" baseline="0" smtClean="0">
                <a:ln>
                  <a:noFill/>
                </a:ln>
                <a:effectLst/>
                <a:latin typeface="+mj-ea"/>
                <a:ea typeface="+mj-ea"/>
              </a:defRPr>
            </a:lvl1pPr>
            <a:lvl2pPr marL="609585" indent="0" algn="ctr" defTabSz="121917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  <a:defRPr lang="en-US" sz="2933" b="1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 lang="en-US" sz="2667" b="1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 lang="en-US" sz="2400" b="1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 lang="en-US" sz="2133" b="1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b="0" dirty="0">
                <a:latin typeface="Cambria" panose="02040503050406030204" pitchFamily="18" charset="0"/>
                <a:ea typeface="Cambria" panose="02040503050406030204" pitchFamily="18" charset="0"/>
              </a:rPr>
              <a:t>Institute of Software, Chinese Academy of Sciences</a:t>
            </a:r>
            <a:endParaRPr lang="zh-CN" altLang="en-US" b="0" dirty="0">
              <a:latin typeface="Cambria" panose="02040503050406030204" pitchFamily="18" charset="0"/>
              <a:ea typeface="+mn-ea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987F9FE1-1461-265C-368F-9338BD893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591" y="5365678"/>
            <a:ext cx="1448606" cy="1437796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A3FCB5C2-0D1D-A4F0-5AE2-B8A0E410F526}"/>
              </a:ext>
            </a:extLst>
          </p:cNvPr>
          <p:cNvSpPr txBox="1"/>
          <p:nvPr/>
        </p:nvSpPr>
        <p:spPr>
          <a:xfrm>
            <a:off x="3778661" y="4932102"/>
            <a:ext cx="480984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effectLst/>
                <a:latin typeface="+mj-ea"/>
                <a:ea typeface="+mj-ea"/>
              </a:defRPr>
            </a:lvl1pPr>
            <a:lvl2pPr marL="609585" indent="0" algn="ctr" defTabSz="121917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  <a:defRPr sz="2933" b="1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 sz="2667" b="1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 sz="2133" b="1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University of Chinese Academy of Sciences</a:t>
            </a:r>
            <a:endParaRPr lang="zh-CN" altLang="en-US" sz="2000" dirty="0">
              <a:latin typeface="Cambria" panose="020405030504060302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9558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3C655-007C-21F9-28A2-62C1ABB89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BFA469C5-7930-050D-1957-6368D733D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1" y="1379799"/>
            <a:ext cx="10826496" cy="1754135"/>
          </a:xfrm>
        </p:spPr>
        <p:txBody>
          <a:bodyPr/>
          <a:lstStyle/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Flexible SQL operations</a:t>
            </a:r>
          </a:p>
          <a:p>
            <a:pPr lvl="1"/>
            <a:r>
              <a:rPr lang="en-US" altLang="zh-CN" sz="2133" b="0" dirty="0">
                <a:latin typeface="Cambria" panose="02040503050406030204" pitchFamily="18" charset="0"/>
                <a:ea typeface="Cambria" panose="02040503050406030204" pitchFamily="18" charset="0"/>
              </a:rPr>
              <a:t>Subqueries</a:t>
            </a:r>
          </a:p>
          <a:p>
            <a:pPr lvl="1"/>
            <a:r>
              <a:rPr lang="en-US" altLang="zh-CN" sz="2133" b="0" dirty="0">
                <a:latin typeface="Cambria" panose="02040503050406030204" pitchFamily="18" charset="0"/>
                <a:ea typeface="Cambria" panose="02040503050406030204" pitchFamily="18" charset="0"/>
              </a:rPr>
              <a:t>Complex predicates</a:t>
            </a:r>
          </a:p>
          <a:p>
            <a:pPr lvl="1"/>
            <a:r>
              <a:rPr lang="en-US" altLang="zh-CN" sz="2133" b="0" dirty="0">
                <a:latin typeface="Cambria" panose="02040503050406030204" pitchFamily="18" charset="0"/>
                <a:ea typeface="Cambria" panose="02040503050406030204" pitchFamily="18" charset="0"/>
              </a:rPr>
              <a:t>DELETE and REPLACE statements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E37E8B1-8288-60CD-E538-AF32742DD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Features of Relational DBMSs</a:t>
            </a:r>
            <a:endParaRPr lang="zh-CN" altLang="en-US" sz="3600" dirty="0">
              <a:latin typeface="Cambria" panose="02040503050406030204" pitchFamily="18" charset="0"/>
              <a:ea typeface="+mn-ea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3C8E820-FA82-5CC4-92D2-2FA51D20C7CE}"/>
              </a:ext>
            </a:extLst>
          </p:cNvPr>
          <p:cNvSpPr txBox="1"/>
          <p:nvPr/>
        </p:nvSpPr>
        <p:spPr>
          <a:xfrm>
            <a:off x="1260764" y="3739537"/>
            <a:ext cx="7781635" cy="490218"/>
          </a:xfrm>
          <a:prstGeom prst="roundRect">
            <a:avLst>
              <a:gd name="adj" fmla="val 10378"/>
            </a:avLst>
          </a:prstGeom>
          <a:solidFill>
            <a:srgbClr val="E2F0D9"/>
          </a:solidFill>
          <a:ln w="285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kern="0" dirty="0">
                <a:solidFill>
                  <a:srgbClr val="4472C4"/>
                </a:solidFill>
                <a:latin typeface="Consolas" panose="020B0609020204030204" pitchFamily="49" charset="0"/>
                <a:ea typeface="等线" panose="02010600030101010101" pitchFamily="2" charset="-122"/>
                <a:cs typeface="Calibri" panose="020F0502020204030204" pitchFamily="34" charset="0"/>
              </a:rPr>
              <a:t>SELECT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Consolas" panose="020B0609020204030204" pitchFamily="49" charset="0"/>
              </a:rPr>
              <a:t> c1 </a:t>
            </a:r>
            <a:r>
              <a:rPr lang="en-US" altLang="zh-CN" kern="0" dirty="0">
                <a:solidFill>
                  <a:srgbClr val="4472C4"/>
                </a:solidFill>
                <a:latin typeface="Consolas" panose="020B0609020204030204" pitchFamily="49" charset="0"/>
                <a:ea typeface="等线" panose="02010600030101010101" pitchFamily="2" charset="-122"/>
                <a:cs typeface="Calibri" panose="020F0502020204030204" pitchFamily="34" charset="0"/>
              </a:rPr>
              <a:t>FROM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altLang="zh-CN" kern="0" dirty="0">
                <a:solidFill>
                  <a:srgbClr val="4472C4"/>
                </a:solidFill>
                <a:latin typeface="Consolas" panose="020B0609020204030204" pitchFamily="49" charset="0"/>
                <a:ea typeface="等线" panose="02010600030101010101" pitchFamily="2" charset="-122"/>
                <a:cs typeface="Calibri" panose="020F0502020204030204" pitchFamily="34" charset="0"/>
              </a:rPr>
              <a:t>SELECT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Consolas" panose="020B0609020204030204" pitchFamily="49" charset="0"/>
              </a:rPr>
              <a:t> c1, c2 </a:t>
            </a:r>
            <a:r>
              <a:rPr lang="en-US" altLang="zh-CN" kern="0" dirty="0">
                <a:solidFill>
                  <a:srgbClr val="4472C4"/>
                </a:solidFill>
                <a:latin typeface="Consolas" panose="020B0609020204030204" pitchFamily="49" charset="0"/>
                <a:ea typeface="等线" panose="02010600030101010101" pitchFamily="2" charset="-122"/>
                <a:cs typeface="Calibri" panose="020F0502020204030204" pitchFamily="34" charset="0"/>
              </a:rPr>
              <a:t>FROM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Consolas" panose="020B0609020204030204" pitchFamily="49" charset="0"/>
              </a:rPr>
              <a:t> t1 </a:t>
            </a:r>
            <a:r>
              <a:rPr lang="en-US" altLang="zh-CN" kern="0" dirty="0">
                <a:solidFill>
                  <a:srgbClr val="4472C4"/>
                </a:solidFill>
                <a:latin typeface="Consolas" panose="020B0609020204030204" pitchFamily="49" charset="0"/>
                <a:ea typeface="等线" panose="02010600030101010101" pitchFamily="2" charset="-122"/>
                <a:cs typeface="Calibri" panose="020F0502020204030204" pitchFamily="34" charset="0"/>
              </a:rPr>
              <a:t>WHERE</a:t>
            </a:r>
            <a:r>
              <a:rPr lang="en-US" altLang="zh-CN" dirty="0">
                <a:solidFill>
                  <a:srgbClr val="222222"/>
                </a:solidFill>
                <a:latin typeface="Consolas" panose="020B0609020204030204" pitchFamily="49" charset="0"/>
              </a:rPr>
              <a:t> c1+c2 &gt; 10)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683344C-F760-6BF8-A3C8-E9C3C539C53B}"/>
              </a:ext>
            </a:extLst>
          </p:cNvPr>
          <p:cNvSpPr txBox="1"/>
          <p:nvPr/>
        </p:nvSpPr>
        <p:spPr>
          <a:xfrm>
            <a:off x="1260764" y="4327279"/>
            <a:ext cx="7781635" cy="490218"/>
          </a:xfrm>
          <a:prstGeom prst="roundRect">
            <a:avLst>
              <a:gd name="adj" fmla="val 10378"/>
            </a:avLst>
          </a:prstGeom>
          <a:solidFill>
            <a:srgbClr val="E2F0D9"/>
          </a:solidFill>
          <a:ln w="285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kern="0" dirty="0">
                <a:solidFill>
                  <a:srgbClr val="4472C4"/>
                </a:solidFill>
                <a:latin typeface="Consolas" panose="020B0609020204030204" pitchFamily="49" charset="0"/>
                <a:ea typeface="等线" panose="02010600030101010101" pitchFamily="2" charset="-122"/>
                <a:cs typeface="Calibri" panose="020F0502020204030204" pitchFamily="34" charset="0"/>
              </a:rPr>
              <a:t>UPDATE</a:t>
            </a:r>
            <a:r>
              <a:rPr lang="en-US" altLang="zh-CN" dirty="0">
                <a:solidFill>
                  <a:srgbClr val="222222"/>
                </a:solidFill>
                <a:latin typeface="Consolas" panose="020B0609020204030204" pitchFamily="49" charset="0"/>
              </a:rPr>
              <a:t> t1 </a:t>
            </a:r>
            <a:r>
              <a:rPr lang="en-US" altLang="zh-CN" kern="0" dirty="0">
                <a:solidFill>
                  <a:srgbClr val="4472C4"/>
                </a:solidFill>
                <a:latin typeface="Consolas" panose="020B0609020204030204" pitchFamily="49" charset="0"/>
                <a:ea typeface="等线" panose="02010600030101010101" pitchFamily="2" charset="-122"/>
                <a:cs typeface="Calibri" panose="020F0502020204030204" pitchFamily="34" charset="0"/>
              </a:rPr>
              <a:t>SET</a:t>
            </a:r>
            <a:r>
              <a:rPr lang="en-US" altLang="zh-CN" dirty="0">
                <a:solidFill>
                  <a:srgbClr val="222222"/>
                </a:solidFill>
                <a:latin typeface="Consolas" panose="020B0609020204030204" pitchFamily="49" charset="0"/>
              </a:rPr>
              <a:t> c2 = c2–</a:t>
            </a:r>
            <a:r>
              <a:rPr lang="en-US" altLang="zh-CN" dirty="0">
                <a:solidFill>
                  <a:schemeClr val="tx1"/>
                </a:solidFill>
                <a:latin typeface="Consolas" panose="020B0609020204030204" pitchFamily="49" charset="0"/>
              </a:rPr>
              <a:t>100</a:t>
            </a:r>
            <a:r>
              <a:rPr lang="en-US" altLang="zh-CN" dirty="0">
                <a:solidFill>
                  <a:srgbClr val="222222"/>
                </a:solidFill>
                <a:latin typeface="Consolas" panose="020B0609020204030204" pitchFamily="49" charset="0"/>
              </a:rPr>
              <a:t> </a:t>
            </a:r>
            <a:r>
              <a:rPr lang="en-US" altLang="zh-CN" kern="0" dirty="0">
                <a:solidFill>
                  <a:srgbClr val="4472C4"/>
                </a:solidFill>
                <a:latin typeface="Consolas" panose="020B0609020204030204" pitchFamily="49" charset="0"/>
                <a:ea typeface="等线" panose="02010600030101010101" pitchFamily="2" charset="-122"/>
                <a:cs typeface="Calibri" panose="020F0502020204030204" pitchFamily="34" charset="0"/>
              </a:rPr>
              <a:t>WHERE</a:t>
            </a:r>
            <a:r>
              <a:rPr lang="en-US" altLang="zh-CN" dirty="0">
                <a:solidFill>
                  <a:srgbClr val="222222"/>
                </a:solidFill>
                <a:latin typeface="Consolas" panose="020B0609020204030204" pitchFamily="49" charset="0"/>
              </a:rPr>
              <a:t> c1+c2 &gt; 10;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24D48B3A-CE44-262D-9370-DF838709E767}"/>
              </a:ext>
            </a:extLst>
          </p:cNvPr>
          <p:cNvSpPr txBox="1"/>
          <p:nvPr/>
        </p:nvSpPr>
        <p:spPr>
          <a:xfrm>
            <a:off x="1260764" y="5502762"/>
            <a:ext cx="7781635" cy="490218"/>
          </a:xfrm>
          <a:prstGeom prst="roundRect">
            <a:avLst>
              <a:gd name="adj" fmla="val 10378"/>
            </a:avLst>
          </a:prstGeom>
          <a:solidFill>
            <a:srgbClr val="E2F0D9"/>
          </a:solidFill>
          <a:ln w="285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kern="0" dirty="0">
                <a:solidFill>
                  <a:srgbClr val="4472C4"/>
                </a:solidFill>
                <a:latin typeface="Consolas" panose="020B0609020204030204" pitchFamily="49" charset="0"/>
                <a:ea typeface="等线" panose="02010600030101010101" pitchFamily="2" charset="-122"/>
                <a:cs typeface="Calibri" panose="020F0502020204030204" pitchFamily="34" charset="0"/>
              </a:rPr>
              <a:t>REPLACE</a:t>
            </a:r>
            <a:r>
              <a:rPr lang="en-US" altLang="zh-CN" dirty="0">
                <a:solidFill>
                  <a:srgbClr val="222222"/>
                </a:solidFill>
                <a:latin typeface="Consolas" panose="020B0609020204030204" pitchFamily="49" charset="0"/>
              </a:rPr>
              <a:t> </a:t>
            </a:r>
            <a:r>
              <a:rPr lang="en-US" altLang="zh-CN" kern="0" dirty="0">
                <a:solidFill>
                  <a:srgbClr val="4472C4"/>
                </a:solidFill>
                <a:latin typeface="Consolas" panose="020B0609020204030204" pitchFamily="49" charset="0"/>
                <a:ea typeface="等线" panose="02010600030101010101" pitchFamily="2" charset="-122"/>
                <a:cs typeface="Calibri" panose="020F0502020204030204" pitchFamily="34" charset="0"/>
              </a:rPr>
              <a:t>INTO</a:t>
            </a:r>
            <a:r>
              <a:rPr lang="en-US" altLang="zh-CN" dirty="0">
                <a:solidFill>
                  <a:srgbClr val="222222"/>
                </a:solidFill>
                <a:latin typeface="Consolas" panose="020B0609020204030204" pitchFamily="49" charset="0"/>
              </a:rPr>
              <a:t> t1 </a:t>
            </a:r>
            <a:r>
              <a:rPr lang="en-US" altLang="zh-CN" kern="0" dirty="0">
                <a:solidFill>
                  <a:srgbClr val="4472C4"/>
                </a:solidFill>
                <a:latin typeface="Consolas" panose="020B0609020204030204" pitchFamily="49" charset="0"/>
                <a:ea typeface="等线" panose="02010600030101010101" pitchFamily="2" charset="-122"/>
                <a:cs typeface="Calibri" panose="020F0502020204030204" pitchFamily="34" charset="0"/>
              </a:rPr>
              <a:t>VALUES</a:t>
            </a:r>
            <a:r>
              <a:rPr lang="en-US" altLang="zh-CN" dirty="0">
                <a:solidFill>
                  <a:srgbClr val="222222"/>
                </a:solidFill>
                <a:latin typeface="Consolas" panose="020B0609020204030204" pitchFamily="49" charset="0"/>
              </a:rPr>
              <a:t> (2, 20);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4DB550F-43C5-80C9-F060-EEAB5D9FBB13}"/>
              </a:ext>
            </a:extLst>
          </p:cNvPr>
          <p:cNvSpPr txBox="1"/>
          <p:nvPr/>
        </p:nvSpPr>
        <p:spPr>
          <a:xfrm>
            <a:off x="1260764" y="4915021"/>
            <a:ext cx="7781635" cy="490218"/>
          </a:xfrm>
          <a:prstGeom prst="roundRect">
            <a:avLst>
              <a:gd name="adj" fmla="val 10378"/>
            </a:avLst>
          </a:prstGeom>
          <a:solidFill>
            <a:srgbClr val="E2F0D9"/>
          </a:solidFill>
          <a:ln w="285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kern="0" dirty="0">
                <a:solidFill>
                  <a:srgbClr val="4472C4"/>
                </a:solidFill>
                <a:latin typeface="Consolas" panose="020B0609020204030204" pitchFamily="49" charset="0"/>
                <a:ea typeface="等线" panose="02010600030101010101" pitchFamily="2" charset="-122"/>
                <a:cs typeface="Calibri" panose="020F0502020204030204" pitchFamily="34" charset="0"/>
              </a:rPr>
              <a:t>DELETE FROM</a:t>
            </a:r>
            <a:r>
              <a:rPr lang="en-US" altLang="zh-CN" dirty="0">
                <a:solidFill>
                  <a:srgbClr val="222222"/>
                </a:solidFill>
                <a:latin typeface="Consolas" panose="020B0609020204030204" pitchFamily="49" charset="0"/>
              </a:rPr>
              <a:t> t1 </a:t>
            </a:r>
            <a:r>
              <a:rPr lang="en-US" altLang="zh-CN" kern="0" dirty="0">
                <a:solidFill>
                  <a:srgbClr val="4472C4"/>
                </a:solidFill>
                <a:latin typeface="Consolas" panose="020B0609020204030204" pitchFamily="49" charset="0"/>
                <a:ea typeface="等线" panose="02010600030101010101" pitchFamily="2" charset="-122"/>
                <a:cs typeface="Calibri" panose="020F0502020204030204" pitchFamily="34" charset="0"/>
              </a:rPr>
              <a:t>WHERE</a:t>
            </a:r>
            <a:r>
              <a:rPr lang="en-US" altLang="zh-CN" dirty="0">
                <a:solidFill>
                  <a:srgbClr val="222222"/>
                </a:solidFill>
                <a:latin typeface="Consolas" panose="020B0609020204030204" pitchFamily="49" charset="0"/>
              </a:rPr>
              <a:t> c1 &lt; 10;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DCB47C5-188D-B5F0-1A65-17F2D27D096C}"/>
              </a:ext>
            </a:extLst>
          </p:cNvPr>
          <p:cNvSpPr txBox="1"/>
          <p:nvPr/>
        </p:nvSpPr>
        <p:spPr>
          <a:xfrm>
            <a:off x="9314725" y="3798376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Subquery</a:t>
            </a:r>
            <a:endParaRPr lang="zh-CN" altLang="en-US" b="1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44656D9-61B5-E338-4D15-6C7880389E77}"/>
              </a:ext>
            </a:extLst>
          </p:cNvPr>
          <p:cNvSpPr txBox="1"/>
          <p:nvPr/>
        </p:nvSpPr>
        <p:spPr>
          <a:xfrm>
            <a:off x="9314725" y="4387722"/>
            <a:ext cx="2159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Complex predicate</a:t>
            </a:r>
            <a:endParaRPr lang="zh-CN" altLang="en-US" b="1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23C42E2-7406-EEA2-D78F-561636308FC8}"/>
              </a:ext>
            </a:extLst>
          </p:cNvPr>
          <p:cNvSpPr txBox="1"/>
          <p:nvPr/>
        </p:nvSpPr>
        <p:spPr>
          <a:xfrm>
            <a:off x="9314725" y="4975464"/>
            <a:ext cx="2140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DELETE statement</a:t>
            </a:r>
            <a:endParaRPr lang="zh-CN" altLang="en-US" b="1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35F515F-D3E4-B2D1-8955-F4F702188918}"/>
              </a:ext>
            </a:extLst>
          </p:cNvPr>
          <p:cNvSpPr txBox="1"/>
          <p:nvPr/>
        </p:nvSpPr>
        <p:spPr>
          <a:xfrm>
            <a:off x="9314725" y="5563205"/>
            <a:ext cx="2250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REPALCE statement</a:t>
            </a:r>
            <a:endParaRPr lang="zh-CN" altLang="en-US" b="1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79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DBBC6-C67A-1CFF-6973-CE9CFDD60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7AE0981-818F-C7AE-6CBA-C083ED34F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1" y="1379799"/>
            <a:ext cx="10826496" cy="461665"/>
          </a:xfrm>
        </p:spPr>
        <p:txBody>
          <a:bodyPr/>
          <a:lstStyle/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Cannot infer which rows the transaction reads or writes</a:t>
            </a:r>
            <a:endParaRPr lang="en-US" altLang="zh-CN" sz="2133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101E316-E888-AF86-76B8-FB09EC45A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Key Challenge</a:t>
            </a:r>
            <a:endParaRPr lang="zh-CN" altLang="en-US" sz="3600" dirty="0">
              <a:latin typeface="Cambria" panose="02040503050406030204" pitchFamily="18" charset="0"/>
              <a:ea typeface="+mn-ea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ACFDDB29-9CFA-5F55-6F88-D6E1E0AE01E6}"/>
              </a:ext>
            </a:extLst>
          </p:cNvPr>
          <p:cNvSpPr/>
          <p:nvPr/>
        </p:nvSpPr>
        <p:spPr>
          <a:xfrm>
            <a:off x="3734358" y="4993872"/>
            <a:ext cx="4274260" cy="977267"/>
          </a:xfrm>
          <a:prstGeom prst="roundRect">
            <a:avLst>
              <a:gd name="adj" fmla="val 12127"/>
            </a:avLst>
          </a:prstGeom>
          <a:solidFill>
            <a:srgbClr val="70AD47">
              <a:lumMod val="20000"/>
              <a:lumOff val="80000"/>
              <a:alpha val="49804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8BDB9A1B-618D-48F4-6D29-F9DFEEF6AFC4}"/>
                  </a:ext>
                </a:extLst>
              </p:cNvPr>
              <p:cNvSpPr/>
              <p:nvPr/>
            </p:nvSpPr>
            <p:spPr>
              <a:xfrm>
                <a:off x="3772983" y="4993905"/>
                <a:ext cx="4404041" cy="90382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BEGIN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  <a:endParaRPr kumimoji="0" lang="zh-CN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UPDATE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t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SET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c2 = c2+1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WHERE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c1 &lt; 4;</a:t>
                </a:r>
                <a:endParaRPr lang="zh-CN" altLang="zh-CN" kern="0" dirty="0">
                  <a:solidFill>
                    <a:prstClr val="white"/>
                  </a:solidFill>
                  <a:latin typeface="Arial" panose="020B0604020202020204" pitchFamily="34" charset="0"/>
                  <a:ea typeface="等线" panose="02010600030101010101" pitchFamily="2" charset="-122"/>
                </a:endParaRPr>
              </a:p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COMMIT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;</a:t>
                </a:r>
                <a:endParaRPr kumimoji="0" lang="zh-CN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8BDB9A1B-618D-48F4-6D29-F9DFEEF6AF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983" y="4993905"/>
                <a:ext cx="4404041" cy="903823"/>
              </a:xfrm>
              <a:prstGeom prst="rect">
                <a:avLst/>
              </a:prstGeom>
              <a:blipFill>
                <a:blip r:embed="rId5"/>
                <a:stretch>
                  <a:fillRect t="-3378" b="-12838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C7974F5-1010-F9F4-51A3-2E8EA552E27A}"/>
                  </a:ext>
                </a:extLst>
              </p:cNvPr>
              <p:cNvSpPr txBox="1"/>
              <p:nvPr/>
            </p:nvSpPr>
            <p:spPr>
              <a:xfrm>
                <a:off x="5655687" y="5971139"/>
                <a:ext cx="440313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baseline="-20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C7974F5-1010-F9F4-51A3-2E8EA552E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687" y="5971139"/>
                <a:ext cx="440313" cy="362984"/>
              </a:xfrm>
              <a:prstGeom prst="rect">
                <a:avLst/>
              </a:prstGeom>
              <a:blipFill>
                <a:blip r:embed="rId6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EBA5119-D491-FA55-1123-0AAFFBB51C64}"/>
                  </a:ext>
                </a:extLst>
              </p:cNvPr>
              <p:cNvSpPr txBox="1"/>
              <p:nvPr/>
            </p:nvSpPr>
            <p:spPr>
              <a:xfrm>
                <a:off x="8329424" y="5248624"/>
                <a:ext cx="2976562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Which rows 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write?</a:t>
                </a:r>
                <a:endParaRPr lang="zh-CN" altLang="en-US" dirty="0">
                  <a:solidFill>
                    <a:srgbClr val="C00000"/>
                  </a:solidFill>
                  <a:latin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EBA5119-D491-FA55-1123-0AAFFBB51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424" y="5248624"/>
                <a:ext cx="2976562" cy="369332"/>
              </a:xfrm>
              <a:prstGeom prst="rect">
                <a:avLst/>
              </a:prstGeom>
              <a:blipFill>
                <a:blip r:embed="rId7"/>
                <a:stretch>
                  <a:fillRect l="-1636" t="-11475" b="-22951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CD230B6D-4884-5E8C-D59F-94AC9F0C20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242513"/>
              </p:ext>
            </p:extLst>
          </p:nvPr>
        </p:nvGraphicFramePr>
        <p:xfrm>
          <a:off x="531377" y="4884694"/>
          <a:ext cx="1186832" cy="1799440"/>
        </p:xfrm>
        <a:graphic>
          <a:graphicData uri="http://schemas.openxmlformats.org/drawingml/2006/table">
            <a:tbl>
              <a:tblPr firstRow="1" bandRow="1"/>
              <a:tblGrid>
                <a:gridCol w="593416">
                  <a:extLst>
                    <a:ext uri="{9D8B030D-6E8A-4147-A177-3AD203B41FA5}">
                      <a16:colId xmlns:a16="http://schemas.microsoft.com/office/drawing/2014/main" val="1042807678"/>
                    </a:ext>
                  </a:extLst>
                </a:gridCol>
                <a:gridCol w="593416">
                  <a:extLst>
                    <a:ext uri="{9D8B030D-6E8A-4147-A177-3AD203B41FA5}">
                      <a16:colId xmlns:a16="http://schemas.microsoft.com/office/drawing/2014/main" val="713445502"/>
                    </a:ext>
                  </a:extLst>
                </a:gridCol>
              </a:tblGrid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88217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60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436680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60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008125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zh-CN" altLang="en-US" sz="160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412581"/>
                  </a:ext>
                </a:extLst>
              </a:tr>
              <a:tr h="3598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strike="noStrike" baseline="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strike="noStrike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strike="noStrike" baseline="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zh-CN" altLang="en-US" sz="1600" strike="noStrike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3499539"/>
                  </a:ext>
                </a:extLst>
              </a:tr>
            </a:tbl>
          </a:graphicData>
        </a:graphic>
      </p:graphicFrame>
      <p:sp>
        <p:nvSpPr>
          <p:cNvPr id="12" name="文本框 11">
            <a:extLst>
              <a:ext uri="{FF2B5EF4-FFF2-40B4-BE49-F238E27FC236}">
                <a16:creationId xmlns:a16="http://schemas.microsoft.com/office/drawing/2014/main" id="{10038C71-9F43-8E2D-F68E-AA405CE477B9}"/>
              </a:ext>
            </a:extLst>
          </p:cNvPr>
          <p:cNvSpPr txBox="1"/>
          <p:nvPr/>
        </p:nvSpPr>
        <p:spPr>
          <a:xfrm>
            <a:off x="162926" y="4546140"/>
            <a:ext cx="192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Final database state</a:t>
            </a:r>
            <a:endParaRPr lang="zh-CN" altLang="en-US" sz="1600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B636BFE9-160E-9C5E-DDF8-F6FCFDFF526F}"/>
                  </a:ext>
                </a:extLst>
              </p:cNvPr>
              <p:cNvSpPr txBox="1"/>
              <p:nvPr/>
            </p:nvSpPr>
            <p:spPr>
              <a:xfrm>
                <a:off x="8329424" y="3173461"/>
                <a:ext cx="2976562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Which rows 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read?</a:t>
                </a:r>
                <a:endParaRPr lang="zh-CN" altLang="en-US" dirty="0">
                  <a:solidFill>
                    <a:srgbClr val="C00000"/>
                  </a:solidFill>
                  <a:latin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B636BFE9-160E-9C5E-DDF8-F6FCFDFF5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424" y="3173461"/>
                <a:ext cx="2976562" cy="369332"/>
              </a:xfrm>
              <a:prstGeom prst="rect">
                <a:avLst/>
              </a:prstGeom>
              <a:blipFill>
                <a:blip r:embed="rId10"/>
                <a:stretch>
                  <a:fillRect l="-1636" t="-11667" b="-2500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78CF89A9-0AFC-BF8F-D410-A18E6A4BF325}"/>
              </a:ext>
            </a:extLst>
          </p:cNvPr>
          <p:cNvSpPr/>
          <p:nvPr/>
        </p:nvSpPr>
        <p:spPr>
          <a:xfrm>
            <a:off x="3734360" y="2897387"/>
            <a:ext cx="4442664" cy="1248582"/>
          </a:xfrm>
          <a:prstGeom prst="roundRect">
            <a:avLst>
              <a:gd name="adj" fmla="val 12127"/>
            </a:avLst>
          </a:prstGeom>
          <a:solidFill>
            <a:srgbClr val="ED7D31">
              <a:lumMod val="20000"/>
              <a:lumOff val="80000"/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DDA22CA4-0946-63FA-FB5B-089178C97BF6}"/>
                  </a:ext>
                </a:extLst>
              </p:cNvPr>
              <p:cNvSpPr/>
              <p:nvPr/>
            </p:nvSpPr>
            <p:spPr>
              <a:xfrm>
                <a:off x="3772994" y="2895203"/>
                <a:ext cx="4404030" cy="124440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BEGIN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kumimoji="0" lang="en-US" altLang="zh-CN" sz="18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sz="18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SELECT</a:t>
                </a:r>
                <a:r>
                  <a:rPr kumimoji="0" lang="en-US" altLang="zh-CN" sz="18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c2 </a:t>
                </a:r>
                <a:r>
                  <a:rPr kumimoji="0" lang="en-US" altLang="zh-CN" sz="180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FROM</a:t>
                </a:r>
                <a:r>
                  <a:rPr kumimoji="0" lang="en-US" altLang="zh-CN" sz="18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t </a:t>
                </a:r>
                <a:r>
                  <a:rPr kumimoji="0" lang="en-US" altLang="zh-CN" sz="180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WHERE</a:t>
                </a:r>
                <a:r>
                  <a:rPr kumimoji="0" lang="en-US" altLang="zh-CN" sz="18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c1 &lt; 2;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       </a:t>
                </a:r>
                <a:r>
                  <a:rPr lang="en-US" altLang="zh-CN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-- { (</a:t>
                </a:r>
                <a:r>
                  <a:rPr lang="en-US" altLang="zh-CN" kern="0" dirty="0">
                    <a:solidFill>
                      <a:srgbClr val="C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10</a:t>
                </a:r>
                <a:r>
                  <a:rPr lang="en-US" altLang="zh-CN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) }</a:t>
                </a:r>
                <a:endParaRPr lang="zh-CN" altLang="zh-CN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COMMIT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;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DDA22CA4-0946-63FA-FB5B-089178C97B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994" y="2895203"/>
                <a:ext cx="4404030" cy="1244405"/>
              </a:xfrm>
              <a:prstGeom prst="rect">
                <a:avLst/>
              </a:prstGeom>
              <a:blipFill>
                <a:blip r:embed="rId11"/>
                <a:stretch>
                  <a:fillRect t="-2451" b="-3922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967DA5D-B443-BA52-9E5B-6050597D13FF}"/>
                  </a:ext>
                </a:extLst>
              </p:cNvPr>
              <p:cNvSpPr txBox="1"/>
              <p:nvPr/>
            </p:nvSpPr>
            <p:spPr>
              <a:xfrm>
                <a:off x="5757513" y="2518920"/>
                <a:ext cx="434991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baseline="-20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967DA5D-B443-BA52-9E5B-6050597D1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513" y="2518920"/>
                <a:ext cx="434991" cy="362984"/>
              </a:xfrm>
              <a:prstGeom prst="rect">
                <a:avLst/>
              </a:prstGeom>
              <a:blipFill>
                <a:blip r:embed="rId1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2999E5C7-CE5F-B02F-3346-C07B30BA0B9F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1718209" y="3502284"/>
            <a:ext cx="2295526" cy="163783"/>
          </a:xfrm>
          <a:prstGeom prst="line">
            <a:avLst/>
          </a:prstGeom>
          <a:ln w="19050" cap="rnd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9AB3FD60-00F5-6BE2-BEFE-C404DACEA8A0}"/>
              </a:ext>
            </a:extLst>
          </p:cNvPr>
          <p:cNvCxnSpPr>
            <a:cxnSpLocks/>
          </p:cNvCxnSpPr>
          <p:nvPr/>
        </p:nvCxnSpPr>
        <p:spPr>
          <a:xfrm>
            <a:off x="1718209" y="3132667"/>
            <a:ext cx="2295526" cy="482600"/>
          </a:xfrm>
          <a:prstGeom prst="line">
            <a:avLst/>
          </a:prstGeom>
          <a:ln w="19050" cap="rnd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5254F3A9-C73A-F4BF-3144-F1971718F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485189"/>
              </p:ext>
            </p:extLst>
          </p:nvPr>
        </p:nvGraphicFramePr>
        <p:xfrm>
          <a:off x="531377" y="2602564"/>
          <a:ext cx="1186832" cy="1799440"/>
        </p:xfrm>
        <a:graphic>
          <a:graphicData uri="http://schemas.openxmlformats.org/drawingml/2006/table">
            <a:tbl>
              <a:tblPr firstRow="1" bandRow="1"/>
              <a:tblGrid>
                <a:gridCol w="593416">
                  <a:extLst>
                    <a:ext uri="{9D8B030D-6E8A-4147-A177-3AD203B41FA5}">
                      <a16:colId xmlns:a16="http://schemas.microsoft.com/office/drawing/2014/main" val="1042807678"/>
                    </a:ext>
                  </a:extLst>
                </a:gridCol>
                <a:gridCol w="593416">
                  <a:extLst>
                    <a:ext uri="{9D8B030D-6E8A-4147-A177-3AD203B41FA5}">
                      <a16:colId xmlns:a16="http://schemas.microsoft.com/office/drawing/2014/main" val="713445502"/>
                    </a:ext>
                  </a:extLst>
                </a:gridCol>
              </a:tblGrid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88217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CN" altLang="en-US" sz="160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436680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CN" altLang="en-US" sz="160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008125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412581"/>
                  </a:ext>
                </a:extLst>
              </a:tr>
              <a:tr h="3598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1507624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424ECF0A-6593-E240-CD83-9D5E165DC599}"/>
              </a:ext>
            </a:extLst>
          </p:cNvPr>
          <p:cNvSpPr txBox="1"/>
          <p:nvPr/>
        </p:nvSpPr>
        <p:spPr>
          <a:xfrm>
            <a:off x="738308" y="2264010"/>
            <a:ext cx="772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Table t</a:t>
            </a:r>
            <a:endParaRPr lang="zh-CN" altLang="en-US" sz="1600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13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  <p:bldP spid="4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121A2-B7A5-5E07-63F0-CC7EC79DE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B873FA76-71D2-2CDE-FA2C-4EB43B77F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6" cy="461665"/>
          </a:xfrm>
        </p:spPr>
        <p:txBody>
          <a:bodyPr/>
          <a:lstStyle/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Uniquely identify each row by an</a:t>
            </a:r>
            <a:r>
              <a:rPr lang="zh-CN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auxiliary column </a:t>
            </a:r>
            <a:r>
              <a:rPr lang="en-US" altLang="zh-CN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rowId</a:t>
            </a:r>
            <a:endParaRPr lang="en-US" altLang="zh-C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B837C6A-50B2-7CDA-0AEA-53224BEB2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Key Idea</a:t>
            </a:r>
            <a:endParaRPr lang="zh-CN" altLang="en-US" sz="3600" dirty="0">
              <a:latin typeface="Cambria" panose="02040503050406030204" pitchFamily="18" charset="0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D7E7453-2170-6932-A463-07A70CBDF79B}"/>
                  </a:ext>
                </a:extLst>
              </p:cNvPr>
              <p:cNvSpPr txBox="1"/>
              <p:nvPr/>
            </p:nvSpPr>
            <p:spPr>
              <a:xfrm>
                <a:off x="8329424" y="3173461"/>
                <a:ext cx="2976562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Which rows 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read?</a:t>
                </a:r>
                <a:endParaRPr lang="zh-CN" altLang="en-US" dirty="0">
                  <a:solidFill>
                    <a:srgbClr val="C00000"/>
                  </a:solidFill>
                  <a:latin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D7E7453-2170-6932-A463-07A70CBDF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424" y="3173461"/>
                <a:ext cx="2976562" cy="369332"/>
              </a:xfrm>
              <a:prstGeom prst="rect">
                <a:avLst/>
              </a:prstGeom>
              <a:blipFill>
                <a:blip r:embed="rId6"/>
                <a:stretch>
                  <a:fillRect l="-1636" t="-11667" b="-2500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: 圆角 7">
            <a:extLst>
              <a:ext uri="{FF2B5EF4-FFF2-40B4-BE49-F238E27FC236}">
                <a16:creationId xmlns:a16="http://schemas.microsoft.com/office/drawing/2014/main" id="{A61708C6-B9C7-2000-0C0F-555CD1CCB953}"/>
              </a:ext>
            </a:extLst>
          </p:cNvPr>
          <p:cNvSpPr/>
          <p:nvPr/>
        </p:nvSpPr>
        <p:spPr>
          <a:xfrm>
            <a:off x="3734360" y="2897387"/>
            <a:ext cx="4442664" cy="1248582"/>
          </a:xfrm>
          <a:prstGeom prst="roundRect">
            <a:avLst>
              <a:gd name="adj" fmla="val 12127"/>
            </a:avLst>
          </a:prstGeom>
          <a:solidFill>
            <a:srgbClr val="ED7D31">
              <a:lumMod val="20000"/>
              <a:lumOff val="80000"/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9A74E552-80A6-F996-5DF0-7FFCDDB9F061}"/>
                  </a:ext>
                </a:extLst>
              </p:cNvPr>
              <p:cNvSpPr/>
              <p:nvPr/>
            </p:nvSpPr>
            <p:spPr>
              <a:xfrm>
                <a:off x="3772994" y="2895203"/>
                <a:ext cx="4404030" cy="124440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BEGIN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kumimoji="0" lang="en-US" altLang="zh-CN" sz="18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sz="18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SELECT</a:t>
                </a:r>
                <a:r>
                  <a:rPr kumimoji="0" lang="en-US" altLang="zh-CN" sz="18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c2 </a:t>
                </a:r>
                <a:r>
                  <a:rPr kumimoji="0" lang="en-US" altLang="zh-CN" sz="180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FROM</a:t>
                </a:r>
                <a:r>
                  <a:rPr kumimoji="0" lang="en-US" altLang="zh-CN" sz="18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t </a:t>
                </a:r>
                <a:r>
                  <a:rPr kumimoji="0" lang="en-US" altLang="zh-CN" sz="180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WHERE</a:t>
                </a:r>
                <a:r>
                  <a:rPr kumimoji="0" lang="en-US" altLang="zh-CN" sz="18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c1 &lt; 2;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       </a:t>
                </a:r>
                <a:r>
                  <a:rPr lang="en-US" altLang="zh-CN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-- { (10) }</a:t>
                </a:r>
                <a:endParaRPr lang="zh-CN" altLang="zh-CN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COMMIT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;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9A74E552-80A6-F996-5DF0-7FFCDDB9F0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994" y="2895203"/>
                <a:ext cx="4404030" cy="1244405"/>
              </a:xfrm>
              <a:prstGeom prst="rect">
                <a:avLst/>
              </a:prstGeom>
              <a:blipFill>
                <a:blip r:embed="rId7"/>
                <a:stretch>
                  <a:fillRect t="-2451" b="-3922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42B4713-6E46-3B78-569E-6EE6ED882B17}"/>
                  </a:ext>
                </a:extLst>
              </p:cNvPr>
              <p:cNvSpPr txBox="1"/>
              <p:nvPr/>
            </p:nvSpPr>
            <p:spPr>
              <a:xfrm>
                <a:off x="5757513" y="2518920"/>
                <a:ext cx="434991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baseline="-20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42B4713-6E46-3B78-569E-6EE6ED882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513" y="2518920"/>
                <a:ext cx="434991" cy="362984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D533CC42-B179-DC53-11FB-66F4D16203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479635"/>
              </p:ext>
            </p:extLst>
          </p:nvPr>
        </p:nvGraphicFramePr>
        <p:xfrm>
          <a:off x="531377" y="2602564"/>
          <a:ext cx="1186832" cy="1799440"/>
        </p:xfrm>
        <a:graphic>
          <a:graphicData uri="http://schemas.openxmlformats.org/drawingml/2006/table">
            <a:tbl>
              <a:tblPr firstRow="1" bandRow="1"/>
              <a:tblGrid>
                <a:gridCol w="593416">
                  <a:extLst>
                    <a:ext uri="{9D8B030D-6E8A-4147-A177-3AD203B41FA5}">
                      <a16:colId xmlns:a16="http://schemas.microsoft.com/office/drawing/2014/main" val="1042807678"/>
                    </a:ext>
                  </a:extLst>
                </a:gridCol>
                <a:gridCol w="593416">
                  <a:extLst>
                    <a:ext uri="{9D8B030D-6E8A-4147-A177-3AD203B41FA5}">
                      <a16:colId xmlns:a16="http://schemas.microsoft.com/office/drawing/2014/main" val="713445502"/>
                    </a:ext>
                  </a:extLst>
                </a:gridCol>
              </a:tblGrid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88217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436680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008125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412581"/>
                  </a:ext>
                </a:extLst>
              </a:tr>
              <a:tr h="3598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1507624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1B98F167-8720-2A69-3236-1BA832FAA315}"/>
              </a:ext>
            </a:extLst>
          </p:cNvPr>
          <p:cNvSpPr txBox="1"/>
          <p:nvPr/>
        </p:nvSpPr>
        <p:spPr>
          <a:xfrm>
            <a:off x="738308" y="2264010"/>
            <a:ext cx="772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Table t</a:t>
            </a:r>
            <a:endParaRPr lang="zh-CN" altLang="en-US" sz="1600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54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46343-64BA-4084-5E11-18AE8E184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B3EC7B3D-3597-9544-7A64-B646354C5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6" cy="461665"/>
          </a:xfrm>
        </p:spPr>
        <p:txBody>
          <a:bodyPr/>
          <a:lstStyle/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Uniquely identify each row by an</a:t>
            </a:r>
            <a:r>
              <a:rPr lang="zh-CN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auxiliary column </a:t>
            </a:r>
            <a:r>
              <a:rPr lang="en-US" altLang="zh-CN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rowId</a:t>
            </a:r>
            <a:endParaRPr lang="en-US" altLang="zh-C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C200091-9FF3-21A3-1591-9C2B99450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Key Idea</a:t>
            </a:r>
            <a:endParaRPr lang="zh-CN" altLang="en-US" sz="3600" dirty="0">
              <a:latin typeface="Cambria" panose="02040503050406030204" pitchFamily="18" charset="0"/>
              <a:ea typeface="+mn-ea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B399B95A-7D69-0FF5-F0AB-0540018AB111}"/>
              </a:ext>
            </a:extLst>
          </p:cNvPr>
          <p:cNvSpPr/>
          <p:nvPr/>
        </p:nvSpPr>
        <p:spPr>
          <a:xfrm>
            <a:off x="3734360" y="2897387"/>
            <a:ext cx="4442664" cy="1248582"/>
          </a:xfrm>
          <a:prstGeom prst="roundRect">
            <a:avLst>
              <a:gd name="adj" fmla="val 12127"/>
            </a:avLst>
          </a:prstGeom>
          <a:solidFill>
            <a:srgbClr val="ED7D31">
              <a:lumMod val="20000"/>
              <a:lumOff val="80000"/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5337DF80-FC4C-E025-9AF4-A063F6F7B859}"/>
                  </a:ext>
                </a:extLst>
              </p:cNvPr>
              <p:cNvSpPr/>
              <p:nvPr/>
            </p:nvSpPr>
            <p:spPr>
              <a:xfrm>
                <a:off x="3772994" y="2895203"/>
                <a:ext cx="4404030" cy="124440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BEGIN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kumimoji="0" lang="en-US" altLang="zh-CN" sz="18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sz="18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SELECT</a:t>
                </a:r>
                <a:r>
                  <a:rPr kumimoji="0" lang="en-US" altLang="zh-CN" sz="18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c2</a:t>
                </a:r>
                <a:r>
                  <a:rPr kumimoji="0" lang="en-US" altLang="zh-CN" sz="180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 </a:t>
                </a:r>
                <a:r>
                  <a:rPr kumimoji="0" lang="en-US" altLang="zh-CN" sz="180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rowId</a:t>
                </a:r>
                <a:r>
                  <a:rPr kumimoji="0" lang="en-US" altLang="zh-CN" sz="18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FROM</a:t>
                </a:r>
                <a:r>
                  <a:rPr kumimoji="0" lang="en-US" altLang="zh-CN" sz="18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t </a:t>
                </a:r>
                <a:r>
                  <a:rPr kumimoji="0" lang="en-US" altLang="zh-CN" sz="180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WHERE</a:t>
                </a:r>
                <a:r>
                  <a:rPr kumimoji="0" lang="en-US" altLang="zh-CN" sz="18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c1 &lt; 2;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       </a:t>
                </a:r>
                <a:r>
                  <a:rPr lang="en-US" altLang="zh-CN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-- { (10</a:t>
                </a:r>
                <a:r>
                  <a:rPr lang="en-US" altLang="zh-CN" kern="0" dirty="0">
                    <a:solidFill>
                      <a:srgbClr val="C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 r1</a:t>
                </a:r>
                <a:r>
                  <a:rPr lang="en-US" altLang="zh-CN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) }</a:t>
                </a:r>
                <a:endParaRPr lang="zh-CN" altLang="zh-CN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COMMIT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;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5337DF80-FC4C-E025-9AF4-A063F6F7B8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994" y="2895203"/>
                <a:ext cx="4404030" cy="1244405"/>
              </a:xfrm>
              <a:prstGeom prst="rect">
                <a:avLst/>
              </a:prstGeom>
              <a:blipFill>
                <a:blip r:embed="rId3"/>
                <a:stretch>
                  <a:fillRect t="-2451" b="-3922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9262C66-61D6-D8E3-C0A9-6F13E0B19DFD}"/>
                  </a:ext>
                </a:extLst>
              </p:cNvPr>
              <p:cNvSpPr txBox="1"/>
              <p:nvPr/>
            </p:nvSpPr>
            <p:spPr>
              <a:xfrm>
                <a:off x="5757513" y="2518920"/>
                <a:ext cx="434991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baseline="-20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9262C66-61D6-D8E3-C0A9-6F13E0B19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513" y="2518920"/>
                <a:ext cx="434991" cy="362984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>
            <a:extLst>
              <a:ext uri="{FF2B5EF4-FFF2-40B4-BE49-F238E27FC236}">
                <a16:creationId xmlns:a16="http://schemas.microsoft.com/office/drawing/2014/main" id="{17ADB6B1-4D0E-AA85-A541-77E15DF2F4FA}"/>
              </a:ext>
            </a:extLst>
          </p:cNvPr>
          <p:cNvSpPr txBox="1"/>
          <p:nvPr/>
        </p:nvSpPr>
        <p:spPr>
          <a:xfrm>
            <a:off x="5553162" y="3619235"/>
            <a:ext cx="1187109" cy="369332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Read r1</a:t>
            </a:r>
            <a:endParaRPr lang="zh-CN" altLang="en-US" dirty="0">
              <a:solidFill>
                <a:srgbClr val="C0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59F0620B-958E-4E10-CF34-1B10422248AC}"/>
              </a:ext>
            </a:extLst>
          </p:cNvPr>
          <p:cNvSpPr/>
          <p:nvPr/>
        </p:nvSpPr>
        <p:spPr bwMode="auto">
          <a:xfrm>
            <a:off x="4566920" y="3486657"/>
            <a:ext cx="736600" cy="317244"/>
          </a:xfrm>
          <a:prstGeom prst="roundRect">
            <a:avLst/>
          </a:prstGeom>
          <a:noFill/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tabLst/>
            </a:pPr>
            <a:endParaRPr kumimoji="0" lang="zh-CN" altLang="en-US" sz="180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inux Libertine O" panose="02000503000000000000" pitchFamily="50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3EF554A-7508-8542-5C28-930E96868BBD}"/>
                  </a:ext>
                </a:extLst>
              </p:cNvPr>
              <p:cNvSpPr txBox="1"/>
              <p:nvPr/>
            </p:nvSpPr>
            <p:spPr>
              <a:xfrm>
                <a:off x="8329424" y="3173461"/>
                <a:ext cx="2976562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Which rows 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read?</a:t>
                </a:r>
                <a:endParaRPr lang="zh-CN" altLang="en-US" dirty="0">
                  <a:solidFill>
                    <a:srgbClr val="C00000"/>
                  </a:solidFill>
                  <a:latin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3EF554A-7508-8542-5C28-930E96868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424" y="3173461"/>
                <a:ext cx="2976562" cy="369332"/>
              </a:xfrm>
              <a:prstGeom prst="rect">
                <a:avLst/>
              </a:prstGeom>
              <a:blipFill>
                <a:blip r:embed="rId5"/>
                <a:stretch>
                  <a:fillRect l="-1636" t="-11667" b="-2500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83B8E3D9-2651-5C42-4662-A88692CF25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741801"/>
              </p:ext>
            </p:extLst>
          </p:nvPr>
        </p:nvGraphicFramePr>
        <p:xfrm>
          <a:off x="531377" y="2602564"/>
          <a:ext cx="1888723" cy="1799440"/>
        </p:xfrm>
        <a:graphic>
          <a:graphicData uri="http://schemas.openxmlformats.org/drawingml/2006/table">
            <a:tbl>
              <a:tblPr firstRow="1" bandRow="1"/>
              <a:tblGrid>
                <a:gridCol w="593416">
                  <a:extLst>
                    <a:ext uri="{9D8B030D-6E8A-4147-A177-3AD203B41FA5}">
                      <a16:colId xmlns:a16="http://schemas.microsoft.com/office/drawing/2014/main" val="1042807678"/>
                    </a:ext>
                  </a:extLst>
                </a:gridCol>
                <a:gridCol w="593416">
                  <a:extLst>
                    <a:ext uri="{9D8B030D-6E8A-4147-A177-3AD203B41FA5}">
                      <a16:colId xmlns:a16="http://schemas.microsoft.com/office/drawing/2014/main" val="713445502"/>
                    </a:ext>
                  </a:extLst>
                </a:gridCol>
                <a:gridCol w="701891">
                  <a:extLst>
                    <a:ext uri="{9D8B030D-6E8A-4147-A177-3AD203B41FA5}">
                      <a16:colId xmlns:a16="http://schemas.microsoft.com/office/drawing/2014/main" val="3955319706"/>
                    </a:ext>
                  </a:extLst>
                </a:gridCol>
              </a:tblGrid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 err="1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rowId</a:t>
                      </a:r>
                      <a:endParaRPr lang="zh-CN" altLang="en-US" sz="160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88217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r1</a:t>
                      </a:r>
                      <a:endParaRPr lang="zh-CN" altLang="en-US" sz="160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436680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r2</a:t>
                      </a:r>
                      <a:endParaRPr lang="zh-CN" altLang="en-US" sz="160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008125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r3</a:t>
                      </a:r>
                      <a:endParaRPr lang="zh-CN" altLang="en-US" sz="160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412581"/>
                  </a:ext>
                </a:extLst>
              </a:tr>
              <a:tr h="3598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r4</a:t>
                      </a:r>
                      <a:endParaRPr lang="zh-CN" altLang="en-US" sz="160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1507624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164393DD-7272-AF75-90F9-BD407398A0DA}"/>
              </a:ext>
            </a:extLst>
          </p:cNvPr>
          <p:cNvSpPr txBox="1"/>
          <p:nvPr/>
        </p:nvSpPr>
        <p:spPr>
          <a:xfrm>
            <a:off x="738308" y="2264010"/>
            <a:ext cx="772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Table t</a:t>
            </a:r>
            <a:endParaRPr lang="zh-CN" altLang="en-US" sz="1600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56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C037A-150B-F19E-236B-71A22D047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5718482E-DB3D-62CE-34F4-A4DDC2CFA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6" cy="830997"/>
          </a:xfrm>
        </p:spPr>
        <p:txBody>
          <a:bodyPr/>
          <a:lstStyle/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Maintain a list of transactions that create or modify a row by an auxiliary column </a:t>
            </a:r>
            <a:r>
              <a:rPr lang="en-US" altLang="zh-CN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wList</a:t>
            </a:r>
            <a:endParaRPr lang="en-US" altLang="zh-C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0BDA917-0E46-0362-4DB7-8A662767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Key Idea</a:t>
            </a:r>
            <a:endParaRPr lang="zh-CN" altLang="en-US" sz="3600" dirty="0">
              <a:latin typeface="Cambria" panose="02040503050406030204" pitchFamily="18" charset="0"/>
              <a:ea typeface="+mn-ea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D8B10267-D920-DA28-FBA3-280C5848C26E}"/>
              </a:ext>
            </a:extLst>
          </p:cNvPr>
          <p:cNvSpPr/>
          <p:nvPr/>
        </p:nvSpPr>
        <p:spPr>
          <a:xfrm>
            <a:off x="3734358" y="3190472"/>
            <a:ext cx="6793942" cy="977267"/>
          </a:xfrm>
          <a:prstGeom prst="roundRect">
            <a:avLst>
              <a:gd name="adj" fmla="val 12127"/>
            </a:avLst>
          </a:prstGeom>
          <a:solidFill>
            <a:srgbClr val="70AD47">
              <a:lumMod val="20000"/>
              <a:lumOff val="80000"/>
              <a:alpha val="49804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1172CAB3-827A-666F-C601-D3D1940F968F}"/>
                  </a:ext>
                </a:extLst>
              </p:cNvPr>
              <p:cNvSpPr/>
              <p:nvPr/>
            </p:nvSpPr>
            <p:spPr>
              <a:xfrm>
                <a:off x="3772983" y="3190505"/>
                <a:ext cx="6755317" cy="90382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BEGIN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  <a:endParaRPr kumimoji="0" lang="zh-CN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+mn-cs"/>
                </a:endParaRPr>
              </a:p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UPDATE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t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SET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c2 = 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c2+1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WHERE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c1 &lt; 4;</a:t>
                </a:r>
                <a:endParaRPr lang="zh-CN" altLang="zh-CN" kern="0" dirty="0">
                  <a:solidFill>
                    <a:prstClr val="white"/>
                  </a:solidFill>
                  <a:latin typeface="Arial" panose="020B0604020202020204" pitchFamily="34" charset="0"/>
                  <a:ea typeface="等线" panose="02010600030101010101" pitchFamily="2" charset="-122"/>
                </a:endParaRPr>
              </a:p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COMMIT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;</a:t>
                </a:r>
                <a:endParaRPr kumimoji="0" lang="zh-CN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3FED9789-692D-E089-63FD-79D3146892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983" y="3190505"/>
                <a:ext cx="6755317" cy="903823"/>
              </a:xfrm>
              <a:prstGeom prst="rect">
                <a:avLst/>
              </a:prstGeom>
              <a:blipFill>
                <a:blip r:embed="rId3"/>
                <a:stretch>
                  <a:fillRect t="-3356" b="-12081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EC567AF0-FE1F-CABE-EBF8-5767EFBB0A57}"/>
                  </a:ext>
                </a:extLst>
              </p:cNvPr>
              <p:cNvSpPr txBox="1"/>
              <p:nvPr/>
            </p:nvSpPr>
            <p:spPr>
              <a:xfrm>
                <a:off x="6911172" y="2827488"/>
                <a:ext cx="440313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baseline="-20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E9C5D410-12CB-5A60-054B-B7B9BAEB2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172" y="2827488"/>
                <a:ext cx="440313" cy="362984"/>
              </a:xfrm>
              <a:prstGeom prst="rect">
                <a:avLst/>
              </a:prstGeom>
              <a:blipFill>
                <a:blip r:embed="rId4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154E008-0460-01D5-EF3F-087F4834D3A7}"/>
                  </a:ext>
                </a:extLst>
              </p:cNvPr>
              <p:cNvSpPr txBox="1"/>
              <p:nvPr/>
            </p:nvSpPr>
            <p:spPr>
              <a:xfrm>
                <a:off x="8430419" y="2700575"/>
                <a:ext cx="2976562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Which rows 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write?</a:t>
                </a:r>
                <a:endParaRPr lang="zh-CN" altLang="en-US" dirty="0">
                  <a:solidFill>
                    <a:srgbClr val="C00000"/>
                  </a:solidFill>
                  <a:latin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3408499-D975-B60E-2120-69001A115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419" y="2700575"/>
                <a:ext cx="2976562" cy="369332"/>
              </a:xfrm>
              <a:prstGeom prst="rect">
                <a:avLst/>
              </a:prstGeom>
              <a:blipFill>
                <a:blip r:embed="rId6"/>
                <a:stretch>
                  <a:fillRect l="-1844" t="-9836" b="-22951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F534CB0A-AA5C-446E-D6AF-7016463BA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512964"/>
              </p:ext>
            </p:extLst>
          </p:nvPr>
        </p:nvGraphicFramePr>
        <p:xfrm>
          <a:off x="531377" y="2602564"/>
          <a:ext cx="1888723" cy="1799440"/>
        </p:xfrm>
        <a:graphic>
          <a:graphicData uri="http://schemas.openxmlformats.org/drawingml/2006/table">
            <a:tbl>
              <a:tblPr firstRow="1" bandRow="1"/>
              <a:tblGrid>
                <a:gridCol w="593416">
                  <a:extLst>
                    <a:ext uri="{9D8B030D-6E8A-4147-A177-3AD203B41FA5}">
                      <a16:colId xmlns:a16="http://schemas.microsoft.com/office/drawing/2014/main" val="1042807678"/>
                    </a:ext>
                  </a:extLst>
                </a:gridCol>
                <a:gridCol w="593416">
                  <a:extLst>
                    <a:ext uri="{9D8B030D-6E8A-4147-A177-3AD203B41FA5}">
                      <a16:colId xmlns:a16="http://schemas.microsoft.com/office/drawing/2014/main" val="713445502"/>
                    </a:ext>
                  </a:extLst>
                </a:gridCol>
                <a:gridCol w="701891">
                  <a:extLst>
                    <a:ext uri="{9D8B030D-6E8A-4147-A177-3AD203B41FA5}">
                      <a16:colId xmlns:a16="http://schemas.microsoft.com/office/drawing/2014/main" val="3955319706"/>
                    </a:ext>
                  </a:extLst>
                </a:gridCol>
              </a:tblGrid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rowId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88217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436680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008125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r3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412581"/>
                  </a:ext>
                </a:extLst>
              </a:tr>
              <a:tr h="3598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r4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1507624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48F1C04B-EC54-E243-49CD-2AF19451E91C}"/>
              </a:ext>
            </a:extLst>
          </p:cNvPr>
          <p:cNvSpPr txBox="1"/>
          <p:nvPr/>
        </p:nvSpPr>
        <p:spPr>
          <a:xfrm>
            <a:off x="1089253" y="2264010"/>
            <a:ext cx="772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Table t</a:t>
            </a:r>
            <a:endParaRPr lang="zh-CN" altLang="en-US" sz="1600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92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F011D-6C0D-55DB-4C99-69B50EFC9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EC6F490B-86A4-A8E8-774B-A61651FA1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6" cy="830997"/>
          </a:xfrm>
        </p:spPr>
        <p:txBody>
          <a:bodyPr/>
          <a:lstStyle/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Maintain a list of transactions that create or modify a row by an auxiliary column </a:t>
            </a:r>
            <a:r>
              <a:rPr lang="en-US" altLang="zh-CN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wList</a:t>
            </a:r>
            <a:endParaRPr lang="en-US" altLang="zh-C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DC204BD-DE08-B7AE-7BF7-E469E410D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Key Idea</a:t>
            </a:r>
            <a:endParaRPr lang="zh-CN" altLang="en-US" sz="3600" dirty="0">
              <a:latin typeface="Cambria" panose="02040503050406030204" pitchFamily="18" charset="0"/>
              <a:ea typeface="+mn-ea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4D314D60-A5C7-8698-6292-4AF3250696DA}"/>
              </a:ext>
            </a:extLst>
          </p:cNvPr>
          <p:cNvSpPr/>
          <p:nvPr/>
        </p:nvSpPr>
        <p:spPr>
          <a:xfrm>
            <a:off x="3734358" y="3190472"/>
            <a:ext cx="6793942" cy="977267"/>
          </a:xfrm>
          <a:prstGeom prst="roundRect">
            <a:avLst>
              <a:gd name="adj" fmla="val 12127"/>
            </a:avLst>
          </a:prstGeom>
          <a:solidFill>
            <a:srgbClr val="70AD47">
              <a:lumMod val="20000"/>
              <a:lumOff val="80000"/>
              <a:alpha val="49804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6BA36167-40FA-6472-9B19-7F0C304320F9}"/>
                  </a:ext>
                </a:extLst>
              </p:cNvPr>
              <p:cNvSpPr/>
              <p:nvPr/>
            </p:nvSpPr>
            <p:spPr>
              <a:xfrm>
                <a:off x="3772983" y="3190505"/>
                <a:ext cx="6755317" cy="90382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BEGIN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  <a:endParaRPr kumimoji="0" lang="zh-CN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+mn-cs"/>
                </a:endParaRPr>
              </a:p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UPDATE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t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SET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c2 = 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c2+1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WHERE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c1 &lt; 4;</a:t>
                </a:r>
                <a:endParaRPr lang="zh-CN" altLang="zh-CN" kern="0" dirty="0">
                  <a:solidFill>
                    <a:prstClr val="white"/>
                  </a:solidFill>
                  <a:latin typeface="Arial" panose="020B0604020202020204" pitchFamily="34" charset="0"/>
                  <a:ea typeface="等线" panose="02010600030101010101" pitchFamily="2" charset="-122"/>
                </a:endParaRPr>
              </a:p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COMMIT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;</a:t>
                </a:r>
                <a:endParaRPr kumimoji="0" lang="zh-CN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4F7E1E8C-6454-643B-117C-CEF5DE6855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983" y="3190505"/>
                <a:ext cx="6755317" cy="903823"/>
              </a:xfrm>
              <a:prstGeom prst="rect">
                <a:avLst/>
              </a:prstGeom>
              <a:blipFill>
                <a:blip r:embed="rId3"/>
                <a:stretch>
                  <a:fillRect t="-3356" b="-12081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63CFC0ED-3760-A2F6-908D-E46D2D3BE219}"/>
                  </a:ext>
                </a:extLst>
              </p:cNvPr>
              <p:cNvSpPr txBox="1"/>
              <p:nvPr/>
            </p:nvSpPr>
            <p:spPr>
              <a:xfrm>
                <a:off x="6911172" y="2827488"/>
                <a:ext cx="440313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baseline="-20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12A76C01-2C75-9026-527F-327973A74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172" y="2827488"/>
                <a:ext cx="440313" cy="362984"/>
              </a:xfrm>
              <a:prstGeom prst="rect">
                <a:avLst/>
              </a:prstGeom>
              <a:blipFill>
                <a:blip r:embed="rId4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F89827C-4D01-7A2C-2777-E0FDF44E6693}"/>
                  </a:ext>
                </a:extLst>
              </p:cNvPr>
              <p:cNvSpPr txBox="1"/>
              <p:nvPr/>
            </p:nvSpPr>
            <p:spPr>
              <a:xfrm>
                <a:off x="8430419" y="2700575"/>
                <a:ext cx="2976562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Which rows 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write?</a:t>
                </a:r>
                <a:endParaRPr lang="zh-CN" altLang="en-US" dirty="0">
                  <a:solidFill>
                    <a:srgbClr val="C00000"/>
                  </a:solidFill>
                  <a:latin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C584D2B-0612-A7C3-F8C8-9D3D7119B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419" y="2700575"/>
                <a:ext cx="2976562" cy="369332"/>
              </a:xfrm>
              <a:prstGeom prst="rect">
                <a:avLst/>
              </a:prstGeom>
              <a:blipFill>
                <a:blip r:embed="rId6"/>
                <a:stretch>
                  <a:fillRect l="-1844" t="-9836" b="-22951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C0AAE54F-9E3B-D307-579A-E6840C669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30754"/>
              </p:ext>
            </p:extLst>
          </p:nvPr>
        </p:nvGraphicFramePr>
        <p:xfrm>
          <a:off x="531377" y="2602564"/>
          <a:ext cx="2590614" cy="1799440"/>
        </p:xfrm>
        <a:graphic>
          <a:graphicData uri="http://schemas.openxmlformats.org/drawingml/2006/table">
            <a:tbl>
              <a:tblPr firstRow="1" bandRow="1"/>
              <a:tblGrid>
                <a:gridCol w="593416">
                  <a:extLst>
                    <a:ext uri="{9D8B030D-6E8A-4147-A177-3AD203B41FA5}">
                      <a16:colId xmlns:a16="http://schemas.microsoft.com/office/drawing/2014/main" val="1042807678"/>
                    </a:ext>
                  </a:extLst>
                </a:gridCol>
                <a:gridCol w="593416">
                  <a:extLst>
                    <a:ext uri="{9D8B030D-6E8A-4147-A177-3AD203B41FA5}">
                      <a16:colId xmlns:a16="http://schemas.microsoft.com/office/drawing/2014/main" val="713445502"/>
                    </a:ext>
                  </a:extLst>
                </a:gridCol>
                <a:gridCol w="701891">
                  <a:extLst>
                    <a:ext uri="{9D8B030D-6E8A-4147-A177-3AD203B41FA5}">
                      <a16:colId xmlns:a16="http://schemas.microsoft.com/office/drawing/2014/main" val="3955319706"/>
                    </a:ext>
                  </a:extLst>
                </a:gridCol>
                <a:gridCol w="701891">
                  <a:extLst>
                    <a:ext uri="{9D8B030D-6E8A-4147-A177-3AD203B41FA5}">
                      <a16:colId xmlns:a16="http://schemas.microsoft.com/office/drawing/2014/main" val="2404158270"/>
                    </a:ext>
                  </a:extLst>
                </a:gridCol>
              </a:tblGrid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rowId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 err="1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wList</a:t>
                      </a:r>
                      <a:endParaRPr lang="zh-CN" altLang="en-US" sz="160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88217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60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436680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60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008125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r3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60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412581"/>
                  </a:ext>
                </a:extLst>
              </a:tr>
              <a:tr h="3598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r4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60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1507624"/>
                  </a:ext>
                </a:extLst>
              </a:tr>
            </a:tbl>
          </a:graphicData>
        </a:graphic>
      </p:graphicFrame>
      <p:sp>
        <p:nvSpPr>
          <p:cNvPr id="13" name="对话气泡: 圆角矩形 12">
            <a:extLst>
              <a:ext uri="{FF2B5EF4-FFF2-40B4-BE49-F238E27FC236}">
                <a16:creationId xmlns:a16="http://schemas.microsoft.com/office/drawing/2014/main" id="{6BB3F6A7-82EC-2603-57B3-B01262263D9A}"/>
              </a:ext>
            </a:extLst>
          </p:cNvPr>
          <p:cNvSpPr/>
          <p:nvPr/>
        </p:nvSpPr>
        <p:spPr bwMode="gray">
          <a:xfrm>
            <a:off x="3569955" y="2267877"/>
            <a:ext cx="1626782" cy="502530"/>
          </a:xfrm>
          <a:prstGeom prst="wedgeRoundRectCallout">
            <a:avLst>
              <a:gd name="adj1" fmla="val -79577"/>
              <a:gd name="adj2" fmla="val 56789"/>
              <a:gd name="adj3" fmla="val 16667"/>
            </a:avLst>
          </a:prstGeom>
          <a:noFill/>
          <a:ln w="28575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b="1" dirty="0">
                <a:latin typeface="Cambria" panose="02040503050406030204" pitchFamily="18" charset="0"/>
                <a:ea typeface="Cambria" panose="02040503050406030204" pitchFamily="18" charset="0"/>
              </a:rPr>
              <a:t>Append only</a:t>
            </a:r>
            <a:endParaRPr lang="zh-CN" altLang="en-US" b="1" dirty="0">
              <a:latin typeface="Cambria" panose="020405030504060302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91B43BC-96CC-51E6-0E4A-DCEDD8E5144B}"/>
              </a:ext>
            </a:extLst>
          </p:cNvPr>
          <p:cNvSpPr txBox="1"/>
          <p:nvPr/>
        </p:nvSpPr>
        <p:spPr>
          <a:xfrm>
            <a:off x="1089253" y="2264010"/>
            <a:ext cx="772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Table t</a:t>
            </a:r>
            <a:endParaRPr lang="zh-CN" altLang="en-US" sz="1600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82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2E5A8-FF0C-A4BB-343D-108E7AD07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300DB28-074B-0B59-7855-9FFECECF9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6" cy="830997"/>
          </a:xfrm>
        </p:spPr>
        <p:txBody>
          <a:bodyPr/>
          <a:lstStyle/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Maintain a list of transactions that create or modify a row by an auxiliary column </a:t>
            </a:r>
            <a:r>
              <a:rPr lang="en-US" altLang="zh-CN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wList</a:t>
            </a:r>
            <a:endParaRPr lang="en-US" altLang="zh-C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BD8E839-483B-7450-2610-88333CAC4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Key Idea</a:t>
            </a:r>
            <a:endParaRPr lang="zh-CN" altLang="en-US" sz="3600" dirty="0">
              <a:latin typeface="Cambria" panose="02040503050406030204" pitchFamily="18" charset="0"/>
              <a:ea typeface="+mn-ea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C805758B-1C6B-746D-EAA9-F026BAA8F8B8}"/>
              </a:ext>
            </a:extLst>
          </p:cNvPr>
          <p:cNvSpPr/>
          <p:nvPr/>
        </p:nvSpPr>
        <p:spPr>
          <a:xfrm>
            <a:off x="3734357" y="3190472"/>
            <a:ext cx="7020079" cy="977267"/>
          </a:xfrm>
          <a:prstGeom prst="roundRect">
            <a:avLst>
              <a:gd name="adj" fmla="val 12127"/>
            </a:avLst>
          </a:prstGeom>
          <a:solidFill>
            <a:srgbClr val="70AD47">
              <a:lumMod val="20000"/>
              <a:lumOff val="80000"/>
              <a:alpha val="49804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E28C65A5-2E22-260C-9D48-60CA53E8C18B}"/>
                  </a:ext>
                </a:extLst>
              </p:cNvPr>
              <p:cNvSpPr/>
              <p:nvPr/>
            </p:nvSpPr>
            <p:spPr>
              <a:xfrm>
                <a:off x="3772984" y="3190505"/>
                <a:ext cx="6981452" cy="90382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BEGIN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  <a:endParaRPr kumimoji="0" lang="zh-CN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+mn-cs"/>
                </a:endParaRPr>
              </a:p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UPDATE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t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SET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c2 = 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c2+1</a:t>
                </a:r>
                <a:r>
                  <a:rPr lang="en-US" altLang="zh-CN" kern="0" dirty="0">
                    <a:solidFill>
                      <a:srgbClr val="C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 </a:t>
                </a:r>
                <a:r>
                  <a:rPr lang="en-US" altLang="zh-CN" kern="0" dirty="0" err="1">
                    <a:solidFill>
                      <a:srgbClr val="C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wList</a:t>
                </a:r>
                <a:r>
                  <a:rPr lang="en-US" altLang="zh-CN" kern="0" dirty="0">
                    <a:solidFill>
                      <a:srgbClr val="C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= CONCAT(</a:t>
                </a:r>
                <a:r>
                  <a:rPr lang="en-US" altLang="zh-CN" kern="0" dirty="0" err="1">
                    <a:solidFill>
                      <a:srgbClr val="C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wList</a:t>
                </a:r>
                <a:r>
                  <a:rPr lang="en-US" altLang="zh-CN" kern="0" dirty="0">
                    <a:solidFill>
                      <a:srgbClr val="C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 ‘,T2’)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WHERE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c1 &lt; 4;</a:t>
                </a:r>
                <a:endParaRPr lang="zh-CN" altLang="zh-CN" kern="0" dirty="0">
                  <a:solidFill>
                    <a:prstClr val="white"/>
                  </a:solidFill>
                  <a:latin typeface="Arial" panose="020B0604020202020204" pitchFamily="34" charset="0"/>
                  <a:ea typeface="等线" panose="02010600030101010101" pitchFamily="2" charset="-122"/>
                </a:endParaRPr>
              </a:p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COMMIT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;</a:t>
                </a:r>
                <a:endParaRPr kumimoji="0" lang="zh-CN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E98094CE-EB0E-B912-601C-7724087374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984" y="3190505"/>
                <a:ext cx="6981452" cy="903823"/>
              </a:xfrm>
              <a:prstGeom prst="rect">
                <a:avLst/>
              </a:prstGeom>
              <a:blipFill>
                <a:blip r:embed="rId3"/>
                <a:stretch>
                  <a:fillRect t="-3356" b="-12081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4592E567-0D43-36A1-D992-41E6CD1C0944}"/>
                  </a:ext>
                </a:extLst>
              </p:cNvPr>
              <p:cNvSpPr txBox="1"/>
              <p:nvPr/>
            </p:nvSpPr>
            <p:spPr>
              <a:xfrm>
                <a:off x="6911172" y="2827488"/>
                <a:ext cx="440313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baseline="-20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54BA7B4C-A076-9A1F-F583-129243429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172" y="2827488"/>
                <a:ext cx="440313" cy="362984"/>
              </a:xfrm>
              <a:prstGeom prst="rect">
                <a:avLst/>
              </a:prstGeom>
              <a:blipFill>
                <a:blip r:embed="rId4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5E23435-26C5-81D8-6F80-4FF6A959F2BB}"/>
                  </a:ext>
                </a:extLst>
              </p:cNvPr>
              <p:cNvSpPr txBox="1"/>
              <p:nvPr/>
            </p:nvSpPr>
            <p:spPr>
              <a:xfrm>
                <a:off x="8430419" y="2700575"/>
                <a:ext cx="2976562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Which rows 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write?</a:t>
                </a:r>
                <a:endParaRPr lang="zh-CN" altLang="en-US" dirty="0">
                  <a:solidFill>
                    <a:srgbClr val="C00000"/>
                  </a:solidFill>
                  <a:latin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A515B0C-89F5-7A7C-C47A-49609E62A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419" y="2700575"/>
                <a:ext cx="2976562" cy="369332"/>
              </a:xfrm>
              <a:prstGeom prst="rect">
                <a:avLst/>
              </a:prstGeom>
              <a:blipFill>
                <a:blip r:embed="rId6"/>
                <a:stretch>
                  <a:fillRect l="-1844" t="-9836" b="-22951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D3771BEA-CEAC-DBE0-C734-CB19584F3759}"/>
              </a:ext>
            </a:extLst>
          </p:cNvPr>
          <p:cNvSpPr txBox="1"/>
          <p:nvPr/>
        </p:nvSpPr>
        <p:spPr>
          <a:xfrm>
            <a:off x="3388403" y="5603617"/>
            <a:ext cx="2186897" cy="369332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Write r1, r2 and r3</a:t>
            </a:r>
            <a:endParaRPr lang="zh-CN" altLang="en-US" dirty="0">
              <a:solidFill>
                <a:srgbClr val="C0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E489999C-93E0-174E-73F6-139FEEDA55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701572"/>
              </p:ext>
            </p:extLst>
          </p:nvPr>
        </p:nvGraphicFramePr>
        <p:xfrm>
          <a:off x="524753" y="4888563"/>
          <a:ext cx="2590614" cy="1799440"/>
        </p:xfrm>
        <a:graphic>
          <a:graphicData uri="http://schemas.openxmlformats.org/drawingml/2006/table">
            <a:tbl>
              <a:tblPr firstRow="1" bandRow="1"/>
              <a:tblGrid>
                <a:gridCol w="593416">
                  <a:extLst>
                    <a:ext uri="{9D8B030D-6E8A-4147-A177-3AD203B41FA5}">
                      <a16:colId xmlns:a16="http://schemas.microsoft.com/office/drawing/2014/main" val="1042807678"/>
                    </a:ext>
                  </a:extLst>
                </a:gridCol>
                <a:gridCol w="593416">
                  <a:extLst>
                    <a:ext uri="{9D8B030D-6E8A-4147-A177-3AD203B41FA5}">
                      <a16:colId xmlns:a16="http://schemas.microsoft.com/office/drawing/2014/main" val="713445502"/>
                    </a:ext>
                  </a:extLst>
                </a:gridCol>
                <a:gridCol w="701891">
                  <a:extLst>
                    <a:ext uri="{9D8B030D-6E8A-4147-A177-3AD203B41FA5}">
                      <a16:colId xmlns:a16="http://schemas.microsoft.com/office/drawing/2014/main" val="3955319706"/>
                    </a:ext>
                  </a:extLst>
                </a:gridCol>
                <a:gridCol w="701891">
                  <a:extLst>
                    <a:ext uri="{9D8B030D-6E8A-4147-A177-3AD203B41FA5}">
                      <a16:colId xmlns:a16="http://schemas.microsoft.com/office/drawing/2014/main" val="2404158270"/>
                    </a:ext>
                  </a:extLst>
                </a:gridCol>
              </a:tblGrid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rowId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 err="1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wList</a:t>
                      </a:r>
                      <a:endParaRPr lang="zh-CN" altLang="en-US" sz="160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88217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T0,T2</a:t>
                      </a:r>
                      <a:endParaRPr lang="zh-CN" altLang="en-US" sz="160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436680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T0,T2</a:t>
                      </a:r>
                      <a:endParaRPr lang="zh-CN" altLang="en-US" sz="160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008125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r3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T0,T2</a:t>
                      </a:r>
                      <a:endParaRPr lang="zh-CN" altLang="en-US" sz="160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412581"/>
                  </a:ext>
                </a:extLst>
              </a:tr>
              <a:tr h="3598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r4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60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1507624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251A7A4B-D8A3-FD76-2D8C-A1DC329DB3A2}"/>
              </a:ext>
            </a:extLst>
          </p:cNvPr>
          <p:cNvSpPr txBox="1"/>
          <p:nvPr/>
        </p:nvSpPr>
        <p:spPr>
          <a:xfrm>
            <a:off x="1089253" y="4550009"/>
            <a:ext cx="772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Table t</a:t>
            </a:r>
            <a:endParaRPr lang="zh-CN" altLang="en-US" sz="1600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2" name="表格 5">
            <a:extLst>
              <a:ext uri="{FF2B5EF4-FFF2-40B4-BE49-F238E27FC236}">
                <a16:creationId xmlns:a16="http://schemas.microsoft.com/office/drawing/2014/main" id="{AB9C8C1B-ED39-630E-9283-C2AEE2BD21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21573"/>
              </p:ext>
            </p:extLst>
          </p:nvPr>
        </p:nvGraphicFramePr>
        <p:xfrm>
          <a:off x="531377" y="2602564"/>
          <a:ext cx="2590614" cy="1799440"/>
        </p:xfrm>
        <a:graphic>
          <a:graphicData uri="http://schemas.openxmlformats.org/drawingml/2006/table">
            <a:tbl>
              <a:tblPr firstRow="1" bandRow="1"/>
              <a:tblGrid>
                <a:gridCol w="593416">
                  <a:extLst>
                    <a:ext uri="{9D8B030D-6E8A-4147-A177-3AD203B41FA5}">
                      <a16:colId xmlns:a16="http://schemas.microsoft.com/office/drawing/2014/main" val="1042807678"/>
                    </a:ext>
                  </a:extLst>
                </a:gridCol>
                <a:gridCol w="593416">
                  <a:extLst>
                    <a:ext uri="{9D8B030D-6E8A-4147-A177-3AD203B41FA5}">
                      <a16:colId xmlns:a16="http://schemas.microsoft.com/office/drawing/2014/main" val="713445502"/>
                    </a:ext>
                  </a:extLst>
                </a:gridCol>
                <a:gridCol w="701891">
                  <a:extLst>
                    <a:ext uri="{9D8B030D-6E8A-4147-A177-3AD203B41FA5}">
                      <a16:colId xmlns:a16="http://schemas.microsoft.com/office/drawing/2014/main" val="3955319706"/>
                    </a:ext>
                  </a:extLst>
                </a:gridCol>
                <a:gridCol w="701891">
                  <a:extLst>
                    <a:ext uri="{9D8B030D-6E8A-4147-A177-3AD203B41FA5}">
                      <a16:colId xmlns:a16="http://schemas.microsoft.com/office/drawing/2014/main" val="2404158270"/>
                    </a:ext>
                  </a:extLst>
                </a:gridCol>
              </a:tblGrid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rowId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 err="1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wList</a:t>
                      </a:r>
                      <a:endParaRPr lang="zh-CN" altLang="en-US" sz="160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88217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60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436680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60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008125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r3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60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412581"/>
                  </a:ext>
                </a:extLst>
              </a:tr>
              <a:tr h="3598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r4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60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1507624"/>
                  </a:ext>
                </a:extLst>
              </a:tr>
            </a:tbl>
          </a:graphicData>
        </a:graphic>
      </p:graphicFrame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3D1AAC95-1ABC-EDAA-78FF-D1BB21BD02BC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1826684" y="4402004"/>
            <a:ext cx="0" cy="180000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B5A6EFFF-85B0-2B12-3DBD-9D667CA96751}"/>
              </a:ext>
            </a:extLst>
          </p:cNvPr>
          <p:cNvSpPr/>
          <p:nvPr/>
        </p:nvSpPr>
        <p:spPr bwMode="auto">
          <a:xfrm>
            <a:off x="2368556" y="5250516"/>
            <a:ext cx="783168" cy="1082550"/>
          </a:xfrm>
          <a:prstGeom prst="roundRect">
            <a:avLst/>
          </a:prstGeom>
          <a:noFill/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tabLst/>
            </a:pPr>
            <a:endParaRPr kumimoji="0" lang="zh-CN" altLang="en-US" sz="180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inux Libertine O" panose="02000503000000000000" pitchFamily="50" charset="0"/>
              <a:cs typeface="Calibri" panose="020F050202020403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566837F4-E444-2EC9-B469-F3A26C54ED2C}"/>
              </a:ext>
            </a:extLst>
          </p:cNvPr>
          <p:cNvSpPr txBox="1"/>
          <p:nvPr/>
        </p:nvSpPr>
        <p:spPr>
          <a:xfrm>
            <a:off x="1089253" y="2264010"/>
            <a:ext cx="772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Table t</a:t>
            </a:r>
            <a:endParaRPr lang="zh-CN" altLang="en-US" sz="1600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" name="对话气泡: 圆角矩形 30">
            <a:extLst>
              <a:ext uri="{FF2B5EF4-FFF2-40B4-BE49-F238E27FC236}">
                <a16:creationId xmlns:a16="http://schemas.microsoft.com/office/drawing/2014/main" id="{BEA59179-F999-C0A9-C372-7030F1FEF560}"/>
              </a:ext>
            </a:extLst>
          </p:cNvPr>
          <p:cNvSpPr/>
          <p:nvPr/>
        </p:nvSpPr>
        <p:spPr bwMode="gray">
          <a:xfrm>
            <a:off x="3569955" y="2267877"/>
            <a:ext cx="1626782" cy="502530"/>
          </a:xfrm>
          <a:prstGeom prst="wedgeRoundRectCallout">
            <a:avLst>
              <a:gd name="adj1" fmla="val -79577"/>
              <a:gd name="adj2" fmla="val 56789"/>
              <a:gd name="adj3" fmla="val 16667"/>
            </a:avLst>
          </a:prstGeom>
          <a:noFill/>
          <a:ln w="28575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b="1" dirty="0">
                <a:latin typeface="Cambria" panose="02040503050406030204" pitchFamily="18" charset="0"/>
                <a:ea typeface="Cambria" panose="02040503050406030204" pitchFamily="18" charset="0"/>
              </a:rPr>
              <a:t>Append only</a:t>
            </a:r>
            <a:endParaRPr lang="zh-CN" altLang="en-US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72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8A823-B9D7-6E30-753C-8155B567E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1777F266-FBF5-E292-BC01-26FCD54FFD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8740" y="1379799"/>
                <a:ext cx="11034287" cy="830997"/>
              </a:xfrm>
            </p:spPr>
            <p:txBody>
              <a:bodyPr/>
              <a:lstStyle/>
              <a:p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Transaction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writes row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𝒓</m:t>
                    </m:r>
                  </m:oMath>
                </a14:m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and transaction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reads row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𝒓</m:t>
                    </m:r>
                  </m:oMath>
                </a14:m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written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zh-CN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wr</a:t>
                </a:r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altLang="zh-CN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1777F266-FBF5-E292-BC01-26FCD54FFD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8740" y="1379799"/>
                <a:ext cx="11034287" cy="830997"/>
              </a:xfrm>
              <a:blipFill>
                <a:blip r:embed="rId3"/>
                <a:stretch>
                  <a:fillRect l="-773" t="-5839" b="-153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47810215-85E7-6015-3E5F-2979942F2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1034288" cy="849639"/>
          </a:xfrm>
        </p:spPr>
        <p:txBody>
          <a:bodyPr/>
          <a:lstStyle/>
          <a:p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Write-Read Dependency (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wr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338EEE19-AA7A-7E84-C9D0-0270EA2733E3}"/>
              </a:ext>
            </a:extLst>
          </p:cNvPr>
          <p:cNvSpPr/>
          <p:nvPr/>
        </p:nvSpPr>
        <p:spPr>
          <a:xfrm>
            <a:off x="3775717" y="2962540"/>
            <a:ext cx="7087905" cy="915541"/>
          </a:xfrm>
          <a:prstGeom prst="roundRect">
            <a:avLst>
              <a:gd name="adj" fmla="val 12127"/>
            </a:avLst>
          </a:prstGeom>
          <a:solidFill>
            <a:srgbClr val="ED7D31">
              <a:lumMod val="20000"/>
              <a:lumOff val="80000"/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B63C20E2-B4E1-A991-7D0A-F7969DB17D13}"/>
              </a:ext>
            </a:extLst>
          </p:cNvPr>
          <p:cNvSpPr/>
          <p:nvPr/>
        </p:nvSpPr>
        <p:spPr>
          <a:xfrm>
            <a:off x="3775718" y="4653054"/>
            <a:ext cx="7087904" cy="1201833"/>
          </a:xfrm>
          <a:prstGeom prst="roundRect">
            <a:avLst>
              <a:gd name="adj" fmla="val 12127"/>
            </a:avLst>
          </a:prstGeom>
          <a:solidFill>
            <a:srgbClr val="70AD47">
              <a:lumMod val="20000"/>
              <a:lumOff val="80000"/>
              <a:alpha val="49804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D7DFCC9E-2DC0-0002-ECB4-0B7884AF4ABA}"/>
                  </a:ext>
                </a:extLst>
              </p:cNvPr>
              <p:cNvSpPr/>
              <p:nvPr/>
            </p:nvSpPr>
            <p:spPr>
              <a:xfrm>
                <a:off x="3814353" y="2960357"/>
                <a:ext cx="6762666" cy="917724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BEGIN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</a:p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UPDATE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t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SET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c2 = 2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 </a:t>
                </a:r>
                <a:r>
                  <a:rPr lang="en-US" altLang="zh-CN" kern="0" dirty="0" err="1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wList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= CONCAT(</a:t>
                </a:r>
                <a:r>
                  <a:rPr lang="en-US" altLang="zh-CN" kern="0" dirty="0" err="1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wList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 ‘,T1’)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WHERE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c1 &lt; 2;</a:t>
                </a:r>
              </a:p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COMMIT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;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D7DFCC9E-2DC0-0002-ECB4-0B7884AF4A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353" y="2960357"/>
                <a:ext cx="6762666" cy="917724"/>
              </a:xfrm>
              <a:prstGeom prst="rect">
                <a:avLst/>
              </a:prstGeom>
              <a:blipFill>
                <a:blip r:embed="rId4"/>
                <a:stretch>
                  <a:fillRect t="-3333" b="-11333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64D7537-9AF9-0D18-8095-1CB46F982A7C}"/>
                  </a:ext>
                </a:extLst>
              </p:cNvPr>
              <p:cNvSpPr txBox="1"/>
              <p:nvPr/>
            </p:nvSpPr>
            <p:spPr>
              <a:xfrm>
                <a:off x="7104834" y="2582342"/>
                <a:ext cx="434991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baseline="-20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64D7537-9AF9-0D18-8095-1CB46F982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834" y="2582342"/>
                <a:ext cx="434991" cy="362984"/>
              </a:xfrm>
              <a:prstGeom prst="rect">
                <a:avLst/>
              </a:prstGeom>
              <a:blipFill>
                <a:blip r:embed="rId5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9E845C8C-A888-8CF9-ABB4-1B2992201394}"/>
                  </a:ext>
                </a:extLst>
              </p:cNvPr>
              <p:cNvSpPr/>
              <p:nvPr/>
            </p:nvSpPr>
            <p:spPr>
              <a:xfrm>
                <a:off x="3814341" y="4653086"/>
                <a:ext cx="6912804" cy="1201801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BEGIN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  <a:endParaRPr kumimoji="0" lang="zh-CN" altLang="zh-CN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endParaRPr>
              </a:p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SELECT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c2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 </a:t>
                </a:r>
                <a:r>
                  <a:rPr lang="en-US" altLang="zh-CN" kern="0" dirty="0" err="1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rowId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 </a:t>
                </a:r>
                <a:r>
                  <a:rPr lang="en-US" altLang="zh-CN" kern="0" dirty="0" err="1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wList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FROM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t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WHERE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c1 &lt; 4;</a:t>
                </a:r>
              </a:p>
              <a:p>
                <a:pPr lvl="0" defTabSz="457200">
                  <a:defRPr/>
                </a:pPr>
                <a:r>
                  <a:rPr lang="en-US" altLang="zh-CN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       -- { (2</a:t>
                </a:r>
                <a:r>
                  <a:rPr lang="en-US" altLang="zh-CN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r1, ‘T0,T1’), (1, r2, ‘T0’), (2, r3, ‘T0’) }</a:t>
                </a:r>
                <a:endParaRPr kumimoji="0" lang="en-US" altLang="zh-CN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COMMIT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;</a:t>
                </a:r>
                <a:endParaRPr kumimoji="0" lang="zh-CN" altLang="zh-CN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9E845C8C-A888-8CF9-ABB4-1B29922013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341" y="4653086"/>
                <a:ext cx="6912804" cy="1201801"/>
              </a:xfrm>
              <a:prstGeom prst="rect">
                <a:avLst/>
              </a:prstGeom>
              <a:blipFill>
                <a:blip r:embed="rId6"/>
                <a:stretch>
                  <a:fillRect t="-2538" b="-7614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B599D35-B35E-08F1-CE5D-D1357DFB4FF4}"/>
                  </a:ext>
                </a:extLst>
              </p:cNvPr>
              <p:cNvSpPr txBox="1"/>
              <p:nvPr/>
            </p:nvSpPr>
            <p:spPr>
              <a:xfrm>
                <a:off x="7099512" y="5860453"/>
                <a:ext cx="440313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baseline="-20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B599D35-B35E-08F1-CE5D-D1357DFB4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512" y="5860453"/>
                <a:ext cx="440313" cy="362984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表格 5">
            <a:extLst>
              <a:ext uri="{FF2B5EF4-FFF2-40B4-BE49-F238E27FC236}">
                <a16:creationId xmlns:a16="http://schemas.microsoft.com/office/drawing/2014/main" id="{F2D6267B-B78F-1E93-1310-853F32133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968968"/>
              </p:ext>
            </p:extLst>
          </p:nvPr>
        </p:nvGraphicFramePr>
        <p:xfrm>
          <a:off x="524753" y="4888563"/>
          <a:ext cx="2590614" cy="1799440"/>
        </p:xfrm>
        <a:graphic>
          <a:graphicData uri="http://schemas.openxmlformats.org/drawingml/2006/table">
            <a:tbl>
              <a:tblPr firstRow="1" bandRow="1"/>
              <a:tblGrid>
                <a:gridCol w="593416">
                  <a:extLst>
                    <a:ext uri="{9D8B030D-6E8A-4147-A177-3AD203B41FA5}">
                      <a16:colId xmlns:a16="http://schemas.microsoft.com/office/drawing/2014/main" val="1042807678"/>
                    </a:ext>
                  </a:extLst>
                </a:gridCol>
                <a:gridCol w="593416">
                  <a:extLst>
                    <a:ext uri="{9D8B030D-6E8A-4147-A177-3AD203B41FA5}">
                      <a16:colId xmlns:a16="http://schemas.microsoft.com/office/drawing/2014/main" val="713445502"/>
                    </a:ext>
                  </a:extLst>
                </a:gridCol>
                <a:gridCol w="701891">
                  <a:extLst>
                    <a:ext uri="{9D8B030D-6E8A-4147-A177-3AD203B41FA5}">
                      <a16:colId xmlns:a16="http://schemas.microsoft.com/office/drawing/2014/main" val="3955319706"/>
                    </a:ext>
                  </a:extLst>
                </a:gridCol>
                <a:gridCol w="701891">
                  <a:extLst>
                    <a:ext uri="{9D8B030D-6E8A-4147-A177-3AD203B41FA5}">
                      <a16:colId xmlns:a16="http://schemas.microsoft.com/office/drawing/2014/main" val="2404158270"/>
                    </a:ext>
                  </a:extLst>
                </a:gridCol>
              </a:tblGrid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rowId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wList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88217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T0,T1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436680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008125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r3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412581"/>
                  </a:ext>
                </a:extLst>
              </a:tr>
              <a:tr h="3598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r4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1507624"/>
                  </a:ext>
                </a:extLst>
              </a:tr>
            </a:tbl>
          </a:graphicData>
        </a:graphic>
      </p:graphicFrame>
      <p:sp>
        <p:nvSpPr>
          <p:cNvPr id="17" name="文本框 16">
            <a:extLst>
              <a:ext uri="{FF2B5EF4-FFF2-40B4-BE49-F238E27FC236}">
                <a16:creationId xmlns:a16="http://schemas.microsoft.com/office/drawing/2014/main" id="{04528AC2-6BD4-C1F3-6488-A9D1CA421605}"/>
              </a:ext>
            </a:extLst>
          </p:cNvPr>
          <p:cNvSpPr txBox="1"/>
          <p:nvPr/>
        </p:nvSpPr>
        <p:spPr>
          <a:xfrm>
            <a:off x="858197" y="4550009"/>
            <a:ext cx="19237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Final database state</a:t>
            </a:r>
            <a:endParaRPr lang="zh-CN" altLang="en-US" sz="1600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8" name="表格 5">
            <a:extLst>
              <a:ext uri="{FF2B5EF4-FFF2-40B4-BE49-F238E27FC236}">
                <a16:creationId xmlns:a16="http://schemas.microsoft.com/office/drawing/2014/main" id="{ED2D4A82-E945-278B-13F8-CC7F6BFAF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432568"/>
              </p:ext>
            </p:extLst>
          </p:nvPr>
        </p:nvGraphicFramePr>
        <p:xfrm>
          <a:off x="531377" y="2602564"/>
          <a:ext cx="2590614" cy="1799440"/>
        </p:xfrm>
        <a:graphic>
          <a:graphicData uri="http://schemas.openxmlformats.org/drawingml/2006/table">
            <a:tbl>
              <a:tblPr firstRow="1" bandRow="1"/>
              <a:tblGrid>
                <a:gridCol w="593416">
                  <a:extLst>
                    <a:ext uri="{9D8B030D-6E8A-4147-A177-3AD203B41FA5}">
                      <a16:colId xmlns:a16="http://schemas.microsoft.com/office/drawing/2014/main" val="1042807678"/>
                    </a:ext>
                  </a:extLst>
                </a:gridCol>
                <a:gridCol w="593416">
                  <a:extLst>
                    <a:ext uri="{9D8B030D-6E8A-4147-A177-3AD203B41FA5}">
                      <a16:colId xmlns:a16="http://schemas.microsoft.com/office/drawing/2014/main" val="713445502"/>
                    </a:ext>
                  </a:extLst>
                </a:gridCol>
                <a:gridCol w="701891">
                  <a:extLst>
                    <a:ext uri="{9D8B030D-6E8A-4147-A177-3AD203B41FA5}">
                      <a16:colId xmlns:a16="http://schemas.microsoft.com/office/drawing/2014/main" val="3955319706"/>
                    </a:ext>
                  </a:extLst>
                </a:gridCol>
                <a:gridCol w="701891">
                  <a:extLst>
                    <a:ext uri="{9D8B030D-6E8A-4147-A177-3AD203B41FA5}">
                      <a16:colId xmlns:a16="http://schemas.microsoft.com/office/drawing/2014/main" val="2404158270"/>
                    </a:ext>
                  </a:extLst>
                </a:gridCol>
              </a:tblGrid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rowId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wList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88217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436680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008125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r3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412581"/>
                  </a:ext>
                </a:extLst>
              </a:tr>
              <a:tr h="3598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r4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1507624"/>
                  </a:ext>
                </a:extLst>
              </a:tr>
            </a:tbl>
          </a:graphicData>
        </a:graphic>
      </p:graphicFrame>
      <p:sp>
        <p:nvSpPr>
          <p:cNvPr id="19" name="文本框 18">
            <a:extLst>
              <a:ext uri="{FF2B5EF4-FFF2-40B4-BE49-F238E27FC236}">
                <a16:creationId xmlns:a16="http://schemas.microsoft.com/office/drawing/2014/main" id="{ECD6DECB-C21D-AEBA-0E3D-6C3C4AA4E500}"/>
              </a:ext>
            </a:extLst>
          </p:cNvPr>
          <p:cNvSpPr txBox="1"/>
          <p:nvPr/>
        </p:nvSpPr>
        <p:spPr>
          <a:xfrm>
            <a:off x="1440198" y="2264010"/>
            <a:ext cx="772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Table t</a:t>
            </a:r>
            <a:endParaRPr lang="zh-CN" altLang="en-US" sz="1600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56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3510B-0532-370F-D203-7562A924C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777F5183-20F8-AC72-F7D5-30602D111A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8740" y="1379799"/>
                <a:ext cx="11034287" cy="830997"/>
              </a:xfrm>
            </p:spPr>
            <p:txBody>
              <a:bodyPr/>
              <a:lstStyle/>
              <a:p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Transaction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writes row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𝒓</m:t>
                    </m:r>
                  </m:oMath>
                </a14:m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and transaction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reads row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𝒓</m:t>
                    </m:r>
                  </m:oMath>
                </a14:m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written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zh-CN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wr</a:t>
                </a:r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altLang="zh-CN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777F5183-20F8-AC72-F7D5-30602D111A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8740" y="1379799"/>
                <a:ext cx="11034287" cy="830997"/>
              </a:xfrm>
              <a:blipFill>
                <a:blip r:embed="rId3"/>
                <a:stretch>
                  <a:fillRect l="-773" t="-5839" b="-153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41885E9B-1068-58A5-6EEB-286DF5D51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1034288" cy="849639"/>
          </a:xfrm>
        </p:spPr>
        <p:txBody>
          <a:bodyPr/>
          <a:lstStyle/>
          <a:p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Write-Read Dependency (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wr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8E094220-B4BA-5804-92B5-0733EFE0AAA2}"/>
              </a:ext>
            </a:extLst>
          </p:cNvPr>
          <p:cNvSpPr/>
          <p:nvPr/>
        </p:nvSpPr>
        <p:spPr>
          <a:xfrm>
            <a:off x="3775717" y="2962540"/>
            <a:ext cx="7087905" cy="915541"/>
          </a:xfrm>
          <a:prstGeom prst="roundRect">
            <a:avLst>
              <a:gd name="adj" fmla="val 12127"/>
            </a:avLst>
          </a:prstGeom>
          <a:solidFill>
            <a:srgbClr val="ED7D31">
              <a:lumMod val="20000"/>
              <a:lumOff val="80000"/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54BFD847-B9FB-94FA-2BAF-DCE6C5A9CC23}"/>
              </a:ext>
            </a:extLst>
          </p:cNvPr>
          <p:cNvSpPr/>
          <p:nvPr/>
        </p:nvSpPr>
        <p:spPr>
          <a:xfrm>
            <a:off x="3775718" y="4653054"/>
            <a:ext cx="7087904" cy="1201833"/>
          </a:xfrm>
          <a:prstGeom prst="roundRect">
            <a:avLst>
              <a:gd name="adj" fmla="val 12127"/>
            </a:avLst>
          </a:prstGeom>
          <a:solidFill>
            <a:srgbClr val="70AD47">
              <a:lumMod val="20000"/>
              <a:lumOff val="80000"/>
              <a:alpha val="49804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82910DA3-2E34-0D22-6890-8D53D5B97BE2}"/>
                  </a:ext>
                </a:extLst>
              </p:cNvPr>
              <p:cNvSpPr/>
              <p:nvPr/>
            </p:nvSpPr>
            <p:spPr>
              <a:xfrm>
                <a:off x="3814353" y="2960357"/>
                <a:ext cx="6762666" cy="917724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BEGIN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</a:p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UPDATE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t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SET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c2 = 2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 </a:t>
                </a:r>
                <a:r>
                  <a:rPr lang="en-US" altLang="zh-CN" kern="0" dirty="0" err="1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wList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= CONCAT(</a:t>
                </a:r>
                <a:r>
                  <a:rPr lang="en-US" altLang="zh-CN" kern="0" dirty="0" err="1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wList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 ‘,T1’)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WHERE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c1 &lt; 2;</a:t>
                </a:r>
              </a:p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COMMIT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;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82910DA3-2E34-0D22-6890-8D53D5B97B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353" y="2960357"/>
                <a:ext cx="6762666" cy="917724"/>
              </a:xfrm>
              <a:prstGeom prst="rect">
                <a:avLst/>
              </a:prstGeom>
              <a:blipFill>
                <a:blip r:embed="rId4"/>
                <a:stretch>
                  <a:fillRect t="-3333" b="-11333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D31EE3A-7A9B-60EB-05E3-D0878B9A575D}"/>
                  </a:ext>
                </a:extLst>
              </p:cNvPr>
              <p:cNvSpPr txBox="1"/>
              <p:nvPr/>
            </p:nvSpPr>
            <p:spPr>
              <a:xfrm>
                <a:off x="7104834" y="2582342"/>
                <a:ext cx="434991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baseline="-20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D31EE3A-7A9B-60EB-05E3-D0878B9A5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834" y="2582342"/>
                <a:ext cx="434991" cy="362984"/>
              </a:xfrm>
              <a:prstGeom prst="rect">
                <a:avLst/>
              </a:prstGeom>
              <a:blipFill>
                <a:blip r:embed="rId5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896971F6-AD40-D073-AF81-0130E4A5CCFC}"/>
                  </a:ext>
                </a:extLst>
              </p:cNvPr>
              <p:cNvSpPr/>
              <p:nvPr/>
            </p:nvSpPr>
            <p:spPr>
              <a:xfrm>
                <a:off x="3814341" y="4653086"/>
                <a:ext cx="6912804" cy="1201801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BEGIN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  <a:endParaRPr kumimoji="0" lang="zh-CN" altLang="zh-CN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endParaRPr>
              </a:p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SELECT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c2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 </a:t>
                </a:r>
                <a:r>
                  <a:rPr lang="en-US" altLang="zh-CN" kern="0" dirty="0" err="1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rowId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 </a:t>
                </a:r>
                <a:r>
                  <a:rPr lang="en-US" altLang="zh-CN" kern="0" dirty="0" err="1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wList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FROM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t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WHERE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c1 &lt; 4;</a:t>
                </a:r>
              </a:p>
              <a:p>
                <a:pPr lvl="0" defTabSz="457200">
                  <a:defRPr/>
                </a:pPr>
                <a:r>
                  <a:rPr lang="en-US" altLang="zh-CN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       -- { (2</a:t>
                </a:r>
                <a:r>
                  <a:rPr lang="en-US" altLang="zh-CN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altLang="zh-CN" kern="0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r1</a:t>
                </a:r>
                <a:r>
                  <a:rPr lang="en-US" altLang="zh-CN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‘T0,</a:t>
                </a:r>
                <a:r>
                  <a:rPr lang="en-US" altLang="zh-CN" kern="0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T1</a:t>
                </a:r>
                <a:r>
                  <a:rPr lang="en-US" altLang="zh-CN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’), (1, r2, ‘T0’), (2, r3, ‘T0’) }</a:t>
                </a:r>
                <a:endParaRPr kumimoji="0" lang="en-US" altLang="zh-CN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COMMIT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;</a:t>
                </a:r>
                <a:endParaRPr kumimoji="0" lang="zh-CN" altLang="zh-CN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896971F6-AD40-D073-AF81-0130E4A5CC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341" y="4653086"/>
                <a:ext cx="6912804" cy="1201801"/>
              </a:xfrm>
              <a:prstGeom prst="rect">
                <a:avLst/>
              </a:prstGeom>
              <a:blipFill>
                <a:blip r:embed="rId6"/>
                <a:stretch>
                  <a:fillRect t="-2538" b="-7614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C925759-C63D-AF63-29E4-495263F0497B}"/>
                  </a:ext>
                </a:extLst>
              </p:cNvPr>
              <p:cNvSpPr txBox="1"/>
              <p:nvPr/>
            </p:nvSpPr>
            <p:spPr>
              <a:xfrm>
                <a:off x="7099512" y="5860453"/>
                <a:ext cx="440313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baseline="-20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C925759-C63D-AF63-29E4-495263F04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512" y="5860453"/>
                <a:ext cx="440313" cy="362984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7A31150A-6BD9-9378-AF14-DC41249FBA74}"/>
              </a:ext>
            </a:extLst>
          </p:cNvPr>
          <p:cNvSpPr/>
          <p:nvPr/>
        </p:nvSpPr>
        <p:spPr bwMode="auto">
          <a:xfrm>
            <a:off x="4902531" y="5248275"/>
            <a:ext cx="996950" cy="273049"/>
          </a:xfrm>
          <a:prstGeom prst="roundRect">
            <a:avLst/>
          </a:prstGeom>
          <a:noFill/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tabLst/>
            </a:pPr>
            <a:endParaRPr kumimoji="0" lang="zh-CN" altLang="en-US" sz="180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inux Libertine O" panose="02000503000000000000" pitchFamily="50" charset="0"/>
              <a:cs typeface="Calibri" panose="020F0502020204030204" pitchFamily="34" charset="0"/>
            </a:endParaRP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60ED38C4-DDFF-651A-9C8B-00EB3E14EE2F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7319670" y="3878081"/>
            <a:ext cx="0" cy="76940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1F581CC-9560-3E66-E713-CAB375A9A4B5}"/>
                  </a:ext>
                </a:extLst>
              </p:cNvPr>
              <p:cNvSpPr txBox="1"/>
              <p:nvPr/>
            </p:nvSpPr>
            <p:spPr>
              <a:xfrm>
                <a:off x="7319668" y="4093507"/>
                <a:ext cx="8672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𝑤𝑟</m:t>
                      </m:r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1)</m:t>
                      </m:r>
                    </m:oMath>
                  </m:oMathPara>
                </a14:m>
                <a:endParaRPr lang="zh-CN" altLang="en-US" sz="16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1F581CC-9560-3E66-E713-CAB375A9A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668" y="4093507"/>
                <a:ext cx="867224" cy="338554"/>
              </a:xfrm>
              <a:prstGeom prst="rect">
                <a:avLst/>
              </a:prstGeom>
              <a:blipFill>
                <a:blip r:embed="rId9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表格 5">
            <a:extLst>
              <a:ext uri="{FF2B5EF4-FFF2-40B4-BE49-F238E27FC236}">
                <a16:creationId xmlns:a16="http://schemas.microsoft.com/office/drawing/2014/main" id="{D32D4401-39CE-B2EA-B0F9-780B4BC43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911841"/>
              </p:ext>
            </p:extLst>
          </p:nvPr>
        </p:nvGraphicFramePr>
        <p:xfrm>
          <a:off x="524753" y="4888563"/>
          <a:ext cx="2590614" cy="1799440"/>
        </p:xfrm>
        <a:graphic>
          <a:graphicData uri="http://schemas.openxmlformats.org/drawingml/2006/table">
            <a:tbl>
              <a:tblPr firstRow="1" bandRow="1"/>
              <a:tblGrid>
                <a:gridCol w="593416">
                  <a:extLst>
                    <a:ext uri="{9D8B030D-6E8A-4147-A177-3AD203B41FA5}">
                      <a16:colId xmlns:a16="http://schemas.microsoft.com/office/drawing/2014/main" val="1042807678"/>
                    </a:ext>
                  </a:extLst>
                </a:gridCol>
                <a:gridCol w="593416">
                  <a:extLst>
                    <a:ext uri="{9D8B030D-6E8A-4147-A177-3AD203B41FA5}">
                      <a16:colId xmlns:a16="http://schemas.microsoft.com/office/drawing/2014/main" val="713445502"/>
                    </a:ext>
                  </a:extLst>
                </a:gridCol>
                <a:gridCol w="701891">
                  <a:extLst>
                    <a:ext uri="{9D8B030D-6E8A-4147-A177-3AD203B41FA5}">
                      <a16:colId xmlns:a16="http://schemas.microsoft.com/office/drawing/2014/main" val="3955319706"/>
                    </a:ext>
                  </a:extLst>
                </a:gridCol>
                <a:gridCol w="701891">
                  <a:extLst>
                    <a:ext uri="{9D8B030D-6E8A-4147-A177-3AD203B41FA5}">
                      <a16:colId xmlns:a16="http://schemas.microsoft.com/office/drawing/2014/main" val="2404158270"/>
                    </a:ext>
                  </a:extLst>
                </a:gridCol>
              </a:tblGrid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rowId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wList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88217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T0,T1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436680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008125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r3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412581"/>
                  </a:ext>
                </a:extLst>
              </a:tr>
              <a:tr h="3598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r4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1507624"/>
                  </a:ext>
                </a:extLst>
              </a:tr>
            </a:tbl>
          </a:graphicData>
        </a:graphic>
      </p:graphicFrame>
      <p:sp>
        <p:nvSpPr>
          <p:cNvPr id="15" name="文本框 14">
            <a:extLst>
              <a:ext uri="{FF2B5EF4-FFF2-40B4-BE49-F238E27FC236}">
                <a16:creationId xmlns:a16="http://schemas.microsoft.com/office/drawing/2014/main" id="{641E2837-B3FE-7704-1F73-E5A744CC8297}"/>
              </a:ext>
            </a:extLst>
          </p:cNvPr>
          <p:cNvSpPr txBox="1"/>
          <p:nvPr/>
        </p:nvSpPr>
        <p:spPr>
          <a:xfrm>
            <a:off x="858197" y="4550009"/>
            <a:ext cx="19237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Final database state</a:t>
            </a:r>
            <a:endParaRPr lang="zh-CN" altLang="en-US" sz="1600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6" name="表格 5">
            <a:extLst>
              <a:ext uri="{FF2B5EF4-FFF2-40B4-BE49-F238E27FC236}">
                <a16:creationId xmlns:a16="http://schemas.microsoft.com/office/drawing/2014/main" id="{85CE770A-31AD-3B80-1C23-22926A7ADC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202147"/>
              </p:ext>
            </p:extLst>
          </p:nvPr>
        </p:nvGraphicFramePr>
        <p:xfrm>
          <a:off x="531377" y="2602564"/>
          <a:ext cx="2590614" cy="1799440"/>
        </p:xfrm>
        <a:graphic>
          <a:graphicData uri="http://schemas.openxmlformats.org/drawingml/2006/table">
            <a:tbl>
              <a:tblPr firstRow="1" bandRow="1"/>
              <a:tblGrid>
                <a:gridCol w="593416">
                  <a:extLst>
                    <a:ext uri="{9D8B030D-6E8A-4147-A177-3AD203B41FA5}">
                      <a16:colId xmlns:a16="http://schemas.microsoft.com/office/drawing/2014/main" val="1042807678"/>
                    </a:ext>
                  </a:extLst>
                </a:gridCol>
                <a:gridCol w="593416">
                  <a:extLst>
                    <a:ext uri="{9D8B030D-6E8A-4147-A177-3AD203B41FA5}">
                      <a16:colId xmlns:a16="http://schemas.microsoft.com/office/drawing/2014/main" val="713445502"/>
                    </a:ext>
                  </a:extLst>
                </a:gridCol>
                <a:gridCol w="701891">
                  <a:extLst>
                    <a:ext uri="{9D8B030D-6E8A-4147-A177-3AD203B41FA5}">
                      <a16:colId xmlns:a16="http://schemas.microsoft.com/office/drawing/2014/main" val="3955319706"/>
                    </a:ext>
                  </a:extLst>
                </a:gridCol>
                <a:gridCol w="701891">
                  <a:extLst>
                    <a:ext uri="{9D8B030D-6E8A-4147-A177-3AD203B41FA5}">
                      <a16:colId xmlns:a16="http://schemas.microsoft.com/office/drawing/2014/main" val="2404158270"/>
                    </a:ext>
                  </a:extLst>
                </a:gridCol>
              </a:tblGrid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rowId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wList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88217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436680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008125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r3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412581"/>
                  </a:ext>
                </a:extLst>
              </a:tr>
              <a:tr h="3598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r4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1507624"/>
                  </a:ext>
                </a:extLst>
              </a:tr>
            </a:tbl>
          </a:graphicData>
        </a:graphic>
      </p:graphicFrame>
      <p:sp>
        <p:nvSpPr>
          <p:cNvPr id="17" name="文本框 16">
            <a:extLst>
              <a:ext uri="{FF2B5EF4-FFF2-40B4-BE49-F238E27FC236}">
                <a16:creationId xmlns:a16="http://schemas.microsoft.com/office/drawing/2014/main" id="{E5E44E7E-D6B9-EB75-162D-DBE44B33BDA6}"/>
              </a:ext>
            </a:extLst>
          </p:cNvPr>
          <p:cNvSpPr txBox="1"/>
          <p:nvPr/>
        </p:nvSpPr>
        <p:spPr>
          <a:xfrm>
            <a:off x="1440198" y="2264010"/>
            <a:ext cx="772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Table t</a:t>
            </a:r>
            <a:endParaRPr lang="zh-CN" altLang="en-US" sz="1600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29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D1E954-0D02-2491-E640-1DB0196E2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5">
            <a:extLst>
              <a:ext uri="{FF2B5EF4-FFF2-40B4-BE49-F238E27FC236}">
                <a16:creationId xmlns:a16="http://schemas.microsoft.com/office/drawing/2014/main" id="{AB1C5D2B-A8B0-47E8-45A8-FDD0339817A4}"/>
              </a:ext>
            </a:extLst>
          </p:cNvPr>
          <p:cNvGraphicFramePr>
            <a:graphicFrameLocks noGrp="1"/>
          </p:cNvGraphicFramePr>
          <p:nvPr/>
        </p:nvGraphicFramePr>
        <p:xfrm>
          <a:off x="524753" y="4888563"/>
          <a:ext cx="2842723" cy="1799440"/>
        </p:xfrm>
        <a:graphic>
          <a:graphicData uri="http://schemas.openxmlformats.org/drawingml/2006/table">
            <a:tbl>
              <a:tblPr firstRow="1" bandRow="1"/>
              <a:tblGrid>
                <a:gridCol w="593416">
                  <a:extLst>
                    <a:ext uri="{9D8B030D-6E8A-4147-A177-3AD203B41FA5}">
                      <a16:colId xmlns:a16="http://schemas.microsoft.com/office/drawing/2014/main" val="1042807678"/>
                    </a:ext>
                  </a:extLst>
                </a:gridCol>
                <a:gridCol w="593416">
                  <a:extLst>
                    <a:ext uri="{9D8B030D-6E8A-4147-A177-3AD203B41FA5}">
                      <a16:colId xmlns:a16="http://schemas.microsoft.com/office/drawing/2014/main" val="713445502"/>
                    </a:ext>
                  </a:extLst>
                </a:gridCol>
                <a:gridCol w="701891">
                  <a:extLst>
                    <a:ext uri="{9D8B030D-6E8A-4147-A177-3AD203B41FA5}">
                      <a16:colId xmlns:a16="http://schemas.microsoft.com/office/drawing/2014/main" val="3955319706"/>
                    </a:ext>
                  </a:extLst>
                </a:gridCol>
                <a:gridCol w="954000">
                  <a:extLst>
                    <a:ext uri="{9D8B030D-6E8A-4147-A177-3AD203B41FA5}">
                      <a16:colId xmlns:a16="http://schemas.microsoft.com/office/drawing/2014/main" val="2404158270"/>
                    </a:ext>
                  </a:extLst>
                </a:gridCol>
              </a:tblGrid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rowId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wList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88217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T0,T1,T2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436680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T0,T2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008125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r3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T0,T2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412581"/>
                  </a:ext>
                </a:extLst>
              </a:tr>
              <a:tr h="3598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r4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150762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3772A46D-AA27-E29F-5FB9-5314A35844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8740" y="1379799"/>
                <a:ext cx="11034287" cy="830997"/>
              </a:xfrm>
            </p:spPr>
            <p:txBody>
              <a:bodyPr/>
              <a:lstStyle/>
              <a:p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Transaction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writes row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𝒓</m:t>
                    </m:r>
                  </m:oMath>
                </a14:m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and transaction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writes the next version of row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𝒓</m:t>
                    </m:r>
                  </m:oMath>
                </a14:m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ww 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altLang="zh-CN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351942EF-60DC-4D75-C566-B63E34765B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8740" y="1379799"/>
                <a:ext cx="11034287" cy="830997"/>
              </a:xfrm>
              <a:blipFill>
                <a:blip r:embed="rId3"/>
                <a:stretch>
                  <a:fillRect l="-773" t="-5839" b="-153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4DAECF3E-A19F-952F-05C2-7D186FF1E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1034288" cy="849639"/>
          </a:xfrm>
        </p:spPr>
        <p:txBody>
          <a:bodyPr/>
          <a:lstStyle/>
          <a:p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Write-Write Dependency (ww)</a:t>
            </a:r>
            <a:endParaRPr lang="zh-CN" altLang="en-US" sz="3600" dirty="0">
              <a:latin typeface="Cambria" panose="02040503050406030204" pitchFamily="18" charset="0"/>
              <a:ea typeface="+mn-ea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262431BF-D1DC-8DFD-776E-70189E55FAAE}"/>
              </a:ext>
            </a:extLst>
          </p:cNvPr>
          <p:cNvSpPr/>
          <p:nvPr/>
        </p:nvSpPr>
        <p:spPr>
          <a:xfrm>
            <a:off x="3775717" y="2962540"/>
            <a:ext cx="7087905" cy="915541"/>
          </a:xfrm>
          <a:prstGeom prst="roundRect">
            <a:avLst>
              <a:gd name="adj" fmla="val 12127"/>
            </a:avLst>
          </a:prstGeom>
          <a:solidFill>
            <a:srgbClr val="ED7D31">
              <a:lumMod val="20000"/>
              <a:lumOff val="80000"/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9C7A4EA7-FACD-A81C-C897-FAA02AE6DF86}"/>
              </a:ext>
            </a:extLst>
          </p:cNvPr>
          <p:cNvSpPr/>
          <p:nvPr/>
        </p:nvSpPr>
        <p:spPr>
          <a:xfrm>
            <a:off x="3775718" y="4653055"/>
            <a:ext cx="7087904" cy="966695"/>
          </a:xfrm>
          <a:prstGeom prst="roundRect">
            <a:avLst>
              <a:gd name="adj" fmla="val 12127"/>
            </a:avLst>
          </a:prstGeom>
          <a:solidFill>
            <a:srgbClr val="70AD47">
              <a:lumMod val="20000"/>
              <a:lumOff val="80000"/>
              <a:alpha val="49804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A67CCA5B-FA6A-B93B-0851-77A61374DB9A}"/>
                  </a:ext>
                </a:extLst>
              </p:cNvPr>
              <p:cNvSpPr/>
              <p:nvPr/>
            </p:nvSpPr>
            <p:spPr>
              <a:xfrm>
                <a:off x="3814353" y="2960357"/>
                <a:ext cx="6762666" cy="917724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BEGIN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</a:p>
              <a:p>
                <a:pPr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UPDATE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t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SET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c2 = 2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 </a:t>
                </a:r>
                <a:r>
                  <a:rPr lang="en-US" altLang="zh-CN" kern="0" dirty="0" err="1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wList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= CONCAT(</a:t>
                </a:r>
                <a:r>
                  <a:rPr lang="en-US" altLang="zh-CN" kern="0" dirty="0" err="1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wList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 ‘,T1’)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WHERE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c1 &lt; 2;</a:t>
                </a:r>
              </a:p>
              <a:p>
                <a:pPr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COMMIT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;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D9BE8F89-E6B6-0FC0-41FA-D1F9F045ED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353" y="2960357"/>
                <a:ext cx="6762666" cy="917724"/>
              </a:xfrm>
              <a:prstGeom prst="rect">
                <a:avLst/>
              </a:prstGeom>
              <a:blipFill>
                <a:blip r:embed="rId5"/>
                <a:stretch>
                  <a:fillRect t="-3333" b="-10667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8E22688C-7772-73DA-0C3C-0DF8F884F1ED}"/>
                  </a:ext>
                </a:extLst>
              </p:cNvPr>
              <p:cNvSpPr txBox="1"/>
              <p:nvPr/>
            </p:nvSpPr>
            <p:spPr>
              <a:xfrm>
                <a:off x="7104834" y="2582342"/>
                <a:ext cx="434991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baseline="-20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181928D0-0255-E99D-1B51-DB17BB0A7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834" y="2582342"/>
                <a:ext cx="434991" cy="362984"/>
              </a:xfrm>
              <a:prstGeom prst="rect">
                <a:avLst/>
              </a:prstGeom>
              <a:blipFill>
                <a:blip r:embed="rId6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A8A1AC2B-4EC5-5B6D-B1B7-CFDC48D0477C}"/>
                  </a:ext>
                </a:extLst>
              </p:cNvPr>
              <p:cNvSpPr/>
              <p:nvPr/>
            </p:nvSpPr>
            <p:spPr>
              <a:xfrm>
                <a:off x="3814341" y="4653086"/>
                <a:ext cx="6912804" cy="90994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BEGIN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  <a:endParaRPr kumimoji="0" lang="zh-CN" altLang="zh-CN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endParaRPr>
              </a:p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UPDATE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t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SET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c2 = 3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 </a:t>
                </a:r>
                <a:r>
                  <a:rPr lang="en-US" altLang="zh-CN" kern="0" dirty="0" err="1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wList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= CONCAT(</a:t>
                </a:r>
                <a:r>
                  <a:rPr lang="en-US" altLang="zh-CN" kern="0" dirty="0" err="1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wList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 ‘,T2’)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WHERE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c1 &lt; 4;</a:t>
                </a:r>
              </a:p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COMMIT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;</a:t>
                </a:r>
                <a:endParaRPr kumimoji="0" lang="zh-CN" altLang="zh-CN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A8A1AC2B-4EC5-5B6D-B1B7-CFDC48D047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341" y="4653086"/>
                <a:ext cx="6912804" cy="909943"/>
              </a:xfrm>
              <a:prstGeom prst="rect">
                <a:avLst/>
              </a:prstGeom>
              <a:blipFill>
                <a:blip r:embed="rId7"/>
                <a:stretch>
                  <a:fillRect t="-3333" b="-10667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9C13310-62D6-2B51-E3FE-BCA09BA9BE04}"/>
                  </a:ext>
                </a:extLst>
              </p:cNvPr>
              <p:cNvSpPr txBox="1"/>
              <p:nvPr/>
            </p:nvSpPr>
            <p:spPr>
              <a:xfrm>
                <a:off x="7099512" y="5619153"/>
                <a:ext cx="440313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baseline="-20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B1908234-4972-2E01-28EE-71C30992A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512" y="5619153"/>
                <a:ext cx="440313" cy="362984"/>
              </a:xfrm>
              <a:prstGeom prst="rect">
                <a:avLst/>
              </a:prstGeom>
              <a:blipFill>
                <a:blip r:embed="rId8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9EB15975-3742-A376-8E4E-D54158D5BC64}"/>
              </a:ext>
            </a:extLst>
          </p:cNvPr>
          <p:cNvSpPr txBox="1"/>
          <p:nvPr/>
        </p:nvSpPr>
        <p:spPr>
          <a:xfrm>
            <a:off x="984247" y="4547962"/>
            <a:ext cx="19237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Final database state</a:t>
            </a:r>
            <a:endParaRPr lang="zh-CN" altLang="en-US" sz="1600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9" name="表格 5">
            <a:extLst>
              <a:ext uri="{FF2B5EF4-FFF2-40B4-BE49-F238E27FC236}">
                <a16:creationId xmlns:a16="http://schemas.microsoft.com/office/drawing/2014/main" id="{8A1B9239-E0A3-FC3A-CC93-0E3A1C8B03F5}"/>
              </a:ext>
            </a:extLst>
          </p:cNvPr>
          <p:cNvGraphicFramePr>
            <a:graphicFrameLocks noGrp="1"/>
          </p:cNvGraphicFramePr>
          <p:nvPr/>
        </p:nvGraphicFramePr>
        <p:xfrm>
          <a:off x="531377" y="2602564"/>
          <a:ext cx="2842723" cy="1799440"/>
        </p:xfrm>
        <a:graphic>
          <a:graphicData uri="http://schemas.openxmlformats.org/drawingml/2006/table">
            <a:tbl>
              <a:tblPr firstRow="1" bandRow="1"/>
              <a:tblGrid>
                <a:gridCol w="593416">
                  <a:extLst>
                    <a:ext uri="{9D8B030D-6E8A-4147-A177-3AD203B41FA5}">
                      <a16:colId xmlns:a16="http://schemas.microsoft.com/office/drawing/2014/main" val="1042807678"/>
                    </a:ext>
                  </a:extLst>
                </a:gridCol>
                <a:gridCol w="593416">
                  <a:extLst>
                    <a:ext uri="{9D8B030D-6E8A-4147-A177-3AD203B41FA5}">
                      <a16:colId xmlns:a16="http://schemas.microsoft.com/office/drawing/2014/main" val="713445502"/>
                    </a:ext>
                  </a:extLst>
                </a:gridCol>
                <a:gridCol w="701891">
                  <a:extLst>
                    <a:ext uri="{9D8B030D-6E8A-4147-A177-3AD203B41FA5}">
                      <a16:colId xmlns:a16="http://schemas.microsoft.com/office/drawing/2014/main" val="3955319706"/>
                    </a:ext>
                  </a:extLst>
                </a:gridCol>
                <a:gridCol w="954000">
                  <a:extLst>
                    <a:ext uri="{9D8B030D-6E8A-4147-A177-3AD203B41FA5}">
                      <a16:colId xmlns:a16="http://schemas.microsoft.com/office/drawing/2014/main" val="2404158270"/>
                    </a:ext>
                  </a:extLst>
                </a:gridCol>
              </a:tblGrid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rowId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wList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88217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436680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008125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r3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412581"/>
                  </a:ext>
                </a:extLst>
              </a:tr>
              <a:tr h="3598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r4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1507624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97350B0F-90EB-603B-984E-7B95EE629D0D}"/>
              </a:ext>
            </a:extLst>
          </p:cNvPr>
          <p:cNvSpPr txBox="1"/>
          <p:nvPr/>
        </p:nvSpPr>
        <p:spPr>
          <a:xfrm>
            <a:off x="1559628" y="2276656"/>
            <a:ext cx="772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Table t</a:t>
            </a:r>
            <a:endParaRPr lang="zh-CN" altLang="en-US" sz="1600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2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F0C21-01E5-E313-8ACB-9D8F6B1A6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B00CF74-BA4A-8DDC-B13B-F991C2A38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830997"/>
          </a:xfrm>
        </p:spPr>
        <p:txBody>
          <a:bodyPr/>
          <a:lstStyle/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Relational DBMSs have been widely used in many applications as their data storage infrastructure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601D3C7-44DA-940E-9D59-53B389A3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Relational Database Management Systems (DBMSs) </a:t>
            </a:r>
            <a:endParaRPr lang="zh-CN" altLang="en-US" sz="3600" dirty="0">
              <a:latin typeface="Cambria" panose="02040503050406030204" pitchFamily="18" charset="0"/>
              <a:ea typeface="+mn-ea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029CD06B-5919-6BFD-859E-59B83A043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562" y="2381972"/>
            <a:ext cx="1824019" cy="628841"/>
          </a:xfrm>
          <a:prstGeom prst="rect">
            <a:avLst/>
          </a:prstGeom>
        </p:spPr>
      </p:pic>
      <p:pic>
        <p:nvPicPr>
          <p:cNvPr id="16" name="Picture 4" descr="“github”的图片搜索结果">
            <a:extLst>
              <a:ext uri="{FF2B5EF4-FFF2-40B4-BE49-F238E27FC236}">
                <a16:creationId xmlns:a16="http://schemas.microsoft.com/office/drawing/2014/main" id="{0DE45E6E-2481-0433-FE25-52190AD0C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2" y="3490395"/>
            <a:ext cx="1891444" cy="62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54E8577-B9B0-4226-6FB1-2C50A176B1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9261" y="5794507"/>
            <a:ext cx="788180" cy="78411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A4461E8-92E7-6773-31FF-4D5478CC18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990" y="4444938"/>
            <a:ext cx="1062860" cy="1062860"/>
          </a:xfrm>
          <a:prstGeom prst="rect">
            <a:avLst/>
          </a:prstGeom>
        </p:spPr>
      </p:pic>
      <p:pic>
        <p:nvPicPr>
          <p:cNvPr id="24" name="图片 23" descr="1000px-Yahoo!_logo.svg.png">
            <a:extLst>
              <a:ext uri="{FF2B5EF4-FFF2-40B4-BE49-F238E27FC236}">
                <a16:creationId xmlns:a16="http://schemas.microsoft.com/office/drawing/2014/main" id="{0E1411DB-BABC-B954-1B68-D3100D32738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50680" y="2535118"/>
            <a:ext cx="1526807" cy="355746"/>
          </a:xfrm>
          <a:prstGeom prst="rect">
            <a:avLst/>
          </a:prstGeom>
        </p:spPr>
      </p:pic>
      <p:pic>
        <p:nvPicPr>
          <p:cNvPr id="25" name="图片 24" descr="d8GZgpn4FhJ0LhSTxNxmfw-netflix-logo-small.png">
            <a:extLst>
              <a:ext uri="{FF2B5EF4-FFF2-40B4-BE49-F238E27FC236}">
                <a16:creationId xmlns:a16="http://schemas.microsoft.com/office/drawing/2014/main" id="{AF77BE58-1516-0F74-95D1-1A11134C2D4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469987" y="3361113"/>
            <a:ext cx="1655607" cy="443702"/>
          </a:xfrm>
          <a:prstGeom prst="rect">
            <a:avLst/>
          </a:prstGeom>
        </p:spPr>
      </p:pic>
      <p:pic>
        <p:nvPicPr>
          <p:cNvPr id="30" name="Picture 2" descr="“amazon”的图片搜索结果">
            <a:extLst>
              <a:ext uri="{FF2B5EF4-FFF2-40B4-BE49-F238E27FC236}">
                <a16:creationId xmlns:a16="http://schemas.microsoft.com/office/drawing/2014/main" id="{8765C572-5FED-315A-EA7A-14E86DE13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307" y="6130492"/>
            <a:ext cx="1698999" cy="62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765A7042-FC12-BEEE-5C8D-29761B639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145" y="4924312"/>
            <a:ext cx="2180259" cy="76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MySQL是什么_ MySQL数据库_开源数据库-AWS云服务">
            <a:extLst>
              <a:ext uri="{FF2B5EF4-FFF2-40B4-BE49-F238E27FC236}">
                <a16:creationId xmlns:a16="http://schemas.microsoft.com/office/drawing/2014/main" id="{1FC905F0-C0E9-EDD0-052E-64DEDD280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901" y="3897909"/>
            <a:ext cx="1352112" cy="66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Database of Databases - TiDB">
            <a:extLst>
              <a:ext uri="{FF2B5EF4-FFF2-40B4-BE49-F238E27FC236}">
                <a16:creationId xmlns:a16="http://schemas.microsoft.com/office/drawing/2014/main" id="{437C3ACF-5C5B-C560-5361-E22015867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234" y="5794507"/>
            <a:ext cx="1300094" cy="50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35564695-2810-054A-8042-97A50C3E8C7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51404" y="3105930"/>
            <a:ext cx="1435985" cy="149008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28155B07-2569-C970-F34C-D85A2DDB82F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1525" y="4924312"/>
            <a:ext cx="2510223" cy="578508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755418EB-B05C-8534-2F92-431B17C0E104}"/>
              </a:ext>
            </a:extLst>
          </p:cNvPr>
          <p:cNvGrpSpPr/>
          <p:nvPr/>
        </p:nvGrpSpPr>
        <p:grpSpPr>
          <a:xfrm>
            <a:off x="3937685" y="4036525"/>
            <a:ext cx="1688116" cy="763090"/>
            <a:chOff x="7390794" y="4369270"/>
            <a:chExt cx="3144124" cy="1498812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74DB0B15-1B2E-2C89-3695-8A55E1111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90794" y="4369270"/>
              <a:ext cx="3144124" cy="1498812"/>
            </a:xfrm>
            <a:prstGeom prst="rect">
              <a:avLst/>
            </a:prstGeom>
          </p:spPr>
        </p:pic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6874A596-5F74-198B-F9F8-5E10A3D1218E}"/>
                </a:ext>
              </a:extLst>
            </p:cNvPr>
            <p:cNvSpPr/>
            <p:nvPr/>
          </p:nvSpPr>
          <p:spPr bwMode="auto">
            <a:xfrm>
              <a:off x="9435262" y="4369270"/>
              <a:ext cx="1099656" cy="567455"/>
            </a:xfrm>
            <a:prstGeom prst="rect">
              <a:avLst/>
            </a:prstGeom>
            <a:solidFill>
              <a:schemeClr val="bg1"/>
            </a:solidFill>
            <a:ln w="28575">
              <a:noFill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noAutofit/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kumimoji="0" lang="zh-CN" altLang="en-US" sz="1800" i="0" u="none" strike="noStrike" cap="none" normalizeH="0" baseline="0" dirty="0" err="1">
                <a:ln>
                  <a:noFill/>
                </a:ln>
                <a:effectLst/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</p:grpSp>
      <p:sp>
        <p:nvSpPr>
          <p:cNvPr id="39" name="椭圆 38">
            <a:extLst>
              <a:ext uri="{FF2B5EF4-FFF2-40B4-BE49-F238E27FC236}">
                <a16:creationId xmlns:a16="http://schemas.microsoft.com/office/drawing/2014/main" id="{29CD6F1B-5A68-950C-F341-9BAA80B12338}"/>
              </a:ext>
            </a:extLst>
          </p:cNvPr>
          <p:cNvSpPr/>
          <p:nvPr/>
        </p:nvSpPr>
        <p:spPr bwMode="gray">
          <a:xfrm>
            <a:off x="2689155" y="2893929"/>
            <a:ext cx="6495215" cy="3883634"/>
          </a:xfrm>
          <a:prstGeom prst="ellipse">
            <a:avLst/>
          </a:prstGeom>
          <a:solidFill>
            <a:srgbClr val="AD0101">
              <a:alpha val="16078"/>
            </a:srgb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F3575EB-B7BC-F17B-296D-5AEFAD518EC0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t="31045" b="31389"/>
          <a:stretch>
            <a:fillRect/>
          </a:stretch>
        </p:blipFill>
        <p:spPr>
          <a:xfrm>
            <a:off x="323223" y="4722325"/>
            <a:ext cx="2143125" cy="80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9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200E3-7D3B-2C35-9F86-85555CECB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5">
            <a:extLst>
              <a:ext uri="{FF2B5EF4-FFF2-40B4-BE49-F238E27FC236}">
                <a16:creationId xmlns:a16="http://schemas.microsoft.com/office/drawing/2014/main" id="{E654B93A-621C-E9F7-CA9A-16C6F3044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611199"/>
              </p:ext>
            </p:extLst>
          </p:nvPr>
        </p:nvGraphicFramePr>
        <p:xfrm>
          <a:off x="524753" y="4888563"/>
          <a:ext cx="2842723" cy="1799440"/>
        </p:xfrm>
        <a:graphic>
          <a:graphicData uri="http://schemas.openxmlformats.org/drawingml/2006/table">
            <a:tbl>
              <a:tblPr firstRow="1" bandRow="1"/>
              <a:tblGrid>
                <a:gridCol w="593416">
                  <a:extLst>
                    <a:ext uri="{9D8B030D-6E8A-4147-A177-3AD203B41FA5}">
                      <a16:colId xmlns:a16="http://schemas.microsoft.com/office/drawing/2014/main" val="1042807678"/>
                    </a:ext>
                  </a:extLst>
                </a:gridCol>
                <a:gridCol w="593416">
                  <a:extLst>
                    <a:ext uri="{9D8B030D-6E8A-4147-A177-3AD203B41FA5}">
                      <a16:colId xmlns:a16="http://schemas.microsoft.com/office/drawing/2014/main" val="713445502"/>
                    </a:ext>
                  </a:extLst>
                </a:gridCol>
                <a:gridCol w="701891">
                  <a:extLst>
                    <a:ext uri="{9D8B030D-6E8A-4147-A177-3AD203B41FA5}">
                      <a16:colId xmlns:a16="http://schemas.microsoft.com/office/drawing/2014/main" val="3955319706"/>
                    </a:ext>
                  </a:extLst>
                </a:gridCol>
                <a:gridCol w="954000">
                  <a:extLst>
                    <a:ext uri="{9D8B030D-6E8A-4147-A177-3AD203B41FA5}">
                      <a16:colId xmlns:a16="http://schemas.microsoft.com/office/drawing/2014/main" val="2404158270"/>
                    </a:ext>
                  </a:extLst>
                </a:gridCol>
              </a:tblGrid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rowId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wList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88217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r1</a:t>
                      </a:r>
                      <a:endParaRPr lang="zh-CN" altLang="en-US" sz="160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T0,T1,T2</a:t>
                      </a:r>
                      <a:endParaRPr lang="zh-CN" altLang="en-US" sz="160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436680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T0,T2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008125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r3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T0,T2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412581"/>
                  </a:ext>
                </a:extLst>
              </a:tr>
              <a:tr h="3598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r4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150762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351942EF-60DC-4D75-C566-B63E34765B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8740" y="1379799"/>
                <a:ext cx="11034287" cy="830997"/>
              </a:xfrm>
            </p:spPr>
            <p:txBody>
              <a:bodyPr/>
              <a:lstStyle/>
              <a:p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Transaction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writes row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𝒓</m:t>
                    </m:r>
                  </m:oMath>
                </a14:m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and transaction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writes the next version of row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𝒓</m:t>
                    </m:r>
                  </m:oMath>
                </a14:m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ww 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altLang="zh-CN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351942EF-60DC-4D75-C566-B63E34765B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8740" y="1379799"/>
                <a:ext cx="11034287" cy="830997"/>
              </a:xfrm>
              <a:blipFill>
                <a:blip r:embed="rId3"/>
                <a:stretch>
                  <a:fillRect l="-773" t="-5839" b="-153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D377324B-862E-1FDC-4441-D25BB4002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1034288" cy="849639"/>
          </a:xfrm>
        </p:spPr>
        <p:txBody>
          <a:bodyPr/>
          <a:lstStyle/>
          <a:p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Write-Write Dependency (ww)</a:t>
            </a:r>
            <a:endParaRPr lang="zh-CN" altLang="en-US" sz="3600" dirty="0">
              <a:latin typeface="Cambria" panose="02040503050406030204" pitchFamily="18" charset="0"/>
              <a:ea typeface="+mn-ea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BDF42702-E34A-1F07-4ED6-A83E42F441A2}"/>
              </a:ext>
            </a:extLst>
          </p:cNvPr>
          <p:cNvSpPr/>
          <p:nvPr/>
        </p:nvSpPr>
        <p:spPr>
          <a:xfrm>
            <a:off x="3775717" y="2962540"/>
            <a:ext cx="7087905" cy="915541"/>
          </a:xfrm>
          <a:prstGeom prst="roundRect">
            <a:avLst>
              <a:gd name="adj" fmla="val 12127"/>
            </a:avLst>
          </a:prstGeom>
          <a:solidFill>
            <a:srgbClr val="ED7D31">
              <a:lumMod val="20000"/>
              <a:lumOff val="80000"/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B09DF50F-916F-B17F-5DBC-DE188C92E78E}"/>
              </a:ext>
            </a:extLst>
          </p:cNvPr>
          <p:cNvSpPr/>
          <p:nvPr/>
        </p:nvSpPr>
        <p:spPr>
          <a:xfrm>
            <a:off x="3775718" y="4653055"/>
            <a:ext cx="7087904" cy="966695"/>
          </a:xfrm>
          <a:prstGeom prst="roundRect">
            <a:avLst>
              <a:gd name="adj" fmla="val 12127"/>
            </a:avLst>
          </a:prstGeom>
          <a:solidFill>
            <a:srgbClr val="70AD47">
              <a:lumMod val="20000"/>
              <a:lumOff val="80000"/>
              <a:alpha val="49804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D9BE8F89-E6B6-0FC0-41FA-D1F9F045EDDC}"/>
                  </a:ext>
                </a:extLst>
              </p:cNvPr>
              <p:cNvSpPr/>
              <p:nvPr/>
            </p:nvSpPr>
            <p:spPr>
              <a:xfrm>
                <a:off x="3814353" y="2960357"/>
                <a:ext cx="6762666" cy="917724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BEGIN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</a:p>
              <a:p>
                <a:pPr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UPDATE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t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SET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c2 = 2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 </a:t>
                </a:r>
                <a:r>
                  <a:rPr lang="en-US" altLang="zh-CN" kern="0" dirty="0" err="1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wList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= CONCAT(</a:t>
                </a:r>
                <a:r>
                  <a:rPr lang="en-US" altLang="zh-CN" kern="0" dirty="0" err="1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wList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 ‘,T1’)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WHERE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c1 &lt; 2;</a:t>
                </a:r>
              </a:p>
              <a:p>
                <a:pPr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COMMIT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;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D9BE8F89-E6B6-0FC0-41FA-D1F9F045ED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353" y="2960357"/>
                <a:ext cx="6762666" cy="917724"/>
              </a:xfrm>
              <a:prstGeom prst="rect">
                <a:avLst/>
              </a:prstGeom>
              <a:blipFill>
                <a:blip r:embed="rId5"/>
                <a:stretch>
                  <a:fillRect t="-3333" b="-10667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181928D0-0255-E99D-1B51-DB17BB0A794B}"/>
                  </a:ext>
                </a:extLst>
              </p:cNvPr>
              <p:cNvSpPr txBox="1"/>
              <p:nvPr/>
            </p:nvSpPr>
            <p:spPr>
              <a:xfrm>
                <a:off x="7104834" y="2582342"/>
                <a:ext cx="434991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baseline="-20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181928D0-0255-E99D-1B51-DB17BB0A7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834" y="2582342"/>
                <a:ext cx="434991" cy="362984"/>
              </a:xfrm>
              <a:prstGeom prst="rect">
                <a:avLst/>
              </a:prstGeom>
              <a:blipFill>
                <a:blip r:embed="rId6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848FB827-94E6-271E-4885-00BF7C74B8D1}"/>
                  </a:ext>
                </a:extLst>
              </p:cNvPr>
              <p:cNvSpPr/>
              <p:nvPr/>
            </p:nvSpPr>
            <p:spPr>
              <a:xfrm>
                <a:off x="3814341" y="4653086"/>
                <a:ext cx="6912804" cy="90994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BEGIN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  <a:endParaRPr kumimoji="0" lang="zh-CN" altLang="zh-CN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endParaRPr>
              </a:p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UPDATE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t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SET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c2 = 3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 </a:t>
                </a:r>
                <a:r>
                  <a:rPr lang="en-US" altLang="zh-CN" kern="0" dirty="0" err="1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wList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= CONCAT(</a:t>
                </a:r>
                <a:r>
                  <a:rPr lang="en-US" altLang="zh-CN" kern="0" dirty="0" err="1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wList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 ‘,T2’)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WHERE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c1 &lt; 4;</a:t>
                </a:r>
              </a:p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COMMIT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;</a:t>
                </a:r>
                <a:endParaRPr kumimoji="0" lang="zh-CN" altLang="zh-CN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848FB827-94E6-271E-4885-00BF7C74B8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341" y="4653086"/>
                <a:ext cx="6912804" cy="909943"/>
              </a:xfrm>
              <a:prstGeom prst="rect">
                <a:avLst/>
              </a:prstGeom>
              <a:blipFill>
                <a:blip r:embed="rId7"/>
                <a:stretch>
                  <a:fillRect t="-3333" b="-10667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B1908234-4972-2E01-28EE-71C30992A8C0}"/>
                  </a:ext>
                </a:extLst>
              </p:cNvPr>
              <p:cNvSpPr txBox="1"/>
              <p:nvPr/>
            </p:nvSpPr>
            <p:spPr>
              <a:xfrm>
                <a:off x="7099512" y="5619153"/>
                <a:ext cx="440313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baseline="-20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B1908234-4972-2E01-28EE-71C30992A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512" y="5619153"/>
                <a:ext cx="440313" cy="362984"/>
              </a:xfrm>
              <a:prstGeom prst="rect">
                <a:avLst/>
              </a:prstGeom>
              <a:blipFill>
                <a:blip r:embed="rId8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6E863A68-B1AD-8A18-718C-CF325B647202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7319670" y="3878081"/>
            <a:ext cx="0" cy="76940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FF455363-4D45-39EB-E72C-DE294D75CE72}"/>
                  </a:ext>
                </a:extLst>
              </p:cNvPr>
              <p:cNvSpPr txBox="1"/>
              <p:nvPr/>
            </p:nvSpPr>
            <p:spPr>
              <a:xfrm>
                <a:off x="7319668" y="4093507"/>
                <a:ext cx="8672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CN" sz="16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sz="16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6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FF455363-4D45-39EB-E72C-DE294D75C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668" y="4093507"/>
                <a:ext cx="867224" cy="338554"/>
              </a:xfrm>
              <a:prstGeom prst="rect">
                <a:avLst/>
              </a:prstGeom>
              <a:blipFill>
                <a:blip r:embed="rId9"/>
                <a:stretch>
                  <a:fillRect r="-704" b="-10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4A5F5EC2-F76D-D0B3-5F86-A38BD65C1F2D}"/>
              </a:ext>
            </a:extLst>
          </p:cNvPr>
          <p:cNvSpPr txBox="1"/>
          <p:nvPr/>
        </p:nvSpPr>
        <p:spPr>
          <a:xfrm>
            <a:off x="984247" y="4547962"/>
            <a:ext cx="19237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Final database state</a:t>
            </a:r>
            <a:endParaRPr lang="zh-CN" altLang="en-US" sz="1600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9" name="表格 5">
            <a:extLst>
              <a:ext uri="{FF2B5EF4-FFF2-40B4-BE49-F238E27FC236}">
                <a16:creationId xmlns:a16="http://schemas.microsoft.com/office/drawing/2014/main" id="{F5566573-1F61-C1FA-61F4-358D6FE40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980261"/>
              </p:ext>
            </p:extLst>
          </p:nvPr>
        </p:nvGraphicFramePr>
        <p:xfrm>
          <a:off x="531377" y="2602564"/>
          <a:ext cx="2842723" cy="1799440"/>
        </p:xfrm>
        <a:graphic>
          <a:graphicData uri="http://schemas.openxmlformats.org/drawingml/2006/table">
            <a:tbl>
              <a:tblPr firstRow="1" bandRow="1"/>
              <a:tblGrid>
                <a:gridCol w="593416">
                  <a:extLst>
                    <a:ext uri="{9D8B030D-6E8A-4147-A177-3AD203B41FA5}">
                      <a16:colId xmlns:a16="http://schemas.microsoft.com/office/drawing/2014/main" val="1042807678"/>
                    </a:ext>
                  </a:extLst>
                </a:gridCol>
                <a:gridCol w="593416">
                  <a:extLst>
                    <a:ext uri="{9D8B030D-6E8A-4147-A177-3AD203B41FA5}">
                      <a16:colId xmlns:a16="http://schemas.microsoft.com/office/drawing/2014/main" val="713445502"/>
                    </a:ext>
                  </a:extLst>
                </a:gridCol>
                <a:gridCol w="701891">
                  <a:extLst>
                    <a:ext uri="{9D8B030D-6E8A-4147-A177-3AD203B41FA5}">
                      <a16:colId xmlns:a16="http://schemas.microsoft.com/office/drawing/2014/main" val="3955319706"/>
                    </a:ext>
                  </a:extLst>
                </a:gridCol>
                <a:gridCol w="954000">
                  <a:extLst>
                    <a:ext uri="{9D8B030D-6E8A-4147-A177-3AD203B41FA5}">
                      <a16:colId xmlns:a16="http://schemas.microsoft.com/office/drawing/2014/main" val="2404158270"/>
                    </a:ext>
                  </a:extLst>
                </a:gridCol>
              </a:tblGrid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rowId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wList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88217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436680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008125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r3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412581"/>
                  </a:ext>
                </a:extLst>
              </a:tr>
              <a:tr h="3598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r4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1507624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F33036FE-9E62-035D-86E4-0A1400778094}"/>
              </a:ext>
            </a:extLst>
          </p:cNvPr>
          <p:cNvSpPr txBox="1"/>
          <p:nvPr/>
        </p:nvSpPr>
        <p:spPr>
          <a:xfrm>
            <a:off x="1559628" y="2276656"/>
            <a:ext cx="772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Table t</a:t>
            </a:r>
            <a:endParaRPr lang="zh-CN" altLang="en-US" sz="1600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65056097-44A0-D41F-3C82-449D604FEDC3}"/>
              </a:ext>
            </a:extLst>
          </p:cNvPr>
          <p:cNvSpPr/>
          <p:nvPr/>
        </p:nvSpPr>
        <p:spPr bwMode="auto">
          <a:xfrm>
            <a:off x="1676711" y="5244882"/>
            <a:ext cx="1722789" cy="355221"/>
          </a:xfrm>
          <a:prstGeom prst="roundRect">
            <a:avLst/>
          </a:prstGeom>
          <a:noFill/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tabLst/>
            </a:pPr>
            <a:endParaRPr kumimoji="0" lang="zh-CN" altLang="en-US" sz="180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inux Libertine O" panose="02000503000000000000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5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9303E-4ED5-2D71-A674-F71AA616E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CD59CEF1-DB48-5FA1-9D51-9DE51A9718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8741" y="1379799"/>
                <a:ext cx="11034288" cy="830997"/>
              </a:xfrm>
            </p:spPr>
            <p:txBody>
              <a:bodyPr/>
              <a:lstStyle/>
              <a:p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Transaction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reads row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𝒓</m:t>
                    </m:r>
                  </m:oMath>
                </a14:m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and transaction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writes the next version of row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𝒓</m:t>
                    </m:r>
                  </m:oMath>
                </a14:m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rw 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altLang="zh-CN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CD59CEF1-DB48-5FA1-9D51-9DE51A9718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8741" y="1379799"/>
                <a:ext cx="11034288" cy="830997"/>
              </a:xfrm>
              <a:blipFill>
                <a:blip r:embed="rId3"/>
                <a:stretch>
                  <a:fillRect l="-773" t="-5839" b="-153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27D2943C-451D-54AC-DD47-7387119CA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1034288" cy="849639"/>
          </a:xfrm>
        </p:spPr>
        <p:txBody>
          <a:bodyPr/>
          <a:lstStyle/>
          <a:p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Read-Write Dependency (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rw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zh-CN" altLang="en-US" sz="3600" dirty="0">
              <a:latin typeface="Cambria" panose="02040503050406030204" pitchFamily="18" charset="0"/>
              <a:ea typeface="+mn-ea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E373BC90-E7FC-D668-B743-522F05E7A5B4}"/>
              </a:ext>
            </a:extLst>
          </p:cNvPr>
          <p:cNvSpPr/>
          <p:nvPr/>
        </p:nvSpPr>
        <p:spPr>
          <a:xfrm>
            <a:off x="3775717" y="2962541"/>
            <a:ext cx="7087905" cy="1238864"/>
          </a:xfrm>
          <a:prstGeom prst="roundRect">
            <a:avLst>
              <a:gd name="adj" fmla="val 12127"/>
            </a:avLst>
          </a:prstGeom>
          <a:solidFill>
            <a:srgbClr val="ED7D31">
              <a:lumMod val="20000"/>
              <a:lumOff val="80000"/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E04C59E2-6113-0CA8-D0B3-1CBE5112C7A3}"/>
              </a:ext>
            </a:extLst>
          </p:cNvPr>
          <p:cNvSpPr/>
          <p:nvPr/>
        </p:nvSpPr>
        <p:spPr>
          <a:xfrm>
            <a:off x="3775718" y="5033107"/>
            <a:ext cx="7087904" cy="966695"/>
          </a:xfrm>
          <a:prstGeom prst="roundRect">
            <a:avLst>
              <a:gd name="adj" fmla="val 12127"/>
            </a:avLst>
          </a:prstGeom>
          <a:solidFill>
            <a:srgbClr val="70AD47">
              <a:lumMod val="20000"/>
              <a:lumOff val="80000"/>
              <a:alpha val="49804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A1A47DFD-1205-66FE-A777-66A93314418B}"/>
                  </a:ext>
                </a:extLst>
              </p:cNvPr>
              <p:cNvSpPr/>
              <p:nvPr/>
            </p:nvSpPr>
            <p:spPr>
              <a:xfrm>
                <a:off x="3814353" y="2960357"/>
                <a:ext cx="6762666" cy="118492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BEGIN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</a:p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SELECT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c2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 </a:t>
                </a:r>
                <a:r>
                  <a:rPr lang="en-US" altLang="zh-CN" kern="0" dirty="0" err="1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rowId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 </a:t>
                </a:r>
                <a:r>
                  <a:rPr lang="en-US" altLang="zh-CN" kern="0" dirty="0" err="1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wList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FROM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t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WHERE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c1 &lt; 2;</a:t>
                </a:r>
              </a:p>
              <a:p>
                <a:pPr lvl="0" defTabSz="457200">
                  <a:defRPr/>
                </a:pPr>
                <a:r>
                  <a:rPr lang="en-US" altLang="zh-CN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       -- { (</a:t>
                </a:r>
                <a:r>
                  <a:rPr lang="en-US" altLang="zh-CN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US" altLang="zh-CN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 </a:t>
                </a:r>
                <a:r>
                  <a:rPr lang="en-US" altLang="zh-CN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r1, ‘T0’) }</a:t>
                </a:r>
                <a:endParaRPr kumimoji="0" lang="en-US" altLang="zh-CN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COMMIT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;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A1A47DFD-1205-66FE-A777-66A9331441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353" y="2960357"/>
                <a:ext cx="6762666" cy="1184923"/>
              </a:xfrm>
              <a:prstGeom prst="rect">
                <a:avLst/>
              </a:prstGeom>
              <a:blipFill>
                <a:blip r:embed="rId5"/>
                <a:stretch>
                  <a:fillRect t="-2577" b="-8763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174EC08-8777-5E43-2ED8-FF2113005BD8}"/>
                  </a:ext>
                </a:extLst>
              </p:cNvPr>
              <p:cNvSpPr txBox="1"/>
              <p:nvPr/>
            </p:nvSpPr>
            <p:spPr>
              <a:xfrm>
                <a:off x="7104834" y="2582342"/>
                <a:ext cx="434991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baseline="-20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174EC08-8777-5E43-2ED8-FF2113005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834" y="2582342"/>
                <a:ext cx="434991" cy="362984"/>
              </a:xfrm>
              <a:prstGeom prst="rect">
                <a:avLst/>
              </a:prstGeom>
              <a:blipFill>
                <a:blip r:embed="rId6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1E3F5251-41D1-C790-A712-85EBB8243F76}"/>
                  </a:ext>
                </a:extLst>
              </p:cNvPr>
              <p:cNvSpPr/>
              <p:nvPr/>
            </p:nvSpPr>
            <p:spPr>
              <a:xfrm>
                <a:off x="3814341" y="5033138"/>
                <a:ext cx="6912804" cy="90994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BEGIN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  <a:endParaRPr kumimoji="0" lang="zh-CN" altLang="zh-CN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endParaRPr>
              </a:p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UPDATE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t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SET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c2 = 2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 </a:t>
                </a:r>
                <a:r>
                  <a:rPr lang="en-US" altLang="zh-CN" kern="0" dirty="0" err="1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wList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= CONCAT(</a:t>
                </a:r>
                <a:r>
                  <a:rPr lang="en-US" altLang="zh-CN" kern="0" dirty="0" err="1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wList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 ‘,T2’)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WHERE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c1 &lt; 2;</a:t>
                </a:r>
              </a:p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COMMIT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;</a:t>
                </a:r>
                <a:endParaRPr kumimoji="0" lang="zh-CN" altLang="zh-CN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1E3F5251-41D1-C790-A712-85EBB8243F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341" y="5033138"/>
                <a:ext cx="6912804" cy="909943"/>
              </a:xfrm>
              <a:prstGeom prst="rect">
                <a:avLst/>
              </a:prstGeom>
              <a:blipFill>
                <a:blip r:embed="rId7"/>
                <a:stretch>
                  <a:fillRect t="-4027" b="-11409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076CC737-3995-9552-1BBE-8785DAFE7A77}"/>
                  </a:ext>
                </a:extLst>
              </p:cNvPr>
              <p:cNvSpPr txBox="1"/>
              <p:nvPr/>
            </p:nvSpPr>
            <p:spPr>
              <a:xfrm>
                <a:off x="7099512" y="5999205"/>
                <a:ext cx="440313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baseline="-20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076CC737-3995-9552-1BBE-8785DAFE7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512" y="5999205"/>
                <a:ext cx="440313" cy="362984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9C4631A2-0294-1083-3650-224BA01C4A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7740"/>
              </p:ext>
            </p:extLst>
          </p:nvPr>
        </p:nvGraphicFramePr>
        <p:xfrm>
          <a:off x="524753" y="4888563"/>
          <a:ext cx="2590614" cy="1799440"/>
        </p:xfrm>
        <a:graphic>
          <a:graphicData uri="http://schemas.openxmlformats.org/drawingml/2006/table">
            <a:tbl>
              <a:tblPr firstRow="1" bandRow="1"/>
              <a:tblGrid>
                <a:gridCol w="593416">
                  <a:extLst>
                    <a:ext uri="{9D8B030D-6E8A-4147-A177-3AD203B41FA5}">
                      <a16:colId xmlns:a16="http://schemas.microsoft.com/office/drawing/2014/main" val="1042807678"/>
                    </a:ext>
                  </a:extLst>
                </a:gridCol>
                <a:gridCol w="593416">
                  <a:extLst>
                    <a:ext uri="{9D8B030D-6E8A-4147-A177-3AD203B41FA5}">
                      <a16:colId xmlns:a16="http://schemas.microsoft.com/office/drawing/2014/main" val="713445502"/>
                    </a:ext>
                  </a:extLst>
                </a:gridCol>
                <a:gridCol w="701891">
                  <a:extLst>
                    <a:ext uri="{9D8B030D-6E8A-4147-A177-3AD203B41FA5}">
                      <a16:colId xmlns:a16="http://schemas.microsoft.com/office/drawing/2014/main" val="3955319706"/>
                    </a:ext>
                  </a:extLst>
                </a:gridCol>
                <a:gridCol w="701891">
                  <a:extLst>
                    <a:ext uri="{9D8B030D-6E8A-4147-A177-3AD203B41FA5}">
                      <a16:colId xmlns:a16="http://schemas.microsoft.com/office/drawing/2014/main" val="2404158270"/>
                    </a:ext>
                  </a:extLst>
                </a:gridCol>
              </a:tblGrid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rowId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wList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88217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T0,T2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436680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008125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r3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412581"/>
                  </a:ext>
                </a:extLst>
              </a:tr>
              <a:tr h="3598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r4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1507624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7A5FC658-D478-68A6-7310-479FC8367133}"/>
              </a:ext>
            </a:extLst>
          </p:cNvPr>
          <p:cNvSpPr txBox="1"/>
          <p:nvPr/>
        </p:nvSpPr>
        <p:spPr>
          <a:xfrm>
            <a:off x="858197" y="4550009"/>
            <a:ext cx="19237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Final database state</a:t>
            </a:r>
            <a:endParaRPr lang="zh-CN" altLang="en-US" sz="1600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9115DC23-13DC-A5FE-7606-6F652FF258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558458"/>
              </p:ext>
            </p:extLst>
          </p:nvPr>
        </p:nvGraphicFramePr>
        <p:xfrm>
          <a:off x="531377" y="2602564"/>
          <a:ext cx="2590614" cy="1799440"/>
        </p:xfrm>
        <a:graphic>
          <a:graphicData uri="http://schemas.openxmlformats.org/drawingml/2006/table">
            <a:tbl>
              <a:tblPr firstRow="1" bandRow="1"/>
              <a:tblGrid>
                <a:gridCol w="593416">
                  <a:extLst>
                    <a:ext uri="{9D8B030D-6E8A-4147-A177-3AD203B41FA5}">
                      <a16:colId xmlns:a16="http://schemas.microsoft.com/office/drawing/2014/main" val="1042807678"/>
                    </a:ext>
                  </a:extLst>
                </a:gridCol>
                <a:gridCol w="593416">
                  <a:extLst>
                    <a:ext uri="{9D8B030D-6E8A-4147-A177-3AD203B41FA5}">
                      <a16:colId xmlns:a16="http://schemas.microsoft.com/office/drawing/2014/main" val="713445502"/>
                    </a:ext>
                  </a:extLst>
                </a:gridCol>
                <a:gridCol w="701891">
                  <a:extLst>
                    <a:ext uri="{9D8B030D-6E8A-4147-A177-3AD203B41FA5}">
                      <a16:colId xmlns:a16="http://schemas.microsoft.com/office/drawing/2014/main" val="3955319706"/>
                    </a:ext>
                  </a:extLst>
                </a:gridCol>
                <a:gridCol w="701891">
                  <a:extLst>
                    <a:ext uri="{9D8B030D-6E8A-4147-A177-3AD203B41FA5}">
                      <a16:colId xmlns:a16="http://schemas.microsoft.com/office/drawing/2014/main" val="2404158270"/>
                    </a:ext>
                  </a:extLst>
                </a:gridCol>
              </a:tblGrid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rowId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wList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88217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436680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008125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r3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412581"/>
                  </a:ext>
                </a:extLst>
              </a:tr>
              <a:tr h="3598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r4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1507624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B96A67AF-D4A1-40FA-EBE1-1964C1710163}"/>
              </a:ext>
            </a:extLst>
          </p:cNvPr>
          <p:cNvSpPr txBox="1"/>
          <p:nvPr/>
        </p:nvSpPr>
        <p:spPr>
          <a:xfrm>
            <a:off x="1440198" y="2264010"/>
            <a:ext cx="772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Table t</a:t>
            </a:r>
            <a:endParaRPr lang="zh-CN" altLang="en-US" sz="1600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32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1A31E-4516-7B6D-4577-7CBB261C5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023E96CF-96C8-335D-1749-5359FD681C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8741" y="1379799"/>
                <a:ext cx="11034288" cy="830997"/>
              </a:xfrm>
            </p:spPr>
            <p:txBody>
              <a:bodyPr/>
              <a:lstStyle/>
              <a:p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Transaction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reads row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𝒓</m:t>
                    </m:r>
                  </m:oMath>
                </a14:m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and transaction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writes the next version of row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𝒓</m:t>
                    </m:r>
                  </m:oMath>
                </a14:m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rw 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altLang="zh-CN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023E96CF-96C8-335D-1749-5359FD681C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8741" y="1379799"/>
                <a:ext cx="11034288" cy="830997"/>
              </a:xfrm>
              <a:blipFill>
                <a:blip r:embed="rId3"/>
                <a:stretch>
                  <a:fillRect l="-773" t="-5839" b="-153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AE33A8DA-CEC6-B39E-1ED0-6F75FF867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1034288" cy="849639"/>
          </a:xfrm>
        </p:spPr>
        <p:txBody>
          <a:bodyPr/>
          <a:lstStyle/>
          <a:p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Read-Write Dependency (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rw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zh-CN" altLang="en-US" sz="3600" dirty="0">
              <a:latin typeface="Cambria" panose="02040503050406030204" pitchFamily="18" charset="0"/>
              <a:ea typeface="+mn-ea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49A7F1D7-1FE1-006B-060E-8E051120C670}"/>
              </a:ext>
            </a:extLst>
          </p:cNvPr>
          <p:cNvSpPr/>
          <p:nvPr/>
        </p:nvSpPr>
        <p:spPr>
          <a:xfrm>
            <a:off x="3775717" y="2962541"/>
            <a:ext cx="7087905" cy="1238864"/>
          </a:xfrm>
          <a:prstGeom prst="roundRect">
            <a:avLst>
              <a:gd name="adj" fmla="val 12127"/>
            </a:avLst>
          </a:prstGeom>
          <a:solidFill>
            <a:srgbClr val="ED7D31">
              <a:lumMod val="20000"/>
              <a:lumOff val="80000"/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6BD19244-999A-B0D8-240F-7D53ACCBE00F}"/>
              </a:ext>
            </a:extLst>
          </p:cNvPr>
          <p:cNvSpPr/>
          <p:nvPr/>
        </p:nvSpPr>
        <p:spPr>
          <a:xfrm>
            <a:off x="3775718" y="5033107"/>
            <a:ext cx="7087904" cy="966695"/>
          </a:xfrm>
          <a:prstGeom prst="roundRect">
            <a:avLst>
              <a:gd name="adj" fmla="val 12127"/>
            </a:avLst>
          </a:prstGeom>
          <a:solidFill>
            <a:srgbClr val="70AD47">
              <a:lumMod val="20000"/>
              <a:lumOff val="80000"/>
              <a:alpha val="49804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15B19E84-83E2-0360-7E37-DDF88D53647B}"/>
                  </a:ext>
                </a:extLst>
              </p:cNvPr>
              <p:cNvSpPr/>
              <p:nvPr/>
            </p:nvSpPr>
            <p:spPr>
              <a:xfrm>
                <a:off x="3814353" y="2960357"/>
                <a:ext cx="6762666" cy="118492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BEGIN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</a:p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SELECT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c2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 </a:t>
                </a:r>
                <a:r>
                  <a:rPr lang="en-US" altLang="zh-CN" kern="0" dirty="0" err="1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rowId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 </a:t>
                </a:r>
                <a:r>
                  <a:rPr lang="en-US" altLang="zh-CN" kern="0" dirty="0" err="1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wList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FROM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t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WHERE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c1 &lt; 2;</a:t>
                </a:r>
              </a:p>
              <a:p>
                <a:pPr lvl="0" defTabSz="457200">
                  <a:defRPr/>
                </a:pPr>
                <a:r>
                  <a:rPr lang="en-US" altLang="zh-CN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       -- { (</a:t>
                </a:r>
                <a:r>
                  <a:rPr lang="en-US" altLang="zh-CN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US" altLang="zh-CN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 </a:t>
                </a:r>
                <a:r>
                  <a:rPr lang="en-US" altLang="zh-CN" kern="0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r1</a:t>
                </a:r>
                <a:r>
                  <a:rPr lang="en-US" altLang="zh-CN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‘</a:t>
                </a:r>
                <a:r>
                  <a:rPr lang="en-US" altLang="zh-CN" kern="0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T0</a:t>
                </a:r>
                <a:r>
                  <a:rPr lang="en-US" altLang="zh-CN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’) }</a:t>
                </a:r>
                <a:endParaRPr kumimoji="0" lang="en-US" altLang="zh-CN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COMMIT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;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15B19E84-83E2-0360-7E37-DDF88D5364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353" y="2960357"/>
                <a:ext cx="6762666" cy="1184923"/>
              </a:xfrm>
              <a:prstGeom prst="rect">
                <a:avLst/>
              </a:prstGeom>
              <a:blipFill>
                <a:blip r:embed="rId5"/>
                <a:stretch>
                  <a:fillRect t="-2577" b="-8763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10813E67-2862-DBFE-7A9B-3506985AEF6A}"/>
                  </a:ext>
                </a:extLst>
              </p:cNvPr>
              <p:cNvSpPr txBox="1"/>
              <p:nvPr/>
            </p:nvSpPr>
            <p:spPr>
              <a:xfrm>
                <a:off x="7104834" y="2582342"/>
                <a:ext cx="434991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baseline="-20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10813E67-2862-DBFE-7A9B-3506985AE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834" y="2582342"/>
                <a:ext cx="434991" cy="362984"/>
              </a:xfrm>
              <a:prstGeom prst="rect">
                <a:avLst/>
              </a:prstGeom>
              <a:blipFill>
                <a:blip r:embed="rId6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AE6D3671-D3F7-F037-7021-E583233EA71F}"/>
                  </a:ext>
                </a:extLst>
              </p:cNvPr>
              <p:cNvSpPr/>
              <p:nvPr/>
            </p:nvSpPr>
            <p:spPr>
              <a:xfrm>
                <a:off x="3814341" y="5033138"/>
                <a:ext cx="6912804" cy="90994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BEGIN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  <a:endParaRPr kumimoji="0" lang="zh-CN" altLang="zh-CN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endParaRPr>
              </a:p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UPDATE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t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SET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c2 = 2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 </a:t>
                </a:r>
                <a:r>
                  <a:rPr lang="en-US" altLang="zh-CN" kern="0" dirty="0" err="1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wList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= CONCAT(</a:t>
                </a:r>
                <a:r>
                  <a:rPr lang="en-US" altLang="zh-CN" kern="0" dirty="0" err="1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wList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 ‘,T2’)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WHERE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c1 &lt; 2;</a:t>
                </a:r>
              </a:p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COMMIT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;</a:t>
                </a:r>
                <a:endParaRPr kumimoji="0" lang="zh-CN" altLang="zh-CN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AE6D3671-D3F7-F037-7021-E583233EA7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341" y="5033138"/>
                <a:ext cx="6912804" cy="909943"/>
              </a:xfrm>
              <a:prstGeom prst="rect">
                <a:avLst/>
              </a:prstGeom>
              <a:blipFill>
                <a:blip r:embed="rId7"/>
                <a:stretch>
                  <a:fillRect t="-4027" b="-11409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BC626692-4DB0-08A4-3B5E-5A461D2C3B9F}"/>
                  </a:ext>
                </a:extLst>
              </p:cNvPr>
              <p:cNvSpPr txBox="1"/>
              <p:nvPr/>
            </p:nvSpPr>
            <p:spPr>
              <a:xfrm>
                <a:off x="7099512" y="5999205"/>
                <a:ext cx="440313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baseline="-20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BC626692-4DB0-08A4-3B5E-5A461D2C3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512" y="5999205"/>
                <a:ext cx="440313" cy="362984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09236D44-6FE7-5EB1-92CE-8D394877A5DA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7319670" y="4201405"/>
            <a:ext cx="0" cy="83170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CC455C5F-DBD3-5263-9E61-1BE317D49602}"/>
                  </a:ext>
                </a:extLst>
              </p:cNvPr>
              <p:cNvSpPr txBox="1"/>
              <p:nvPr/>
            </p:nvSpPr>
            <p:spPr>
              <a:xfrm>
                <a:off x="7319668" y="4447979"/>
                <a:ext cx="8672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sz="16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1)</m:t>
                      </m:r>
                    </m:oMath>
                  </m:oMathPara>
                </a14:m>
                <a:endParaRPr lang="zh-CN" altLang="en-US" sz="16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CC455C5F-DBD3-5263-9E61-1BE317D49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668" y="4447979"/>
                <a:ext cx="867224" cy="338554"/>
              </a:xfrm>
              <a:prstGeom prst="rect">
                <a:avLst/>
              </a:prstGeom>
              <a:blipFill>
                <a:blip r:embed="rId9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: 圆角 4">
            <a:extLst>
              <a:ext uri="{FF2B5EF4-FFF2-40B4-BE49-F238E27FC236}">
                <a16:creationId xmlns:a16="http://schemas.microsoft.com/office/drawing/2014/main" id="{1A68B28A-EEC4-682D-9D58-736F60B325FA}"/>
              </a:ext>
            </a:extLst>
          </p:cNvPr>
          <p:cNvSpPr/>
          <p:nvPr/>
        </p:nvSpPr>
        <p:spPr bwMode="auto">
          <a:xfrm>
            <a:off x="4895850" y="3562351"/>
            <a:ext cx="723900" cy="273050"/>
          </a:xfrm>
          <a:prstGeom prst="roundRect">
            <a:avLst/>
          </a:prstGeom>
          <a:noFill/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tabLst/>
            </a:pPr>
            <a:endParaRPr kumimoji="0" lang="zh-CN" altLang="en-US" sz="180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inux Libertine O" panose="02000503000000000000" pitchFamily="50" charset="0"/>
              <a:cs typeface="Calibri" panose="020F0502020204030204" pitchFamily="34" charset="0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61100A04-61B9-82E6-DF96-73931CFFE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42924"/>
              </p:ext>
            </p:extLst>
          </p:nvPr>
        </p:nvGraphicFramePr>
        <p:xfrm>
          <a:off x="524753" y="4888563"/>
          <a:ext cx="2590614" cy="1799440"/>
        </p:xfrm>
        <a:graphic>
          <a:graphicData uri="http://schemas.openxmlformats.org/drawingml/2006/table">
            <a:tbl>
              <a:tblPr firstRow="1" bandRow="1"/>
              <a:tblGrid>
                <a:gridCol w="593416">
                  <a:extLst>
                    <a:ext uri="{9D8B030D-6E8A-4147-A177-3AD203B41FA5}">
                      <a16:colId xmlns:a16="http://schemas.microsoft.com/office/drawing/2014/main" val="1042807678"/>
                    </a:ext>
                  </a:extLst>
                </a:gridCol>
                <a:gridCol w="593416">
                  <a:extLst>
                    <a:ext uri="{9D8B030D-6E8A-4147-A177-3AD203B41FA5}">
                      <a16:colId xmlns:a16="http://schemas.microsoft.com/office/drawing/2014/main" val="713445502"/>
                    </a:ext>
                  </a:extLst>
                </a:gridCol>
                <a:gridCol w="701891">
                  <a:extLst>
                    <a:ext uri="{9D8B030D-6E8A-4147-A177-3AD203B41FA5}">
                      <a16:colId xmlns:a16="http://schemas.microsoft.com/office/drawing/2014/main" val="3955319706"/>
                    </a:ext>
                  </a:extLst>
                </a:gridCol>
                <a:gridCol w="701891">
                  <a:extLst>
                    <a:ext uri="{9D8B030D-6E8A-4147-A177-3AD203B41FA5}">
                      <a16:colId xmlns:a16="http://schemas.microsoft.com/office/drawing/2014/main" val="2404158270"/>
                    </a:ext>
                  </a:extLst>
                </a:gridCol>
              </a:tblGrid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rowId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wList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88217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r1</a:t>
                      </a:r>
                      <a:endParaRPr lang="zh-CN" altLang="en-US" sz="160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T0,T2</a:t>
                      </a:r>
                      <a:endParaRPr lang="zh-CN" altLang="en-US" sz="160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436680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008125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r3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412581"/>
                  </a:ext>
                </a:extLst>
              </a:tr>
              <a:tr h="3598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r4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1507624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39CF558E-F30D-BEAC-E0BD-A70738908F68}"/>
              </a:ext>
            </a:extLst>
          </p:cNvPr>
          <p:cNvSpPr txBox="1"/>
          <p:nvPr/>
        </p:nvSpPr>
        <p:spPr>
          <a:xfrm>
            <a:off x="858197" y="4550009"/>
            <a:ext cx="19237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Final database state</a:t>
            </a:r>
            <a:endParaRPr lang="zh-CN" altLang="en-US" sz="1600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0" name="表格 5">
            <a:extLst>
              <a:ext uri="{FF2B5EF4-FFF2-40B4-BE49-F238E27FC236}">
                <a16:creationId xmlns:a16="http://schemas.microsoft.com/office/drawing/2014/main" id="{D54BD42F-9B03-A72A-7125-2737A2493A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649260"/>
              </p:ext>
            </p:extLst>
          </p:nvPr>
        </p:nvGraphicFramePr>
        <p:xfrm>
          <a:off x="531377" y="2602564"/>
          <a:ext cx="2590614" cy="1799440"/>
        </p:xfrm>
        <a:graphic>
          <a:graphicData uri="http://schemas.openxmlformats.org/drawingml/2006/table">
            <a:tbl>
              <a:tblPr firstRow="1" bandRow="1"/>
              <a:tblGrid>
                <a:gridCol w="593416">
                  <a:extLst>
                    <a:ext uri="{9D8B030D-6E8A-4147-A177-3AD203B41FA5}">
                      <a16:colId xmlns:a16="http://schemas.microsoft.com/office/drawing/2014/main" val="1042807678"/>
                    </a:ext>
                  </a:extLst>
                </a:gridCol>
                <a:gridCol w="593416">
                  <a:extLst>
                    <a:ext uri="{9D8B030D-6E8A-4147-A177-3AD203B41FA5}">
                      <a16:colId xmlns:a16="http://schemas.microsoft.com/office/drawing/2014/main" val="713445502"/>
                    </a:ext>
                  </a:extLst>
                </a:gridCol>
                <a:gridCol w="701891">
                  <a:extLst>
                    <a:ext uri="{9D8B030D-6E8A-4147-A177-3AD203B41FA5}">
                      <a16:colId xmlns:a16="http://schemas.microsoft.com/office/drawing/2014/main" val="3955319706"/>
                    </a:ext>
                  </a:extLst>
                </a:gridCol>
                <a:gridCol w="701891">
                  <a:extLst>
                    <a:ext uri="{9D8B030D-6E8A-4147-A177-3AD203B41FA5}">
                      <a16:colId xmlns:a16="http://schemas.microsoft.com/office/drawing/2014/main" val="2404158270"/>
                    </a:ext>
                  </a:extLst>
                </a:gridCol>
              </a:tblGrid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rowId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wList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88217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436680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008125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r3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412581"/>
                  </a:ext>
                </a:extLst>
              </a:tr>
              <a:tr h="3598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r4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1507624"/>
                  </a:ext>
                </a:extLst>
              </a:tr>
            </a:tbl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F54F31EF-CA1E-C071-C628-F945C1D332DC}"/>
              </a:ext>
            </a:extLst>
          </p:cNvPr>
          <p:cNvSpPr txBox="1"/>
          <p:nvPr/>
        </p:nvSpPr>
        <p:spPr>
          <a:xfrm>
            <a:off x="1440198" y="2264010"/>
            <a:ext cx="772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Table t</a:t>
            </a:r>
            <a:endParaRPr lang="zh-CN" altLang="en-US" sz="1600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358260C9-2B86-C2B0-982E-00677126C759}"/>
              </a:ext>
            </a:extLst>
          </p:cNvPr>
          <p:cNvSpPr/>
          <p:nvPr/>
        </p:nvSpPr>
        <p:spPr bwMode="auto">
          <a:xfrm>
            <a:off x="1678453" y="5248274"/>
            <a:ext cx="1466012" cy="361951"/>
          </a:xfrm>
          <a:prstGeom prst="roundRect">
            <a:avLst/>
          </a:prstGeom>
          <a:noFill/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tabLst/>
            </a:pPr>
            <a:endParaRPr kumimoji="0" lang="zh-CN" altLang="en-US" sz="180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inux Libertine O" panose="02000503000000000000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87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07B0D-4BC4-CDB9-8993-6D36AAF18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1F11B25-45E9-5AE1-E181-432A227C2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1034288" cy="830997"/>
          </a:xfrm>
        </p:spPr>
        <p:txBody>
          <a:bodyPr/>
          <a:lstStyle/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Cannot update and retrieve </a:t>
            </a:r>
            <a:r>
              <a:rPr lang="en-US" altLang="zh-CN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wList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for its modified rows after its execution, since the rows have been deleted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0C670C6-B80A-F899-6150-8DE4B7C2D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1034288" cy="849639"/>
          </a:xfrm>
        </p:spPr>
        <p:txBody>
          <a:bodyPr/>
          <a:lstStyle/>
          <a:p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How</a:t>
            </a:r>
            <a:r>
              <a:rPr lang="zh-CN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to</a:t>
            </a:r>
            <a:r>
              <a:rPr lang="zh-CN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Handle DELETE Statements?</a:t>
            </a:r>
            <a:endParaRPr lang="zh-CN" altLang="en-US" sz="3600" dirty="0">
              <a:latin typeface="Cambria" panose="02040503050406030204" pitchFamily="18" charset="0"/>
              <a:ea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21A2835-D1B2-5352-3C24-FC56B2690590}"/>
              </a:ext>
            </a:extLst>
          </p:cNvPr>
          <p:cNvSpPr txBox="1"/>
          <p:nvPr/>
        </p:nvSpPr>
        <p:spPr>
          <a:xfrm>
            <a:off x="700680" y="2413335"/>
            <a:ext cx="192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Final database state</a:t>
            </a:r>
            <a:endParaRPr lang="zh-CN" altLang="en-US" sz="1600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5">
            <a:extLst>
              <a:ext uri="{FF2B5EF4-FFF2-40B4-BE49-F238E27FC236}">
                <a16:creationId xmlns:a16="http://schemas.microsoft.com/office/drawing/2014/main" id="{DEDF169E-8DDB-5FD5-1B69-9886E2122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492538"/>
              </p:ext>
            </p:extLst>
          </p:nvPr>
        </p:nvGraphicFramePr>
        <p:xfrm>
          <a:off x="367237" y="2760863"/>
          <a:ext cx="2590614" cy="1799440"/>
        </p:xfrm>
        <a:graphic>
          <a:graphicData uri="http://schemas.openxmlformats.org/drawingml/2006/table">
            <a:tbl>
              <a:tblPr firstRow="1" bandRow="1"/>
              <a:tblGrid>
                <a:gridCol w="593416">
                  <a:extLst>
                    <a:ext uri="{9D8B030D-6E8A-4147-A177-3AD203B41FA5}">
                      <a16:colId xmlns:a16="http://schemas.microsoft.com/office/drawing/2014/main" val="1042807678"/>
                    </a:ext>
                  </a:extLst>
                </a:gridCol>
                <a:gridCol w="593416">
                  <a:extLst>
                    <a:ext uri="{9D8B030D-6E8A-4147-A177-3AD203B41FA5}">
                      <a16:colId xmlns:a16="http://schemas.microsoft.com/office/drawing/2014/main" val="713445502"/>
                    </a:ext>
                  </a:extLst>
                </a:gridCol>
                <a:gridCol w="701891">
                  <a:extLst>
                    <a:ext uri="{9D8B030D-6E8A-4147-A177-3AD203B41FA5}">
                      <a16:colId xmlns:a16="http://schemas.microsoft.com/office/drawing/2014/main" val="3955319706"/>
                    </a:ext>
                  </a:extLst>
                </a:gridCol>
                <a:gridCol w="701891">
                  <a:extLst>
                    <a:ext uri="{9D8B030D-6E8A-4147-A177-3AD203B41FA5}">
                      <a16:colId xmlns:a16="http://schemas.microsoft.com/office/drawing/2014/main" val="2404158270"/>
                    </a:ext>
                  </a:extLst>
                </a:gridCol>
              </a:tblGrid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rowId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wList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88217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T0,T2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436680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T0,T2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008125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r3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T0,T2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412581"/>
                  </a:ext>
                </a:extLst>
              </a:tr>
              <a:tr h="3598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r4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1507624"/>
                  </a:ext>
                </a:extLst>
              </a:tr>
            </a:tbl>
          </a:graphicData>
        </a:graphic>
      </p:graphicFrame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5BD0118A-91DB-4BA9-B335-EE82BFD801AC}"/>
              </a:ext>
            </a:extLst>
          </p:cNvPr>
          <p:cNvCxnSpPr>
            <a:cxnSpLocks/>
          </p:cNvCxnSpPr>
          <p:nvPr/>
        </p:nvCxnSpPr>
        <p:spPr bwMode="auto">
          <a:xfrm>
            <a:off x="367237" y="3128963"/>
            <a:ext cx="2590614" cy="336867"/>
          </a:xfrm>
          <a:prstGeom prst="line">
            <a:avLst/>
          </a:prstGeom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92909745-C2D3-3D5C-4C31-8EC88E16A568}"/>
              </a:ext>
            </a:extLst>
          </p:cNvPr>
          <p:cNvCxnSpPr>
            <a:cxnSpLocks/>
          </p:cNvCxnSpPr>
          <p:nvPr/>
        </p:nvCxnSpPr>
        <p:spPr bwMode="auto">
          <a:xfrm flipV="1">
            <a:off x="367237" y="3128963"/>
            <a:ext cx="2590614" cy="336867"/>
          </a:xfrm>
          <a:prstGeom prst="line">
            <a:avLst/>
          </a:prstGeom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EF192F91-DAD4-9240-CFA9-313D291CCDFA}"/>
              </a:ext>
            </a:extLst>
          </p:cNvPr>
          <p:cNvSpPr/>
          <p:nvPr/>
        </p:nvSpPr>
        <p:spPr>
          <a:xfrm>
            <a:off x="3344382" y="2679681"/>
            <a:ext cx="7185074" cy="1003319"/>
          </a:xfrm>
          <a:prstGeom prst="roundRect">
            <a:avLst>
              <a:gd name="adj" fmla="val 12127"/>
            </a:avLst>
          </a:prstGeom>
          <a:solidFill>
            <a:srgbClr val="5B9BD5">
              <a:lumMod val="20000"/>
              <a:lumOff val="80000"/>
              <a:alpha val="49804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F90A4D79-2FFF-A079-7F5D-6860D1E7F37E}"/>
                  </a:ext>
                </a:extLst>
              </p:cNvPr>
              <p:cNvSpPr/>
              <p:nvPr/>
            </p:nvSpPr>
            <p:spPr>
              <a:xfrm>
                <a:off x="3383014" y="2682681"/>
                <a:ext cx="6813931" cy="1460374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BEGIN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</a:p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kern="0" noProof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DELETE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FROM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t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WHERE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c1 &lt; 2;</a:t>
                </a:r>
                <a:endParaRPr lang="zh-CN" altLang="zh-CN" kern="0" dirty="0">
                  <a:solidFill>
                    <a:prstClr val="white"/>
                  </a:solidFill>
                  <a:latin typeface="Arial" panose="020B0604020202020204" pitchFamily="34" charset="0"/>
                  <a:ea typeface="等线" panose="02010600030101010101" pitchFamily="2" charset="-122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COMMIT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;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F90A4D79-2FFF-A079-7F5D-6860D1E7F3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014" y="2682681"/>
                <a:ext cx="6813931" cy="1460374"/>
              </a:xfrm>
              <a:prstGeom prst="rect">
                <a:avLst/>
              </a:prstGeom>
              <a:blipFill>
                <a:blip r:embed="rId3"/>
                <a:stretch>
                  <a:fillRect t="-1667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556A154-4235-159F-F573-1D90715B7793}"/>
                  </a:ext>
                </a:extLst>
              </p:cNvPr>
              <p:cNvSpPr txBox="1"/>
              <p:nvPr/>
            </p:nvSpPr>
            <p:spPr>
              <a:xfrm>
                <a:off x="6716762" y="2318784"/>
                <a:ext cx="434991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baseline="-20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556A154-4235-159F-F573-1D90715B7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762" y="2318784"/>
                <a:ext cx="434991" cy="362984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89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4892C-05AC-7D5C-F960-C901EE0AF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328C05D-C12A-BC02-CE8B-E4F11F231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1034288" cy="830997"/>
          </a:xfrm>
        </p:spPr>
        <p:txBody>
          <a:bodyPr/>
          <a:lstStyle/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Retrieve </a:t>
            </a:r>
            <a:r>
              <a:rPr lang="en-US" altLang="zh-CN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rowId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altLang="zh-CN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wList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of the rows to be deleted by adding a SELECT FOR UPDATE</a:t>
            </a:r>
            <a:r>
              <a:rPr lang="en-US" altLang="zh-CN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statement before each DELETE statement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DD1C8F6-5864-4986-5057-C18C18A40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1034288" cy="849639"/>
          </a:xfrm>
        </p:spPr>
        <p:txBody>
          <a:bodyPr/>
          <a:lstStyle/>
          <a:p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Obtain Dependencies of DELETE Statements</a:t>
            </a:r>
            <a:endParaRPr lang="zh-CN" altLang="en-US" sz="3600" dirty="0">
              <a:latin typeface="Cambria" panose="02040503050406030204" pitchFamily="18" charset="0"/>
              <a:ea typeface="+mn-ea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94322A4F-EEE9-91AC-68AB-205E04834F00}"/>
              </a:ext>
            </a:extLst>
          </p:cNvPr>
          <p:cNvSpPr/>
          <p:nvPr/>
        </p:nvSpPr>
        <p:spPr>
          <a:xfrm>
            <a:off x="3344382" y="2679681"/>
            <a:ext cx="7185074" cy="1470379"/>
          </a:xfrm>
          <a:prstGeom prst="roundRect">
            <a:avLst>
              <a:gd name="adj" fmla="val 12127"/>
            </a:avLst>
          </a:prstGeom>
          <a:solidFill>
            <a:srgbClr val="5B9BD5">
              <a:lumMod val="20000"/>
              <a:lumOff val="80000"/>
              <a:alpha val="49804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455077F-180A-ECB2-ACD9-305A14D11201}"/>
                  </a:ext>
                </a:extLst>
              </p:cNvPr>
              <p:cNvSpPr/>
              <p:nvPr/>
            </p:nvSpPr>
            <p:spPr>
              <a:xfrm>
                <a:off x="3383014" y="2682681"/>
                <a:ext cx="6813931" cy="1460374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BEGIN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</a:p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SELECT </a:t>
                </a:r>
                <a:r>
                  <a:rPr lang="en-US" altLang="zh-CN" kern="0" dirty="0" err="1">
                    <a:solidFill>
                      <a:srgbClr val="C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rowId</a:t>
                </a:r>
                <a:r>
                  <a:rPr lang="en-US" altLang="zh-CN" kern="0" dirty="0">
                    <a:solidFill>
                      <a:srgbClr val="C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 </a:t>
                </a:r>
                <a:r>
                  <a:rPr lang="en-US" altLang="zh-CN" kern="0" dirty="0" err="1">
                    <a:solidFill>
                      <a:srgbClr val="C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wList</a:t>
                </a:r>
                <a:r>
                  <a:rPr lang="en-US" altLang="zh-CN" kern="0" dirty="0">
                    <a:solidFill>
                      <a:srgbClr val="C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FROM t </a:t>
                </a:r>
                <a:r>
                  <a:rPr lang="en-US" altLang="zh-CN" kern="0" dirty="0">
                    <a:solidFill>
                      <a:srgbClr val="C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WHERE c1 &lt; 2 </a:t>
                </a:r>
                <a:r>
                  <a:rPr lang="en-US" altLang="zh-CN" u="sng" kern="0" dirty="0">
                    <a:solidFill>
                      <a:srgbClr val="C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FOR UPDATE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;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    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-- [ (r1, ‘T0</a:t>
                </a:r>
                <a:r>
                  <a:rPr lang="en-US" altLang="zh-CN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,T2’) ]</a:t>
                </a:r>
              </a:p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kern="0" noProof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DELETE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FROM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t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WHERE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c1 &lt; 2;</a:t>
                </a:r>
                <a:endParaRPr lang="zh-CN" altLang="zh-CN" kern="0" dirty="0">
                  <a:solidFill>
                    <a:prstClr val="white"/>
                  </a:solidFill>
                  <a:latin typeface="Arial" panose="020B0604020202020204" pitchFamily="34" charset="0"/>
                  <a:ea typeface="等线" panose="02010600030101010101" pitchFamily="2" charset="-122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COMMIT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;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455077F-180A-ECB2-ACD9-305A14D112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014" y="2682681"/>
                <a:ext cx="6813931" cy="1460374"/>
              </a:xfrm>
              <a:prstGeom prst="rect">
                <a:avLst/>
              </a:prstGeom>
              <a:blipFill>
                <a:blip r:embed="rId3"/>
                <a:stretch>
                  <a:fillRect t="-2083" b="-6667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9F66D578-A662-6539-173A-846BE9B53475}"/>
              </a:ext>
            </a:extLst>
          </p:cNvPr>
          <p:cNvSpPr/>
          <p:nvPr/>
        </p:nvSpPr>
        <p:spPr bwMode="auto">
          <a:xfrm>
            <a:off x="3344381" y="3022124"/>
            <a:ext cx="6138286" cy="825500"/>
          </a:xfrm>
          <a:prstGeom prst="roundRect">
            <a:avLst/>
          </a:prstGeom>
          <a:noFill/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tabLst/>
            </a:pPr>
            <a:endParaRPr kumimoji="0" lang="zh-CN" altLang="en-US" sz="180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inux Libertine O" panose="02000503000000000000" pitchFamily="50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708E427-22C9-7339-522E-63F154A25889}"/>
                  </a:ext>
                </a:extLst>
              </p:cNvPr>
              <p:cNvSpPr txBox="1"/>
              <p:nvPr/>
            </p:nvSpPr>
            <p:spPr>
              <a:xfrm>
                <a:off x="6716762" y="2318784"/>
                <a:ext cx="434991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baseline="-20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708E427-22C9-7339-522E-63F154A25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762" y="2318784"/>
                <a:ext cx="434991" cy="362984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对话气泡: 圆角矩形 15">
            <a:extLst>
              <a:ext uri="{FF2B5EF4-FFF2-40B4-BE49-F238E27FC236}">
                <a16:creationId xmlns:a16="http://schemas.microsoft.com/office/drawing/2014/main" id="{18B20036-6134-4E45-AFE8-6726C054262E}"/>
              </a:ext>
            </a:extLst>
          </p:cNvPr>
          <p:cNvSpPr/>
          <p:nvPr/>
        </p:nvSpPr>
        <p:spPr bwMode="gray">
          <a:xfrm>
            <a:off x="8701267" y="2188541"/>
            <a:ext cx="2952379" cy="502530"/>
          </a:xfrm>
          <a:prstGeom prst="wedgeRoundRectCallout">
            <a:avLst>
              <a:gd name="adj1" fmla="val -64221"/>
              <a:gd name="adj2" fmla="val 113593"/>
              <a:gd name="adj3" fmla="val 16667"/>
            </a:avLst>
          </a:prstGeom>
          <a:noFill/>
          <a:ln w="28575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b="1" dirty="0">
                <a:latin typeface="Cambria" panose="02040503050406030204" pitchFamily="18" charset="0"/>
                <a:ea typeface="Cambria" panose="02040503050406030204" pitchFamily="18" charset="0"/>
              </a:rPr>
              <a:t>The same lock mechanism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ECF9E7C-B2F0-BE5D-D5EF-D3481F3783CB}"/>
              </a:ext>
            </a:extLst>
          </p:cNvPr>
          <p:cNvSpPr txBox="1"/>
          <p:nvPr/>
        </p:nvSpPr>
        <p:spPr>
          <a:xfrm>
            <a:off x="700680" y="2413335"/>
            <a:ext cx="192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Final database state</a:t>
            </a:r>
            <a:endParaRPr lang="zh-CN" altLang="en-US" sz="1600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8" name="表格 5">
            <a:extLst>
              <a:ext uri="{FF2B5EF4-FFF2-40B4-BE49-F238E27FC236}">
                <a16:creationId xmlns:a16="http://schemas.microsoft.com/office/drawing/2014/main" id="{8AD8638F-57D9-9D8B-1287-3A1C9706DE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296000"/>
              </p:ext>
            </p:extLst>
          </p:nvPr>
        </p:nvGraphicFramePr>
        <p:xfrm>
          <a:off x="367237" y="2760863"/>
          <a:ext cx="2590614" cy="1799440"/>
        </p:xfrm>
        <a:graphic>
          <a:graphicData uri="http://schemas.openxmlformats.org/drawingml/2006/table">
            <a:tbl>
              <a:tblPr firstRow="1" bandRow="1"/>
              <a:tblGrid>
                <a:gridCol w="593416">
                  <a:extLst>
                    <a:ext uri="{9D8B030D-6E8A-4147-A177-3AD203B41FA5}">
                      <a16:colId xmlns:a16="http://schemas.microsoft.com/office/drawing/2014/main" val="1042807678"/>
                    </a:ext>
                  </a:extLst>
                </a:gridCol>
                <a:gridCol w="593416">
                  <a:extLst>
                    <a:ext uri="{9D8B030D-6E8A-4147-A177-3AD203B41FA5}">
                      <a16:colId xmlns:a16="http://schemas.microsoft.com/office/drawing/2014/main" val="713445502"/>
                    </a:ext>
                  </a:extLst>
                </a:gridCol>
                <a:gridCol w="701891">
                  <a:extLst>
                    <a:ext uri="{9D8B030D-6E8A-4147-A177-3AD203B41FA5}">
                      <a16:colId xmlns:a16="http://schemas.microsoft.com/office/drawing/2014/main" val="3955319706"/>
                    </a:ext>
                  </a:extLst>
                </a:gridCol>
                <a:gridCol w="701891">
                  <a:extLst>
                    <a:ext uri="{9D8B030D-6E8A-4147-A177-3AD203B41FA5}">
                      <a16:colId xmlns:a16="http://schemas.microsoft.com/office/drawing/2014/main" val="2404158270"/>
                    </a:ext>
                  </a:extLst>
                </a:gridCol>
              </a:tblGrid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rowId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wList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88217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T0,T2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436680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T0,T2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008125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r3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T0,T2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412581"/>
                  </a:ext>
                </a:extLst>
              </a:tr>
              <a:tr h="3598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r4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1507624"/>
                  </a:ext>
                </a:extLst>
              </a:tr>
            </a:tbl>
          </a:graphicData>
        </a:graphic>
      </p:graphicFrame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67EC7391-1732-B1F4-960B-BE950897E034}"/>
              </a:ext>
            </a:extLst>
          </p:cNvPr>
          <p:cNvCxnSpPr>
            <a:cxnSpLocks/>
          </p:cNvCxnSpPr>
          <p:nvPr/>
        </p:nvCxnSpPr>
        <p:spPr bwMode="auto">
          <a:xfrm>
            <a:off x="367237" y="3128963"/>
            <a:ext cx="2590614" cy="336867"/>
          </a:xfrm>
          <a:prstGeom prst="line">
            <a:avLst/>
          </a:prstGeom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9C0FA162-DB32-071A-808E-2B60CC4E9724}"/>
              </a:ext>
            </a:extLst>
          </p:cNvPr>
          <p:cNvCxnSpPr>
            <a:cxnSpLocks/>
          </p:cNvCxnSpPr>
          <p:nvPr/>
        </p:nvCxnSpPr>
        <p:spPr bwMode="auto">
          <a:xfrm flipV="1">
            <a:off x="367237" y="3128963"/>
            <a:ext cx="2590614" cy="336867"/>
          </a:xfrm>
          <a:prstGeom prst="line">
            <a:avLst/>
          </a:prstGeom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8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D12F2-9085-DB72-2707-3926B9B91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572A7960-425E-2569-7488-F38C2675D8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8741" y="1379799"/>
                <a:ext cx="11034287" cy="830997"/>
              </a:xfrm>
            </p:spPr>
            <p:txBody>
              <a:bodyPr/>
              <a:lstStyle/>
              <a:p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Transaction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writes row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𝒓</m:t>
                    </m:r>
                  </m:oMath>
                </a14:m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and then transaction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deletes row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𝒓</m:t>
                    </m:r>
                  </m:oMath>
                </a14:m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ww 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altLang="zh-CN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572A7960-425E-2569-7488-F38C2675D8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8741" y="1379799"/>
                <a:ext cx="11034287" cy="830997"/>
              </a:xfrm>
              <a:blipFill>
                <a:blip r:embed="rId3"/>
                <a:stretch>
                  <a:fillRect l="-773" t="-5839" b="-153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EE639EB5-34E2-97ED-47BB-6DF0DCA1D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1034288" cy="849639"/>
          </a:xfrm>
        </p:spPr>
        <p:txBody>
          <a:bodyPr/>
          <a:lstStyle/>
          <a:p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Write-Write Dependency (ww)</a:t>
            </a: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19F5E1F4-F831-DE28-D26D-73B1B11B7814}"/>
              </a:ext>
            </a:extLst>
          </p:cNvPr>
          <p:cNvSpPr/>
          <p:nvPr/>
        </p:nvSpPr>
        <p:spPr>
          <a:xfrm>
            <a:off x="3344381" y="5008100"/>
            <a:ext cx="7185074" cy="1083214"/>
          </a:xfrm>
          <a:prstGeom prst="roundRect">
            <a:avLst>
              <a:gd name="adj" fmla="val 12127"/>
            </a:avLst>
          </a:prstGeom>
          <a:solidFill>
            <a:srgbClr val="ED7D31">
              <a:lumMod val="20000"/>
              <a:lumOff val="80000"/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EB9D2727-E41B-C564-28D0-73587FF4A596}"/>
                  </a:ext>
                </a:extLst>
              </p:cNvPr>
              <p:cNvSpPr txBox="1"/>
              <p:nvPr/>
            </p:nvSpPr>
            <p:spPr>
              <a:xfrm>
                <a:off x="6716761" y="6089130"/>
                <a:ext cx="440312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baseline="-20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EB9D2727-E41B-C564-28D0-73587FF4A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761" y="6089130"/>
                <a:ext cx="440312" cy="362984"/>
              </a:xfrm>
              <a:prstGeom prst="rect">
                <a:avLst/>
              </a:prstGeom>
              <a:blipFill>
                <a:blip r:embed="rId4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2C65BD9D-0962-D9AA-B6C9-86F820DC8692}"/>
                  </a:ext>
                </a:extLst>
              </p:cNvPr>
              <p:cNvSpPr/>
              <p:nvPr/>
            </p:nvSpPr>
            <p:spPr>
              <a:xfrm>
                <a:off x="3383014" y="5097170"/>
                <a:ext cx="6813931" cy="99196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BEGIN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</a:p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UPDATE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t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SET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c2 = 3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 </a:t>
                </a:r>
                <a:r>
                  <a:rPr lang="en-US" altLang="zh-CN" kern="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wList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= CONCAT(</a:t>
                </a:r>
                <a:r>
                  <a:rPr lang="en-US" altLang="zh-CN" kern="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wList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 ‘,T2’)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WHERE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c1 &lt; 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4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;</a:t>
                </a:r>
              </a:p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COMMIT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;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2C65BD9D-0962-D9AA-B6C9-86F820DC86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014" y="5097170"/>
                <a:ext cx="6813931" cy="991960"/>
              </a:xfrm>
              <a:prstGeom prst="rect">
                <a:avLst/>
              </a:prstGeom>
              <a:blipFill>
                <a:blip r:embed="rId5"/>
                <a:stretch>
                  <a:fillRect t="-2454" b="-2454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9885BE78-5FA7-DD23-502D-AC0C53771BE2}"/>
              </a:ext>
            </a:extLst>
          </p:cNvPr>
          <p:cNvSpPr/>
          <p:nvPr/>
        </p:nvSpPr>
        <p:spPr>
          <a:xfrm>
            <a:off x="3344382" y="2679681"/>
            <a:ext cx="7185074" cy="1470379"/>
          </a:xfrm>
          <a:prstGeom prst="roundRect">
            <a:avLst>
              <a:gd name="adj" fmla="val 12127"/>
            </a:avLst>
          </a:prstGeom>
          <a:solidFill>
            <a:srgbClr val="5B9BD5">
              <a:lumMod val="20000"/>
              <a:lumOff val="80000"/>
              <a:alpha val="49804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94E9FAA6-1A1E-B26A-F35A-B7F62F386C7B}"/>
                  </a:ext>
                </a:extLst>
              </p:cNvPr>
              <p:cNvSpPr/>
              <p:nvPr/>
            </p:nvSpPr>
            <p:spPr>
              <a:xfrm>
                <a:off x="3383014" y="2682681"/>
                <a:ext cx="6813931" cy="1460374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BEGIN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</a:p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SELECT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kern="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rowId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 </a:t>
                </a:r>
                <a:r>
                  <a:rPr lang="en-US" altLang="zh-CN" kern="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wList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FROM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t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WHERE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c1 &lt; 2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FOR UPDATE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;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    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-- [ (r1, ‘T0</a:t>
                </a:r>
                <a:r>
                  <a:rPr lang="en-US" altLang="zh-CN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,T2’) ]</a:t>
                </a:r>
              </a:p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kern="0" noProof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DELETE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FROM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t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WHERE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c1 &lt; 2;</a:t>
                </a:r>
                <a:endParaRPr lang="zh-CN" altLang="zh-CN" kern="0" dirty="0">
                  <a:solidFill>
                    <a:prstClr val="white"/>
                  </a:solidFill>
                  <a:latin typeface="Arial" panose="020B0604020202020204" pitchFamily="34" charset="0"/>
                  <a:ea typeface="等线" panose="02010600030101010101" pitchFamily="2" charset="-122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COMMIT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;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94E9FAA6-1A1E-B26A-F35A-B7F62F386C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014" y="2682681"/>
                <a:ext cx="6813931" cy="1460374"/>
              </a:xfrm>
              <a:prstGeom prst="rect">
                <a:avLst/>
              </a:prstGeom>
              <a:blipFill>
                <a:blip r:embed="rId7"/>
                <a:stretch>
                  <a:fillRect t="-2083" b="-6667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4152A3A9-DCEA-E8C9-8FD7-8AA8B52FAFB0}"/>
              </a:ext>
            </a:extLst>
          </p:cNvPr>
          <p:cNvSpPr/>
          <p:nvPr/>
        </p:nvSpPr>
        <p:spPr bwMode="auto">
          <a:xfrm>
            <a:off x="3344381" y="3022124"/>
            <a:ext cx="6138286" cy="825500"/>
          </a:xfrm>
          <a:prstGeom prst="roundRect">
            <a:avLst/>
          </a:prstGeom>
          <a:noFill/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tabLst/>
            </a:pPr>
            <a:endParaRPr kumimoji="0" lang="zh-CN" altLang="en-US" sz="180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inux Libertine O" panose="02000503000000000000" pitchFamily="50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21D2397-C785-1DF1-754A-51B5CCC46F94}"/>
                  </a:ext>
                </a:extLst>
              </p:cNvPr>
              <p:cNvSpPr txBox="1"/>
              <p:nvPr/>
            </p:nvSpPr>
            <p:spPr>
              <a:xfrm>
                <a:off x="6716762" y="2318784"/>
                <a:ext cx="434991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baseline="-20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21D2397-C785-1DF1-754A-51B5CCC46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762" y="2318784"/>
                <a:ext cx="434991" cy="362984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7A407A98-DDF9-D90F-F333-F24BD230EA7A}"/>
              </a:ext>
            </a:extLst>
          </p:cNvPr>
          <p:cNvSpPr txBox="1"/>
          <p:nvPr/>
        </p:nvSpPr>
        <p:spPr>
          <a:xfrm>
            <a:off x="700680" y="2413335"/>
            <a:ext cx="192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Final database state</a:t>
            </a:r>
            <a:endParaRPr lang="zh-CN" altLang="en-US" sz="1600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5">
            <a:extLst>
              <a:ext uri="{FF2B5EF4-FFF2-40B4-BE49-F238E27FC236}">
                <a16:creationId xmlns:a16="http://schemas.microsoft.com/office/drawing/2014/main" id="{2F0F8A8D-E93C-5B1D-BCB9-7E49F0F83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231883"/>
              </p:ext>
            </p:extLst>
          </p:nvPr>
        </p:nvGraphicFramePr>
        <p:xfrm>
          <a:off x="367237" y="2760863"/>
          <a:ext cx="2590614" cy="1799440"/>
        </p:xfrm>
        <a:graphic>
          <a:graphicData uri="http://schemas.openxmlformats.org/drawingml/2006/table">
            <a:tbl>
              <a:tblPr firstRow="1" bandRow="1"/>
              <a:tblGrid>
                <a:gridCol w="593416">
                  <a:extLst>
                    <a:ext uri="{9D8B030D-6E8A-4147-A177-3AD203B41FA5}">
                      <a16:colId xmlns:a16="http://schemas.microsoft.com/office/drawing/2014/main" val="1042807678"/>
                    </a:ext>
                  </a:extLst>
                </a:gridCol>
                <a:gridCol w="593416">
                  <a:extLst>
                    <a:ext uri="{9D8B030D-6E8A-4147-A177-3AD203B41FA5}">
                      <a16:colId xmlns:a16="http://schemas.microsoft.com/office/drawing/2014/main" val="713445502"/>
                    </a:ext>
                  </a:extLst>
                </a:gridCol>
                <a:gridCol w="701891">
                  <a:extLst>
                    <a:ext uri="{9D8B030D-6E8A-4147-A177-3AD203B41FA5}">
                      <a16:colId xmlns:a16="http://schemas.microsoft.com/office/drawing/2014/main" val="3955319706"/>
                    </a:ext>
                  </a:extLst>
                </a:gridCol>
                <a:gridCol w="701891">
                  <a:extLst>
                    <a:ext uri="{9D8B030D-6E8A-4147-A177-3AD203B41FA5}">
                      <a16:colId xmlns:a16="http://schemas.microsoft.com/office/drawing/2014/main" val="2404158270"/>
                    </a:ext>
                  </a:extLst>
                </a:gridCol>
              </a:tblGrid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rowId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wList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88217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60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T0,T2</a:t>
                      </a:r>
                      <a:endParaRPr lang="zh-CN" altLang="en-US" sz="160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436680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60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T0,T2</a:t>
                      </a:r>
                      <a:endParaRPr lang="zh-CN" altLang="en-US" sz="160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008125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60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r3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T0,T2</a:t>
                      </a:r>
                      <a:endParaRPr lang="zh-CN" altLang="en-US" sz="160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412581"/>
                  </a:ext>
                </a:extLst>
              </a:tr>
              <a:tr h="3598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r4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1507624"/>
                  </a:ext>
                </a:extLst>
              </a:tr>
            </a:tbl>
          </a:graphicData>
        </a:graphic>
      </p:graphicFrame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572534D-D7DE-50C2-2DE9-AA78DD9BF211}"/>
              </a:ext>
            </a:extLst>
          </p:cNvPr>
          <p:cNvCxnSpPr>
            <a:cxnSpLocks/>
          </p:cNvCxnSpPr>
          <p:nvPr/>
        </p:nvCxnSpPr>
        <p:spPr bwMode="auto">
          <a:xfrm>
            <a:off x="367237" y="3128963"/>
            <a:ext cx="2590614" cy="336867"/>
          </a:xfrm>
          <a:prstGeom prst="line">
            <a:avLst/>
          </a:prstGeom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62F05F7E-01AF-266A-912A-896A754DA037}"/>
              </a:ext>
            </a:extLst>
          </p:cNvPr>
          <p:cNvCxnSpPr>
            <a:cxnSpLocks/>
          </p:cNvCxnSpPr>
          <p:nvPr/>
        </p:nvCxnSpPr>
        <p:spPr bwMode="auto">
          <a:xfrm flipV="1">
            <a:off x="367237" y="3128963"/>
            <a:ext cx="2590614" cy="336867"/>
          </a:xfrm>
          <a:prstGeom prst="line">
            <a:avLst/>
          </a:prstGeom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47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45A02-AF97-E98A-AD2D-8192F3160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F56FBE63-9309-0115-33C8-2D4CEA065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8741" y="1379799"/>
                <a:ext cx="11034287" cy="830997"/>
              </a:xfrm>
            </p:spPr>
            <p:txBody>
              <a:bodyPr/>
              <a:lstStyle/>
              <a:p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Transaction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writes row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𝒓</m:t>
                    </m:r>
                  </m:oMath>
                </a14:m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and then transaction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deletes row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𝒓</m:t>
                    </m:r>
                  </m:oMath>
                </a14:m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ww 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altLang="zh-CN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F56FBE63-9309-0115-33C8-2D4CEA065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8741" y="1379799"/>
                <a:ext cx="11034287" cy="830997"/>
              </a:xfrm>
              <a:blipFill>
                <a:blip r:embed="rId3"/>
                <a:stretch>
                  <a:fillRect l="-773" t="-5839" b="-153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200DAE73-3379-DB75-172A-D560DFCFF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1034288" cy="849639"/>
          </a:xfrm>
        </p:spPr>
        <p:txBody>
          <a:bodyPr/>
          <a:lstStyle/>
          <a:p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Write-Write Dependency (ww)</a:t>
            </a: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89E94953-62E6-8BB7-A57B-60E6FCDD423C}"/>
              </a:ext>
            </a:extLst>
          </p:cNvPr>
          <p:cNvSpPr/>
          <p:nvPr/>
        </p:nvSpPr>
        <p:spPr>
          <a:xfrm>
            <a:off x="3344381" y="5008100"/>
            <a:ext cx="7185074" cy="1083214"/>
          </a:xfrm>
          <a:prstGeom prst="roundRect">
            <a:avLst>
              <a:gd name="adj" fmla="val 12127"/>
            </a:avLst>
          </a:prstGeom>
          <a:solidFill>
            <a:srgbClr val="ED7D31">
              <a:lumMod val="20000"/>
              <a:lumOff val="80000"/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FE0FA7B3-FE58-62D0-29F2-1A97076B2BC9}"/>
                  </a:ext>
                </a:extLst>
              </p:cNvPr>
              <p:cNvSpPr txBox="1"/>
              <p:nvPr/>
            </p:nvSpPr>
            <p:spPr>
              <a:xfrm>
                <a:off x="6716761" y="6089130"/>
                <a:ext cx="440312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baseline="-20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FE0FA7B3-FE58-62D0-29F2-1A97076B2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761" y="6089130"/>
                <a:ext cx="440312" cy="362984"/>
              </a:xfrm>
              <a:prstGeom prst="rect">
                <a:avLst/>
              </a:prstGeom>
              <a:blipFill>
                <a:blip r:embed="rId4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67EF6CDA-9482-1576-A1DF-6E475761F098}"/>
                  </a:ext>
                </a:extLst>
              </p:cNvPr>
              <p:cNvSpPr/>
              <p:nvPr/>
            </p:nvSpPr>
            <p:spPr>
              <a:xfrm>
                <a:off x="3383014" y="5097170"/>
                <a:ext cx="6813931" cy="99196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BEGIN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</a:p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UPDATE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t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SET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c2 = 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3, </a:t>
                </a:r>
                <a:r>
                  <a:rPr lang="en-US" altLang="zh-CN" kern="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wList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= CONCAT(</a:t>
                </a:r>
                <a:r>
                  <a:rPr lang="en-US" altLang="zh-CN" kern="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wList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 ‘,T2’)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WHERE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c1 &lt; </a:t>
                </a:r>
                <a:r>
                  <a:rPr lang="en-US" altLang="zh-CN" kern="0" noProof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4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;</a:t>
                </a:r>
              </a:p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COMMIT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;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67EF6CDA-9482-1576-A1DF-6E475761F0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014" y="5097170"/>
                <a:ext cx="6813931" cy="991960"/>
              </a:xfrm>
              <a:prstGeom prst="rect">
                <a:avLst/>
              </a:prstGeom>
              <a:blipFill>
                <a:blip r:embed="rId5"/>
                <a:stretch>
                  <a:fillRect t="-2454" b="-2454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3FD61266-7F53-B7D9-AF35-F528068513BB}"/>
              </a:ext>
            </a:extLst>
          </p:cNvPr>
          <p:cNvSpPr/>
          <p:nvPr/>
        </p:nvSpPr>
        <p:spPr>
          <a:xfrm>
            <a:off x="3344382" y="2679681"/>
            <a:ext cx="7185074" cy="1470379"/>
          </a:xfrm>
          <a:prstGeom prst="roundRect">
            <a:avLst>
              <a:gd name="adj" fmla="val 12127"/>
            </a:avLst>
          </a:prstGeom>
          <a:solidFill>
            <a:srgbClr val="5B9BD5">
              <a:lumMod val="20000"/>
              <a:lumOff val="80000"/>
              <a:alpha val="49804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A6C397E6-0EBA-B037-679A-30766B917027}"/>
                  </a:ext>
                </a:extLst>
              </p:cNvPr>
              <p:cNvSpPr/>
              <p:nvPr/>
            </p:nvSpPr>
            <p:spPr>
              <a:xfrm>
                <a:off x="3383014" y="2682681"/>
                <a:ext cx="6813931" cy="1460374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BEGIN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</a:p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SELECT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kern="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rowId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 </a:t>
                </a:r>
                <a:r>
                  <a:rPr lang="en-US" altLang="zh-CN" kern="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wList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FROM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t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WHERE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c1 &lt; 2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FOR UPDATE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;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    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-- [ (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r1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 ‘T0</a:t>
                </a:r>
                <a:r>
                  <a:rPr lang="en-US" altLang="zh-CN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</a:t>
                </a:r>
                <a:r>
                  <a:rPr lang="en-US" altLang="zh-CN" kern="0" dirty="0">
                    <a:solidFill>
                      <a:srgbClr val="C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T2</a:t>
                </a:r>
                <a:r>
                  <a:rPr lang="en-US" altLang="zh-CN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’) ]</a:t>
                </a:r>
              </a:p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kern="0" noProof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DELETE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FROM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t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WHERE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c1 &lt; 2;</a:t>
                </a:r>
                <a:endParaRPr lang="zh-CN" altLang="zh-CN" kern="0" dirty="0">
                  <a:solidFill>
                    <a:prstClr val="white"/>
                  </a:solidFill>
                  <a:latin typeface="Arial" panose="020B0604020202020204" pitchFamily="34" charset="0"/>
                  <a:ea typeface="等线" panose="02010600030101010101" pitchFamily="2" charset="-122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COMMIT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;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A6C397E6-0EBA-B037-679A-30766B9170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014" y="2682681"/>
                <a:ext cx="6813931" cy="1460374"/>
              </a:xfrm>
              <a:prstGeom prst="rect">
                <a:avLst/>
              </a:prstGeom>
              <a:blipFill>
                <a:blip r:embed="rId6"/>
                <a:stretch>
                  <a:fillRect t="-2083" b="-6667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680E2BA-F51D-2206-0AD0-48BFE6A7EE69}"/>
                  </a:ext>
                </a:extLst>
              </p:cNvPr>
              <p:cNvSpPr txBox="1"/>
              <p:nvPr/>
            </p:nvSpPr>
            <p:spPr>
              <a:xfrm>
                <a:off x="6716762" y="2318784"/>
                <a:ext cx="434991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baseline="-20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680E2BA-F51D-2206-0AD0-48BFE6A7E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762" y="2318784"/>
                <a:ext cx="434991" cy="362984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: 圆角 9">
            <a:extLst>
              <a:ext uri="{FF2B5EF4-FFF2-40B4-BE49-F238E27FC236}">
                <a16:creationId xmlns:a16="http://schemas.microsoft.com/office/drawing/2014/main" id="{3B1E6641-6721-2FD5-73C6-F61A579052C9}"/>
              </a:ext>
            </a:extLst>
          </p:cNvPr>
          <p:cNvSpPr/>
          <p:nvPr/>
        </p:nvSpPr>
        <p:spPr bwMode="auto">
          <a:xfrm>
            <a:off x="4023455" y="3264922"/>
            <a:ext cx="1126106" cy="295892"/>
          </a:xfrm>
          <a:prstGeom prst="roundRect">
            <a:avLst/>
          </a:prstGeom>
          <a:noFill/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tabLst/>
            </a:pPr>
            <a:endParaRPr kumimoji="0" lang="zh-CN" altLang="en-US" sz="180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inux Libertine O" panose="02000503000000000000" pitchFamily="50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B83ECFD-28C7-CF65-B583-44B901418864}"/>
                  </a:ext>
                </a:extLst>
              </p:cNvPr>
              <p:cNvSpPr txBox="1"/>
              <p:nvPr/>
            </p:nvSpPr>
            <p:spPr>
              <a:xfrm>
                <a:off x="6934257" y="4397319"/>
                <a:ext cx="10137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CN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CN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B83ECFD-28C7-CF65-B583-44B901418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57" y="4397319"/>
                <a:ext cx="1013739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4B6FC6DA-B582-A614-0B99-F77D2465D5F8}"/>
              </a:ext>
            </a:extLst>
          </p:cNvPr>
          <p:cNvCxnSpPr>
            <a:cxnSpLocks/>
            <a:stCxn id="24" idx="0"/>
            <a:endCxn id="11" idx="2"/>
          </p:cNvCxnSpPr>
          <p:nvPr/>
        </p:nvCxnSpPr>
        <p:spPr>
          <a:xfrm flipV="1">
            <a:off x="6936918" y="4150060"/>
            <a:ext cx="1" cy="85804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3A30D55D-256B-5813-637B-DF6830DA5142}"/>
              </a:ext>
            </a:extLst>
          </p:cNvPr>
          <p:cNvSpPr txBox="1"/>
          <p:nvPr/>
        </p:nvSpPr>
        <p:spPr>
          <a:xfrm>
            <a:off x="700680" y="2413335"/>
            <a:ext cx="192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Final database state</a:t>
            </a:r>
            <a:endParaRPr lang="zh-CN" altLang="en-US" sz="1600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8" name="表格 5">
            <a:extLst>
              <a:ext uri="{FF2B5EF4-FFF2-40B4-BE49-F238E27FC236}">
                <a16:creationId xmlns:a16="http://schemas.microsoft.com/office/drawing/2014/main" id="{AF200CE1-417C-FAB1-908F-901A4EC6CF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095124"/>
              </p:ext>
            </p:extLst>
          </p:nvPr>
        </p:nvGraphicFramePr>
        <p:xfrm>
          <a:off x="367237" y="2760863"/>
          <a:ext cx="2590614" cy="1799440"/>
        </p:xfrm>
        <a:graphic>
          <a:graphicData uri="http://schemas.openxmlformats.org/drawingml/2006/table">
            <a:tbl>
              <a:tblPr firstRow="1" bandRow="1"/>
              <a:tblGrid>
                <a:gridCol w="593416">
                  <a:extLst>
                    <a:ext uri="{9D8B030D-6E8A-4147-A177-3AD203B41FA5}">
                      <a16:colId xmlns:a16="http://schemas.microsoft.com/office/drawing/2014/main" val="1042807678"/>
                    </a:ext>
                  </a:extLst>
                </a:gridCol>
                <a:gridCol w="593416">
                  <a:extLst>
                    <a:ext uri="{9D8B030D-6E8A-4147-A177-3AD203B41FA5}">
                      <a16:colId xmlns:a16="http://schemas.microsoft.com/office/drawing/2014/main" val="713445502"/>
                    </a:ext>
                  </a:extLst>
                </a:gridCol>
                <a:gridCol w="701891">
                  <a:extLst>
                    <a:ext uri="{9D8B030D-6E8A-4147-A177-3AD203B41FA5}">
                      <a16:colId xmlns:a16="http://schemas.microsoft.com/office/drawing/2014/main" val="3955319706"/>
                    </a:ext>
                  </a:extLst>
                </a:gridCol>
                <a:gridCol w="701891">
                  <a:extLst>
                    <a:ext uri="{9D8B030D-6E8A-4147-A177-3AD203B41FA5}">
                      <a16:colId xmlns:a16="http://schemas.microsoft.com/office/drawing/2014/main" val="2404158270"/>
                    </a:ext>
                  </a:extLst>
                </a:gridCol>
              </a:tblGrid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rowId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wList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88217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60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T0,T2</a:t>
                      </a:r>
                      <a:endParaRPr lang="zh-CN" altLang="en-US" sz="160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436680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60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T0,T2</a:t>
                      </a:r>
                      <a:endParaRPr lang="zh-CN" altLang="en-US" sz="160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008125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60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r3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T0,T2</a:t>
                      </a:r>
                      <a:endParaRPr lang="zh-CN" altLang="en-US" sz="160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412581"/>
                  </a:ext>
                </a:extLst>
              </a:tr>
              <a:tr h="3598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r4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1507624"/>
                  </a:ext>
                </a:extLst>
              </a:tr>
            </a:tbl>
          </a:graphicData>
        </a:graphic>
      </p:graphicFrame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A467BA5D-AF97-A41D-F6C5-9DA36359F94D}"/>
              </a:ext>
            </a:extLst>
          </p:cNvPr>
          <p:cNvCxnSpPr>
            <a:cxnSpLocks/>
          </p:cNvCxnSpPr>
          <p:nvPr/>
        </p:nvCxnSpPr>
        <p:spPr bwMode="auto">
          <a:xfrm>
            <a:off x="367237" y="3128963"/>
            <a:ext cx="2590614" cy="336867"/>
          </a:xfrm>
          <a:prstGeom prst="line">
            <a:avLst/>
          </a:prstGeom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B061659-9ABC-37AE-A4B7-0F0D26C8BD10}"/>
              </a:ext>
            </a:extLst>
          </p:cNvPr>
          <p:cNvCxnSpPr>
            <a:cxnSpLocks/>
          </p:cNvCxnSpPr>
          <p:nvPr/>
        </p:nvCxnSpPr>
        <p:spPr bwMode="auto">
          <a:xfrm flipV="1">
            <a:off x="367237" y="3128963"/>
            <a:ext cx="2590614" cy="336867"/>
          </a:xfrm>
          <a:prstGeom prst="line">
            <a:avLst/>
          </a:prstGeom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30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0437A-081B-DA68-874B-8EBA96E98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CAB5EF76-A1A8-1D45-D758-296A50A8C0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8739" y="1379799"/>
                <a:ext cx="11034289" cy="830997"/>
              </a:xfrm>
            </p:spPr>
            <p:txBody>
              <a:bodyPr/>
              <a:lstStyle/>
              <a:p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Transaction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reads row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𝒓</m:t>
                    </m:r>
                  </m:oMath>
                </a14:m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and then transaction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deletes row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𝒓</m:t>
                    </m:r>
                  </m:oMath>
                </a14:m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rw 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altLang="zh-CN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CAB5EF76-A1A8-1D45-D758-296A50A8C0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8739" y="1379799"/>
                <a:ext cx="11034289" cy="830997"/>
              </a:xfrm>
              <a:blipFill>
                <a:blip r:embed="rId3"/>
                <a:stretch>
                  <a:fillRect l="-773" t="-5839" b="-153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AB66DBFB-0F53-AB64-E3F9-05D1C7D33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1034288" cy="849639"/>
          </a:xfrm>
        </p:spPr>
        <p:txBody>
          <a:bodyPr/>
          <a:lstStyle/>
          <a:p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Read-Write Dependency (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rw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zh-CN" altLang="en-US" sz="3600" dirty="0">
              <a:latin typeface="Cambria" panose="02040503050406030204" pitchFamily="18" charset="0"/>
              <a:ea typeface="+mn-ea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00CC86D8-4FE8-DADA-CCE0-F3C3EC1A8CA5}"/>
              </a:ext>
            </a:extLst>
          </p:cNvPr>
          <p:cNvSpPr/>
          <p:nvPr/>
        </p:nvSpPr>
        <p:spPr>
          <a:xfrm>
            <a:off x="3344382" y="2684820"/>
            <a:ext cx="7185074" cy="1470379"/>
          </a:xfrm>
          <a:prstGeom prst="roundRect">
            <a:avLst>
              <a:gd name="adj" fmla="val 12127"/>
            </a:avLst>
          </a:prstGeom>
          <a:solidFill>
            <a:srgbClr val="5B9BD5">
              <a:lumMod val="20000"/>
              <a:lumOff val="80000"/>
              <a:alpha val="49804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13ABECAD-6283-78FC-297A-F3A41D3244D6}"/>
                  </a:ext>
                </a:extLst>
              </p:cNvPr>
              <p:cNvSpPr/>
              <p:nvPr/>
            </p:nvSpPr>
            <p:spPr>
              <a:xfrm>
                <a:off x="3383014" y="2687820"/>
                <a:ext cx="6813931" cy="1460374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BEGIN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</a:p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SELECT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kern="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rowId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 </a:t>
                </a:r>
                <a:r>
                  <a:rPr lang="en-US" altLang="zh-CN" kern="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wList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FROM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t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WHERE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c1 &lt; 2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FOR UPDATE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;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    -- [ (r1, ‘T0,T2’)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]</a:t>
                </a:r>
                <a:endPara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kern="0" noProof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DELETE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FROM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t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WHERE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c1 &lt; 2;</a:t>
                </a:r>
                <a:endParaRPr lang="zh-CN" altLang="zh-CN" kern="0" dirty="0">
                  <a:solidFill>
                    <a:prstClr val="white"/>
                  </a:solidFill>
                  <a:latin typeface="Arial" panose="020B0604020202020204" pitchFamily="34" charset="0"/>
                  <a:ea typeface="等线" panose="02010600030101010101" pitchFamily="2" charset="-122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COMMIT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;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13ABECAD-6283-78FC-297A-F3A41D3244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014" y="2687820"/>
                <a:ext cx="6813931" cy="1460374"/>
              </a:xfrm>
              <a:prstGeom prst="rect">
                <a:avLst/>
              </a:prstGeom>
              <a:blipFill>
                <a:blip r:embed="rId4"/>
                <a:stretch>
                  <a:fillRect t="-2092" b="-7113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937DC97-CF05-B46D-6697-961826D78B93}"/>
                  </a:ext>
                </a:extLst>
              </p:cNvPr>
              <p:cNvSpPr txBox="1"/>
              <p:nvPr/>
            </p:nvSpPr>
            <p:spPr>
              <a:xfrm>
                <a:off x="6716762" y="2317831"/>
                <a:ext cx="434991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baseline="-20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937DC97-CF05-B46D-6697-961826D78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762" y="2317831"/>
                <a:ext cx="434991" cy="362984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ECC474C5-9AE9-A519-BA04-1B25DD2333A1}"/>
              </a:ext>
            </a:extLst>
          </p:cNvPr>
          <p:cNvSpPr/>
          <p:nvPr/>
        </p:nvSpPr>
        <p:spPr>
          <a:xfrm>
            <a:off x="3344381" y="4823487"/>
            <a:ext cx="7185074" cy="1268019"/>
          </a:xfrm>
          <a:prstGeom prst="roundRect">
            <a:avLst>
              <a:gd name="adj" fmla="val 12127"/>
            </a:avLst>
          </a:prstGeom>
          <a:solidFill>
            <a:srgbClr val="ED7D31">
              <a:lumMod val="20000"/>
              <a:lumOff val="80000"/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11651FAD-E072-2DF9-CB30-2E2F16161863}"/>
                  </a:ext>
                </a:extLst>
              </p:cNvPr>
              <p:cNvSpPr/>
              <p:nvPr/>
            </p:nvSpPr>
            <p:spPr>
              <a:xfrm>
                <a:off x="3383014" y="4820487"/>
                <a:ext cx="6813931" cy="126883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31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BEGIN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</a:p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32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SELECT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c1, c2, </a:t>
                </a:r>
                <a:r>
                  <a:rPr lang="en-US" altLang="zh-CN" kern="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rowId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 </a:t>
                </a:r>
                <a:r>
                  <a:rPr lang="en-US" altLang="zh-CN" kern="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wList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FROM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t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WHERE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c1 &lt; 4;</a:t>
                </a:r>
              </a:p>
              <a:p>
                <a:pPr lvl="0" defTabSz="457200">
                  <a:defRPr/>
                </a:pPr>
                <a:r>
                  <a:rPr lang="en-US" altLang="zh-CN" kern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     </a:t>
                </a:r>
                <a:r>
                  <a:rPr lang="en-US" altLang="zh-CN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-- [ (1, 3, r1, ‘T0,T2’), (2, 3, r2, ‘T0,T2’), (2, 3, r3, ‘T0,T2’) ]</a:t>
                </a:r>
                <a:endPara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33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COMMIT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;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11651FAD-E072-2DF9-CB30-2E2F161618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014" y="4820487"/>
                <a:ext cx="6813931" cy="1268835"/>
              </a:xfrm>
              <a:prstGeom prst="rect">
                <a:avLst/>
              </a:prstGeom>
              <a:blipFill>
                <a:blip r:embed="rId6"/>
                <a:stretch>
                  <a:fillRect b="-4808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EA70C09F-2536-10E7-0A48-B24EF080BCD9}"/>
                  </a:ext>
                </a:extLst>
              </p:cNvPr>
              <p:cNvSpPr txBox="1"/>
              <p:nvPr/>
            </p:nvSpPr>
            <p:spPr>
              <a:xfrm>
                <a:off x="6716762" y="6089322"/>
                <a:ext cx="440312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baseline="-20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EA70C09F-2536-10E7-0A48-B24EF080B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762" y="6089322"/>
                <a:ext cx="440312" cy="362984"/>
              </a:xfrm>
              <a:prstGeom prst="rect">
                <a:avLst/>
              </a:prstGeom>
              <a:blipFill>
                <a:blip r:embed="rId7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8111886D-27EF-F859-43E5-FDE4C3F2B3EF}"/>
              </a:ext>
            </a:extLst>
          </p:cNvPr>
          <p:cNvSpPr/>
          <p:nvPr/>
        </p:nvSpPr>
        <p:spPr bwMode="auto">
          <a:xfrm>
            <a:off x="3362694" y="3012875"/>
            <a:ext cx="6112885" cy="829733"/>
          </a:xfrm>
          <a:prstGeom prst="roundRect">
            <a:avLst/>
          </a:prstGeom>
          <a:noFill/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tabLst/>
            </a:pPr>
            <a:endParaRPr kumimoji="0" lang="zh-CN" altLang="en-US" sz="180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inux Libertine O" panose="02000503000000000000" pitchFamily="50" charset="0"/>
              <a:cs typeface="Calibri" panose="020F050202020403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DADBC1A-D9A9-194F-45C5-8A4A504149F7}"/>
              </a:ext>
            </a:extLst>
          </p:cNvPr>
          <p:cNvSpPr txBox="1"/>
          <p:nvPr/>
        </p:nvSpPr>
        <p:spPr>
          <a:xfrm>
            <a:off x="700680" y="2413335"/>
            <a:ext cx="192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Final database state</a:t>
            </a:r>
            <a:endParaRPr lang="zh-CN" altLang="en-US" sz="1600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6" name="表格 5">
            <a:extLst>
              <a:ext uri="{FF2B5EF4-FFF2-40B4-BE49-F238E27FC236}">
                <a16:creationId xmlns:a16="http://schemas.microsoft.com/office/drawing/2014/main" id="{29B19845-03EB-9FF1-1D33-46ABCD5B8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176836"/>
              </p:ext>
            </p:extLst>
          </p:nvPr>
        </p:nvGraphicFramePr>
        <p:xfrm>
          <a:off x="367237" y="2760863"/>
          <a:ext cx="2590614" cy="1799440"/>
        </p:xfrm>
        <a:graphic>
          <a:graphicData uri="http://schemas.openxmlformats.org/drawingml/2006/table">
            <a:tbl>
              <a:tblPr firstRow="1" bandRow="1"/>
              <a:tblGrid>
                <a:gridCol w="593416">
                  <a:extLst>
                    <a:ext uri="{9D8B030D-6E8A-4147-A177-3AD203B41FA5}">
                      <a16:colId xmlns:a16="http://schemas.microsoft.com/office/drawing/2014/main" val="1042807678"/>
                    </a:ext>
                  </a:extLst>
                </a:gridCol>
                <a:gridCol w="593416">
                  <a:extLst>
                    <a:ext uri="{9D8B030D-6E8A-4147-A177-3AD203B41FA5}">
                      <a16:colId xmlns:a16="http://schemas.microsoft.com/office/drawing/2014/main" val="713445502"/>
                    </a:ext>
                  </a:extLst>
                </a:gridCol>
                <a:gridCol w="701891">
                  <a:extLst>
                    <a:ext uri="{9D8B030D-6E8A-4147-A177-3AD203B41FA5}">
                      <a16:colId xmlns:a16="http://schemas.microsoft.com/office/drawing/2014/main" val="3955319706"/>
                    </a:ext>
                  </a:extLst>
                </a:gridCol>
                <a:gridCol w="701891">
                  <a:extLst>
                    <a:ext uri="{9D8B030D-6E8A-4147-A177-3AD203B41FA5}">
                      <a16:colId xmlns:a16="http://schemas.microsoft.com/office/drawing/2014/main" val="2404158270"/>
                    </a:ext>
                  </a:extLst>
                </a:gridCol>
              </a:tblGrid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rowId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wList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88217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T0,T2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436680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T0,T2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008125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r3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T0,T2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412581"/>
                  </a:ext>
                </a:extLst>
              </a:tr>
              <a:tr h="3598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r4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1507624"/>
                  </a:ext>
                </a:extLst>
              </a:tr>
            </a:tbl>
          </a:graphicData>
        </a:graphic>
      </p:graphicFrame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31AFFC9D-AF71-7ED5-AF16-035B68BF83FD}"/>
              </a:ext>
            </a:extLst>
          </p:cNvPr>
          <p:cNvCxnSpPr>
            <a:cxnSpLocks/>
          </p:cNvCxnSpPr>
          <p:nvPr/>
        </p:nvCxnSpPr>
        <p:spPr bwMode="auto">
          <a:xfrm>
            <a:off x="367237" y="3128963"/>
            <a:ext cx="2590614" cy="336867"/>
          </a:xfrm>
          <a:prstGeom prst="line">
            <a:avLst/>
          </a:prstGeom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75D5B4F4-20FC-43AC-F726-0AC768ECAA79}"/>
              </a:ext>
            </a:extLst>
          </p:cNvPr>
          <p:cNvCxnSpPr>
            <a:cxnSpLocks/>
          </p:cNvCxnSpPr>
          <p:nvPr/>
        </p:nvCxnSpPr>
        <p:spPr bwMode="auto">
          <a:xfrm flipV="1">
            <a:off x="367237" y="3128963"/>
            <a:ext cx="2590614" cy="336867"/>
          </a:xfrm>
          <a:prstGeom prst="line">
            <a:avLst/>
          </a:prstGeom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04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4C410-3985-C3A4-B02E-983B10369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4D0F6013-E0C3-82D9-9653-5BA7BCB6B3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8741" y="1379799"/>
                <a:ext cx="11034287" cy="830997"/>
              </a:xfrm>
            </p:spPr>
            <p:txBody>
              <a:bodyPr/>
              <a:lstStyle/>
              <a:p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Transaction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reads row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𝒓</m:t>
                    </m:r>
                  </m:oMath>
                </a14:m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and then transaction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deletes row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𝒓</m:t>
                    </m:r>
                  </m:oMath>
                </a14:m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rw 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altLang="zh-CN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4D0F6013-E0C3-82D9-9653-5BA7BCB6B3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8741" y="1379799"/>
                <a:ext cx="11034287" cy="830997"/>
              </a:xfrm>
              <a:blipFill>
                <a:blip r:embed="rId3"/>
                <a:stretch>
                  <a:fillRect l="-773" t="-5839" b="-153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2067FB66-B08E-44D5-9C70-D5920A217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1034288" cy="849639"/>
          </a:xfrm>
        </p:spPr>
        <p:txBody>
          <a:bodyPr/>
          <a:lstStyle/>
          <a:p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Read-Write Dependency (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rw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811892E-2841-FB3A-5700-C79BB025AAD8}"/>
              </a:ext>
            </a:extLst>
          </p:cNvPr>
          <p:cNvSpPr/>
          <p:nvPr/>
        </p:nvSpPr>
        <p:spPr>
          <a:xfrm>
            <a:off x="3344382" y="2684820"/>
            <a:ext cx="7185074" cy="1470379"/>
          </a:xfrm>
          <a:prstGeom prst="roundRect">
            <a:avLst>
              <a:gd name="adj" fmla="val 12127"/>
            </a:avLst>
          </a:prstGeom>
          <a:solidFill>
            <a:srgbClr val="5B9BD5">
              <a:lumMod val="20000"/>
              <a:lumOff val="80000"/>
              <a:alpha val="49804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BD26525-CECE-5F16-35D3-E6523D2B06DC}"/>
                  </a:ext>
                </a:extLst>
              </p:cNvPr>
              <p:cNvSpPr/>
              <p:nvPr/>
            </p:nvSpPr>
            <p:spPr>
              <a:xfrm>
                <a:off x="3383014" y="2687820"/>
                <a:ext cx="6813931" cy="1460374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BEGIN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</a:p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SELECT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kern="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rowId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 </a:t>
                </a:r>
                <a:r>
                  <a:rPr lang="en-US" altLang="zh-CN" kern="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wList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FROM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t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WHERE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c1 &lt; 2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FOR UPDATE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;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    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-- [ (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r1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 ‘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T0,T2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’) ]</a:t>
                </a:r>
                <a:endPara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kern="0" noProof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DELETE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FROM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t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WHERE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c1 &lt; 2;</a:t>
                </a:r>
                <a:endParaRPr lang="zh-CN" altLang="zh-CN" kern="0" dirty="0">
                  <a:solidFill>
                    <a:prstClr val="white"/>
                  </a:solidFill>
                  <a:latin typeface="Arial" panose="020B0604020202020204" pitchFamily="34" charset="0"/>
                  <a:ea typeface="等线" panose="02010600030101010101" pitchFamily="2" charset="-122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COMMIT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;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BD26525-CECE-5F16-35D3-E6523D2B06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014" y="2687820"/>
                <a:ext cx="6813931" cy="1460374"/>
              </a:xfrm>
              <a:prstGeom prst="rect">
                <a:avLst/>
              </a:prstGeom>
              <a:blipFill>
                <a:blip r:embed="rId4"/>
                <a:stretch>
                  <a:fillRect t="-2092" b="-7113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: 圆角 6">
            <a:extLst>
              <a:ext uri="{FF2B5EF4-FFF2-40B4-BE49-F238E27FC236}">
                <a16:creationId xmlns:a16="http://schemas.microsoft.com/office/drawing/2014/main" id="{6472B41B-F91C-E043-299A-896F4C85665A}"/>
              </a:ext>
            </a:extLst>
          </p:cNvPr>
          <p:cNvSpPr/>
          <p:nvPr/>
        </p:nvSpPr>
        <p:spPr bwMode="auto">
          <a:xfrm>
            <a:off x="4013930" y="3263557"/>
            <a:ext cx="1129570" cy="309747"/>
          </a:xfrm>
          <a:prstGeom prst="roundRect">
            <a:avLst/>
          </a:prstGeom>
          <a:noFill/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tabLst/>
            </a:pPr>
            <a:endParaRPr kumimoji="0" lang="zh-CN" altLang="en-US" sz="180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inux Libertine O" panose="02000503000000000000" pitchFamily="50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BDCA867-977B-097F-C437-C58867CEACDE}"/>
                  </a:ext>
                </a:extLst>
              </p:cNvPr>
              <p:cNvSpPr txBox="1"/>
              <p:nvPr/>
            </p:nvSpPr>
            <p:spPr>
              <a:xfrm>
                <a:off x="6716762" y="2317831"/>
                <a:ext cx="434991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baseline="-20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BDCA867-977B-097F-C437-C58867CEA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762" y="2317831"/>
                <a:ext cx="434991" cy="362984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A6884E82-81E2-139F-E951-47D0E02386F5}"/>
              </a:ext>
            </a:extLst>
          </p:cNvPr>
          <p:cNvSpPr/>
          <p:nvPr/>
        </p:nvSpPr>
        <p:spPr>
          <a:xfrm>
            <a:off x="3344381" y="4823487"/>
            <a:ext cx="7185074" cy="1268019"/>
          </a:xfrm>
          <a:prstGeom prst="roundRect">
            <a:avLst>
              <a:gd name="adj" fmla="val 12127"/>
            </a:avLst>
          </a:prstGeom>
          <a:solidFill>
            <a:srgbClr val="ED7D31">
              <a:lumMod val="20000"/>
              <a:lumOff val="80000"/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7FBAB0AD-BCF4-3BA2-3669-152D26B6A7F3}"/>
                  </a:ext>
                </a:extLst>
              </p:cNvPr>
              <p:cNvSpPr/>
              <p:nvPr/>
            </p:nvSpPr>
            <p:spPr>
              <a:xfrm>
                <a:off x="3383014" y="4820487"/>
                <a:ext cx="6813931" cy="126883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31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BEGIN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</a:p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32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SELECT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c1, c2, </a:t>
                </a:r>
                <a:r>
                  <a:rPr lang="en-US" altLang="zh-CN" kern="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rowId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 </a:t>
                </a:r>
                <a:r>
                  <a:rPr lang="en-US" altLang="zh-CN" kern="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wList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FROM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t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WHERE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c1 &lt; 4;</a:t>
                </a:r>
              </a:p>
              <a:p>
                <a:pPr lvl="0" defTabSz="457200">
                  <a:defRPr/>
                </a:pPr>
                <a:r>
                  <a:rPr lang="en-US" altLang="zh-CN" kern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     </a:t>
                </a:r>
                <a:r>
                  <a:rPr lang="en-US" altLang="zh-CN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-- [ (1, 3, </a:t>
                </a:r>
                <a:r>
                  <a:rPr lang="en-US" altLang="zh-CN" kern="0" dirty="0">
                    <a:solidFill>
                      <a:srgbClr val="C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r1</a:t>
                </a:r>
                <a:r>
                  <a:rPr lang="en-US" altLang="zh-CN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 ‘</a:t>
                </a:r>
                <a:r>
                  <a:rPr lang="en-US" altLang="zh-CN" kern="0" dirty="0">
                    <a:solidFill>
                      <a:srgbClr val="C00000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T0,T2</a:t>
                </a:r>
                <a:r>
                  <a:rPr lang="en-US" altLang="zh-CN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’), (2, 3, r2, ‘T0,T2’), (2, 3, r3, ‘T0,T2’) ]</a:t>
                </a:r>
                <a:endPara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33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COMMIT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;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7FBAB0AD-BCF4-3BA2-3669-152D26B6A7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014" y="4820487"/>
                <a:ext cx="6813931" cy="1268835"/>
              </a:xfrm>
              <a:prstGeom prst="rect">
                <a:avLst/>
              </a:prstGeom>
              <a:blipFill>
                <a:blip r:embed="rId6"/>
                <a:stretch>
                  <a:fillRect b="-4808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FAAA599-8007-5D44-C294-AECFD85F13EE}"/>
                  </a:ext>
                </a:extLst>
              </p:cNvPr>
              <p:cNvSpPr txBox="1"/>
              <p:nvPr/>
            </p:nvSpPr>
            <p:spPr>
              <a:xfrm>
                <a:off x="6716762" y="6089322"/>
                <a:ext cx="440312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baseline="-20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FAAA599-8007-5D44-C294-AECFD85F1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762" y="6089322"/>
                <a:ext cx="440312" cy="362984"/>
              </a:xfrm>
              <a:prstGeom prst="rect">
                <a:avLst/>
              </a:prstGeom>
              <a:blipFill>
                <a:blip r:embed="rId7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DFB161CE-CE42-E6BC-06A7-46D19046C3FF}"/>
              </a:ext>
            </a:extLst>
          </p:cNvPr>
          <p:cNvSpPr/>
          <p:nvPr/>
        </p:nvSpPr>
        <p:spPr bwMode="auto">
          <a:xfrm>
            <a:off x="4518556" y="5450245"/>
            <a:ext cx="1012294" cy="302855"/>
          </a:xfrm>
          <a:prstGeom prst="roundRect">
            <a:avLst/>
          </a:prstGeom>
          <a:noFill/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tabLst/>
            </a:pPr>
            <a:endParaRPr kumimoji="0" lang="zh-CN" altLang="en-US" sz="180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inux Libertine O" panose="02000503000000000000" pitchFamily="50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40E24D6-09E4-3F34-2EC0-6600F08252B3}"/>
                  </a:ext>
                </a:extLst>
              </p:cNvPr>
              <p:cNvSpPr txBox="1"/>
              <p:nvPr/>
            </p:nvSpPr>
            <p:spPr>
              <a:xfrm>
                <a:off x="6934257" y="4304677"/>
                <a:ext cx="9528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𝑟𝑤</m:t>
                      </m:r>
                      <m:r>
                        <a:rPr lang="en-US" altLang="zh-CN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40E24D6-09E4-3F34-2EC0-6600F0825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57" y="4304677"/>
                <a:ext cx="952825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8CBE9BD8-35D6-B552-B4CA-488B292775B6}"/>
              </a:ext>
            </a:extLst>
          </p:cNvPr>
          <p:cNvCxnSpPr>
            <a:cxnSpLocks/>
            <a:stCxn id="13" idx="0"/>
            <a:endCxn id="4" idx="2"/>
          </p:cNvCxnSpPr>
          <p:nvPr/>
        </p:nvCxnSpPr>
        <p:spPr>
          <a:xfrm flipV="1">
            <a:off x="6936918" y="4155199"/>
            <a:ext cx="1" cy="6682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79567317-CE47-DAFE-6337-6CF02DCD1103}"/>
              </a:ext>
            </a:extLst>
          </p:cNvPr>
          <p:cNvSpPr txBox="1"/>
          <p:nvPr/>
        </p:nvSpPr>
        <p:spPr>
          <a:xfrm>
            <a:off x="700680" y="2413335"/>
            <a:ext cx="192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Final database state</a:t>
            </a:r>
            <a:endParaRPr lang="zh-CN" altLang="en-US" sz="1600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5" name="表格 5">
            <a:extLst>
              <a:ext uri="{FF2B5EF4-FFF2-40B4-BE49-F238E27FC236}">
                <a16:creationId xmlns:a16="http://schemas.microsoft.com/office/drawing/2014/main" id="{96A2BF8D-2E30-B600-EAE0-907F3D6D5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177914"/>
              </p:ext>
            </p:extLst>
          </p:nvPr>
        </p:nvGraphicFramePr>
        <p:xfrm>
          <a:off x="367237" y="2760863"/>
          <a:ext cx="2590614" cy="1799440"/>
        </p:xfrm>
        <a:graphic>
          <a:graphicData uri="http://schemas.openxmlformats.org/drawingml/2006/table">
            <a:tbl>
              <a:tblPr firstRow="1" bandRow="1"/>
              <a:tblGrid>
                <a:gridCol w="593416">
                  <a:extLst>
                    <a:ext uri="{9D8B030D-6E8A-4147-A177-3AD203B41FA5}">
                      <a16:colId xmlns:a16="http://schemas.microsoft.com/office/drawing/2014/main" val="1042807678"/>
                    </a:ext>
                  </a:extLst>
                </a:gridCol>
                <a:gridCol w="593416">
                  <a:extLst>
                    <a:ext uri="{9D8B030D-6E8A-4147-A177-3AD203B41FA5}">
                      <a16:colId xmlns:a16="http://schemas.microsoft.com/office/drawing/2014/main" val="713445502"/>
                    </a:ext>
                  </a:extLst>
                </a:gridCol>
                <a:gridCol w="701891">
                  <a:extLst>
                    <a:ext uri="{9D8B030D-6E8A-4147-A177-3AD203B41FA5}">
                      <a16:colId xmlns:a16="http://schemas.microsoft.com/office/drawing/2014/main" val="3955319706"/>
                    </a:ext>
                  </a:extLst>
                </a:gridCol>
                <a:gridCol w="701891">
                  <a:extLst>
                    <a:ext uri="{9D8B030D-6E8A-4147-A177-3AD203B41FA5}">
                      <a16:colId xmlns:a16="http://schemas.microsoft.com/office/drawing/2014/main" val="2404158270"/>
                    </a:ext>
                  </a:extLst>
                </a:gridCol>
              </a:tblGrid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rowId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wList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88217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T0,T2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436680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T0,T2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008125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r3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T0,T2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412581"/>
                  </a:ext>
                </a:extLst>
              </a:tr>
              <a:tr h="3598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r4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1507624"/>
                  </a:ext>
                </a:extLst>
              </a:tr>
            </a:tbl>
          </a:graphicData>
        </a:graphic>
      </p:graphicFrame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16218E83-5446-7AFD-B6E8-C6BE2FEAE10A}"/>
              </a:ext>
            </a:extLst>
          </p:cNvPr>
          <p:cNvCxnSpPr>
            <a:cxnSpLocks/>
          </p:cNvCxnSpPr>
          <p:nvPr/>
        </p:nvCxnSpPr>
        <p:spPr bwMode="auto">
          <a:xfrm>
            <a:off x="367237" y="3128963"/>
            <a:ext cx="2590614" cy="336867"/>
          </a:xfrm>
          <a:prstGeom prst="line">
            <a:avLst/>
          </a:prstGeom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9F8D7498-BA19-A67F-D8DC-1199A85FC5E6}"/>
              </a:ext>
            </a:extLst>
          </p:cNvPr>
          <p:cNvCxnSpPr>
            <a:cxnSpLocks/>
          </p:cNvCxnSpPr>
          <p:nvPr/>
        </p:nvCxnSpPr>
        <p:spPr bwMode="auto">
          <a:xfrm flipV="1">
            <a:off x="367237" y="3128963"/>
            <a:ext cx="2590614" cy="336867"/>
          </a:xfrm>
          <a:prstGeom prst="line">
            <a:avLst/>
          </a:prstGeom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83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A2426-961C-FF21-2DEB-DCD88BB74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8E39060B-75BB-0AA2-0EDF-CBF6DF831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1034288" cy="849639"/>
          </a:xfrm>
        </p:spPr>
        <p:txBody>
          <a:bodyPr/>
          <a:lstStyle/>
          <a:p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Isolation Anomaly Detection</a:t>
            </a:r>
            <a:endParaRPr lang="zh-CN" altLang="en-US" sz="3600" dirty="0">
              <a:latin typeface="Cambria" panose="02040503050406030204" pitchFamily="18" charset="0"/>
              <a:ea typeface="+mn-ea"/>
            </a:endParaRPr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0009AF91-98DD-FA4A-1E71-24A57733CAD0}"/>
              </a:ext>
            </a:extLst>
          </p:cNvPr>
          <p:cNvSpPr txBox="1">
            <a:spLocks/>
          </p:cNvSpPr>
          <p:nvPr/>
        </p:nvSpPr>
        <p:spPr>
          <a:xfrm>
            <a:off x="748740" y="1379799"/>
            <a:ext cx="110342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65751" indent="-365751" algn="l" defTabSz="1219170" rtl="0" eaLnBrk="1" fontAlgn="base" latinLnBrk="0" hangingPunct="1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p"/>
              <a:defRPr lang="en-US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02" indent="-365751" algn="l" defTabSz="121917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Ø"/>
              <a:defRPr lang="en-US" sz="29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53" indent="-365751" algn="l" defTabSz="121917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lang="en-US" sz="266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003" indent="-365751" algn="l" defTabSz="121917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lang="en-US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-365751" algn="l" defTabSz="121917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lang="en-US"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Construct dependency graph among transactions</a:t>
            </a:r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A1A0D17A-533C-2D05-C66A-74B4AEA41C9E}"/>
              </a:ext>
            </a:extLst>
          </p:cNvPr>
          <p:cNvSpPr/>
          <p:nvPr/>
        </p:nvSpPr>
        <p:spPr>
          <a:xfrm>
            <a:off x="2466246" y="2407943"/>
            <a:ext cx="4823555" cy="1517741"/>
          </a:xfrm>
          <a:prstGeom prst="roundRect">
            <a:avLst>
              <a:gd name="adj" fmla="val 12127"/>
            </a:avLst>
          </a:prstGeom>
          <a:solidFill>
            <a:srgbClr val="ED7D31">
              <a:lumMod val="20000"/>
              <a:lumOff val="80000"/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D888120E-05EC-CE92-EB5F-E4B75AA3FB7D}"/>
              </a:ext>
            </a:extLst>
          </p:cNvPr>
          <p:cNvSpPr/>
          <p:nvPr/>
        </p:nvSpPr>
        <p:spPr>
          <a:xfrm>
            <a:off x="2466245" y="4694202"/>
            <a:ext cx="4823553" cy="1531435"/>
          </a:xfrm>
          <a:prstGeom prst="roundRect">
            <a:avLst>
              <a:gd name="adj" fmla="val 12127"/>
            </a:avLst>
          </a:prstGeom>
          <a:solidFill>
            <a:srgbClr val="70AD47">
              <a:lumMod val="20000"/>
              <a:lumOff val="80000"/>
              <a:alpha val="49804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3100CB32-604C-FE2B-FA5C-5F211BBA1B27}"/>
                  </a:ext>
                </a:extLst>
              </p:cNvPr>
              <p:cNvSpPr/>
              <p:nvPr/>
            </p:nvSpPr>
            <p:spPr>
              <a:xfrm>
                <a:off x="2504881" y="2405760"/>
                <a:ext cx="4784920" cy="1460171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BEGIN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60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kumimoji="0" lang="en-US" altLang="zh-CN" sz="16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sz="16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60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SELECT</a:t>
                </a:r>
                <a:r>
                  <a:rPr kumimoji="0" lang="en-US" altLang="zh-CN" sz="16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c2</a:t>
                </a:r>
                <a:r>
                  <a:rPr kumimoji="0" lang="en-US" altLang="zh-CN" sz="160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 </a:t>
                </a:r>
                <a:r>
                  <a:rPr kumimoji="0" lang="en-US" altLang="zh-CN" sz="1600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rowId</a:t>
                </a:r>
                <a:r>
                  <a:rPr kumimoji="0" lang="en-US" altLang="zh-CN" sz="160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 </a:t>
                </a:r>
                <a:r>
                  <a:rPr kumimoji="0" lang="en-US" altLang="zh-CN" sz="1600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wList</a:t>
                </a:r>
                <a:r>
                  <a:rPr kumimoji="0" lang="en-US" altLang="zh-CN" sz="160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60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FROM</a:t>
                </a:r>
                <a:r>
                  <a:rPr kumimoji="0" lang="en-US" altLang="zh-CN" sz="16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t1 </a:t>
                </a:r>
                <a:r>
                  <a:rPr kumimoji="0" lang="en-US" altLang="zh-CN" sz="160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WHERE</a:t>
                </a:r>
                <a:r>
                  <a:rPr kumimoji="0" lang="en-US" altLang="zh-CN" sz="16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c1 &lt; 2;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       -- { </a:t>
                </a:r>
                <a:r>
                  <a:rPr lang="en-US" altLang="zh-CN" sz="1600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(1, r1, ‘T0’) </a:t>
                </a:r>
                <a:r>
                  <a:rPr kumimoji="0" lang="en-US" altLang="zh-CN" sz="16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}</a:t>
                </a:r>
                <a:endParaRPr kumimoji="0" lang="zh-CN" altLang="zh-CN" sz="16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UPDATE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t2 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SET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c2 = 8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 </a:t>
                </a:r>
                <a:r>
                  <a:rPr kumimoji="0" lang="en-US" altLang="zh-CN" sz="1600" b="0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wList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= CONCAT(</a:t>
                </a:r>
                <a:r>
                  <a:rPr kumimoji="0" lang="en-US" altLang="zh-CN" sz="1600" b="0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wList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 ‘,T1’) 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600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       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WHERE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c1 &gt; 2;</a:t>
                </a:r>
                <a:endParaRPr kumimoji="0" lang="zh-CN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endParaRPr>
              </a:p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sub>
                    </m:sSub>
                  </m:oMath>
                </a14:m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COMMIT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;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3100CB32-604C-FE2B-FA5C-5F211BBA1B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881" y="2405760"/>
                <a:ext cx="4784920" cy="1460171"/>
              </a:xfrm>
              <a:prstGeom prst="rect">
                <a:avLst/>
              </a:prstGeom>
              <a:blipFill>
                <a:blip r:embed="rId3"/>
                <a:stretch>
                  <a:fillRect t="-1255" r="-255" b="-12134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C5D77C3B-0292-46D6-EFF3-BF7DB3B568CB}"/>
                  </a:ext>
                </a:extLst>
              </p:cNvPr>
              <p:cNvSpPr txBox="1"/>
              <p:nvPr/>
            </p:nvSpPr>
            <p:spPr>
              <a:xfrm>
                <a:off x="4679837" y="2052716"/>
                <a:ext cx="434991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baseline="-20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C5D77C3B-0292-46D6-EFF3-BF7DB3B56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837" y="2052716"/>
                <a:ext cx="434991" cy="362984"/>
              </a:xfrm>
              <a:prstGeom prst="rect">
                <a:avLst/>
              </a:prstGeom>
              <a:blipFill>
                <a:blip r:embed="rId4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CB9EE434-C138-0671-5F3C-B52DC21644DB}"/>
                  </a:ext>
                </a:extLst>
              </p:cNvPr>
              <p:cNvSpPr/>
              <p:nvPr/>
            </p:nvSpPr>
            <p:spPr>
              <a:xfrm>
                <a:off x="2504869" y="4694235"/>
                <a:ext cx="4733337" cy="146796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BEGIN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  <a:endParaRPr kumimoji="0" lang="zh-CN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endParaRPr>
              </a:p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UPDATE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t1 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SET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c2 = 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2</a:t>
                </a:r>
                <a:r>
                  <a:rPr lang="en-US" altLang="zh-CN" sz="1600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 </a:t>
                </a:r>
                <a:r>
                  <a:rPr lang="en-US" altLang="zh-CN" sz="1600" kern="0" dirty="0" err="1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wList</a:t>
                </a:r>
                <a:r>
                  <a:rPr lang="en-US" altLang="zh-CN" sz="1600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= CONCAT(</a:t>
                </a:r>
                <a:r>
                  <a:rPr lang="en-US" altLang="zh-CN" sz="1600" kern="0" dirty="0" err="1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wList</a:t>
                </a:r>
                <a:r>
                  <a:rPr lang="en-US" altLang="zh-CN" sz="1600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 ‘,T2’)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</a:p>
              <a:p>
                <a:pPr lvl="0" defTabSz="457200">
                  <a:defRPr/>
                </a:pPr>
                <a:r>
                  <a:rPr lang="en-US" altLang="zh-CN" sz="1600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       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WHERE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c1 &lt; 2;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INSERT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INTO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t2 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VALUES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(5, 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5, r5, ‘T2’);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       -- </a:t>
                </a:r>
                <a14:m>
                  <m:oMath xmlns:m="http://schemas.openxmlformats.org/officeDocument/2006/math">
                    <m:r>
                      <a:rPr kumimoji="0" lang="en-US" altLang="zh-CN" sz="16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</m:oMath>
                </a14:m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5 in </a:t>
                </a:r>
                <a14:m>
                  <m:oMath xmlns:m="http://schemas.openxmlformats.org/officeDocument/2006/math">
                    <m:r>
                      <a:rPr kumimoji="0" lang="en-US" altLang="zh-CN" sz="16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kumimoji="0" lang="en-US" altLang="zh-CN" sz="16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</m:oMath>
                </a14:m>
                <a:endParaRPr kumimoji="0" lang="en-US" altLang="zh-CN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sub>
                    </m:sSub>
                  </m:oMath>
                </a14:m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COMMIT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;</a:t>
                </a:r>
                <a:endParaRPr kumimoji="0" lang="zh-CN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CB9EE434-C138-0671-5F3C-B52DC21644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869" y="4694235"/>
                <a:ext cx="4733337" cy="1467965"/>
              </a:xfrm>
              <a:prstGeom prst="rect">
                <a:avLst/>
              </a:prstGeom>
              <a:blipFill>
                <a:blip r:embed="rId5"/>
                <a:stretch>
                  <a:fillRect t="-1245" r="-515" b="-11203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B4ED2D96-F2DD-9E27-10E3-03550E5C0F21}"/>
                  </a:ext>
                </a:extLst>
              </p:cNvPr>
              <p:cNvSpPr txBox="1"/>
              <p:nvPr/>
            </p:nvSpPr>
            <p:spPr>
              <a:xfrm>
                <a:off x="4679837" y="6162200"/>
                <a:ext cx="440313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baseline="-20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B4ED2D96-F2DD-9E27-10E3-03550E5C0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837" y="6162200"/>
                <a:ext cx="440313" cy="362984"/>
              </a:xfrm>
              <a:prstGeom prst="rect">
                <a:avLst/>
              </a:prstGeom>
              <a:blipFill>
                <a:blip r:embed="rId6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56976527-14F4-54FB-29F0-9BAE3087DB68}"/>
                  </a:ext>
                </a:extLst>
              </p:cNvPr>
              <p:cNvSpPr txBox="1"/>
              <p:nvPr/>
            </p:nvSpPr>
            <p:spPr>
              <a:xfrm>
                <a:off x="3798325" y="4140666"/>
                <a:ext cx="8687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𝑟𝑤</m:t>
                      </m:r>
                      <m:r>
                        <a:rPr lang="en-US" altLang="zh-CN" sz="1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sz="1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1)</m:t>
                      </m:r>
                    </m:oMath>
                  </m:oMathPara>
                </a14:m>
                <a:endParaRPr lang="zh-CN" altLang="en-US" sz="1600" dirty="0">
                  <a:solidFill>
                    <a:schemeClr val="tx1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56976527-14F4-54FB-29F0-9BAE3087D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325" y="4140666"/>
                <a:ext cx="868764" cy="338554"/>
              </a:xfrm>
              <a:prstGeom prst="rect">
                <a:avLst/>
              </a:prstGeom>
              <a:blipFill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BAD37623-DAA9-E52E-A87A-935AEB3B9EBD}"/>
              </a:ext>
            </a:extLst>
          </p:cNvPr>
          <p:cNvCxnSpPr>
            <a:cxnSpLocks/>
          </p:cNvCxnSpPr>
          <p:nvPr/>
        </p:nvCxnSpPr>
        <p:spPr>
          <a:xfrm flipV="1">
            <a:off x="5081693" y="3924915"/>
            <a:ext cx="0" cy="76930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tailEnd type="triangl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2B600F6-3713-A595-EEDA-3CCF7CDD0638}"/>
                  </a:ext>
                </a:extLst>
              </p:cNvPr>
              <p:cNvSpPr txBox="1"/>
              <p:nvPr/>
            </p:nvSpPr>
            <p:spPr>
              <a:xfrm>
                <a:off x="5080935" y="4140666"/>
                <a:ext cx="9232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𝑤𝑤</m:t>
                      </m:r>
                      <m:r>
                        <a:rPr lang="en-US" altLang="zh-CN" sz="1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sz="1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5)</m:t>
                      </m:r>
                    </m:oMath>
                  </m:oMathPara>
                </a14:m>
                <a:endParaRPr lang="zh-CN" altLang="en-US" sz="1600" dirty="0">
                  <a:solidFill>
                    <a:schemeClr val="tx1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2B600F6-3713-A595-EEDA-3CCF7CDD0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935" y="4140666"/>
                <a:ext cx="923266" cy="338554"/>
              </a:xfrm>
              <a:prstGeom prst="rect">
                <a:avLst/>
              </a:prstGeom>
              <a:blipFill>
                <a:blip r:embed="rId8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46E3230B-186F-D767-887B-073AFAB12134}"/>
              </a:ext>
            </a:extLst>
          </p:cNvPr>
          <p:cNvCxnSpPr>
            <a:cxnSpLocks/>
          </p:cNvCxnSpPr>
          <p:nvPr/>
        </p:nvCxnSpPr>
        <p:spPr>
          <a:xfrm>
            <a:off x="4668560" y="3924915"/>
            <a:ext cx="0" cy="76930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tailEnd type="triangle" w="lg" len="lg"/>
          </a:ln>
          <a:effectLst/>
        </p:spPr>
      </p:cxnSp>
      <p:graphicFrame>
        <p:nvGraphicFramePr>
          <p:cNvPr id="47" name="表格 5">
            <a:extLst>
              <a:ext uri="{FF2B5EF4-FFF2-40B4-BE49-F238E27FC236}">
                <a16:creationId xmlns:a16="http://schemas.microsoft.com/office/drawing/2014/main" id="{98853847-8191-2B66-B6A0-B91468DBA1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024270"/>
              </p:ext>
            </p:extLst>
          </p:nvPr>
        </p:nvGraphicFramePr>
        <p:xfrm>
          <a:off x="266105" y="2468757"/>
          <a:ext cx="1979456" cy="1439552"/>
        </p:xfrm>
        <a:graphic>
          <a:graphicData uri="http://schemas.openxmlformats.org/drawingml/2006/table">
            <a:tbl>
              <a:tblPr firstRow="1" bandRow="1"/>
              <a:tblGrid>
                <a:gridCol w="368593">
                  <a:extLst>
                    <a:ext uri="{9D8B030D-6E8A-4147-A177-3AD203B41FA5}">
                      <a16:colId xmlns:a16="http://schemas.microsoft.com/office/drawing/2014/main" val="1042807678"/>
                    </a:ext>
                  </a:extLst>
                </a:gridCol>
                <a:gridCol w="352663">
                  <a:extLst>
                    <a:ext uri="{9D8B030D-6E8A-4147-A177-3AD203B41FA5}">
                      <a16:colId xmlns:a16="http://schemas.microsoft.com/office/drawing/2014/main" val="713445502"/>
                    </a:ext>
                  </a:extLst>
                </a:gridCol>
                <a:gridCol w="658304">
                  <a:extLst>
                    <a:ext uri="{9D8B030D-6E8A-4147-A177-3AD203B41FA5}">
                      <a16:colId xmlns:a16="http://schemas.microsoft.com/office/drawing/2014/main" val="1874413035"/>
                    </a:ext>
                  </a:extLst>
                </a:gridCol>
                <a:gridCol w="599896">
                  <a:extLst>
                    <a:ext uri="{9D8B030D-6E8A-4147-A177-3AD203B41FA5}">
                      <a16:colId xmlns:a16="http://schemas.microsoft.com/office/drawing/2014/main" val="4062888959"/>
                    </a:ext>
                  </a:extLst>
                </a:gridCol>
              </a:tblGrid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zh-CN" altLang="en-US" sz="14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zh-CN" altLang="en-US" sz="14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rowId</a:t>
                      </a:r>
                      <a:endParaRPr lang="zh-CN" altLang="en-US" sz="14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wList</a:t>
                      </a:r>
                      <a:endParaRPr lang="zh-CN" altLang="en-US" sz="14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88217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4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4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r1</a:t>
                      </a:r>
                      <a:endParaRPr lang="zh-CN" altLang="en-US" sz="14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4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436680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4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4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r2</a:t>
                      </a:r>
                      <a:endParaRPr lang="zh-CN" altLang="en-US" sz="14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4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008125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4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4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r3</a:t>
                      </a:r>
                      <a:endParaRPr lang="zh-CN" altLang="en-US" sz="14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4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412581"/>
                  </a:ext>
                </a:extLst>
              </a:tr>
            </a:tbl>
          </a:graphicData>
        </a:graphic>
      </p:graphicFrame>
      <p:sp>
        <p:nvSpPr>
          <p:cNvPr id="48" name="文本框 47">
            <a:extLst>
              <a:ext uri="{FF2B5EF4-FFF2-40B4-BE49-F238E27FC236}">
                <a16:creationId xmlns:a16="http://schemas.microsoft.com/office/drawing/2014/main" id="{F1F3E640-66B0-A1E9-E07A-C180370981BE}"/>
              </a:ext>
            </a:extLst>
          </p:cNvPr>
          <p:cNvSpPr txBox="1"/>
          <p:nvPr/>
        </p:nvSpPr>
        <p:spPr>
          <a:xfrm>
            <a:off x="891967" y="2118801"/>
            <a:ext cx="886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Table t1</a:t>
            </a:r>
            <a:endParaRPr lang="zh-CN" altLang="en-US" sz="1600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2" name="表格 5">
            <a:extLst>
              <a:ext uri="{FF2B5EF4-FFF2-40B4-BE49-F238E27FC236}">
                <a16:creationId xmlns:a16="http://schemas.microsoft.com/office/drawing/2014/main" id="{E3142E36-5CCC-5343-1AB8-1D7504FE32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122381"/>
              </p:ext>
            </p:extLst>
          </p:nvPr>
        </p:nvGraphicFramePr>
        <p:xfrm>
          <a:off x="266105" y="5011703"/>
          <a:ext cx="1979456" cy="719776"/>
        </p:xfrm>
        <a:graphic>
          <a:graphicData uri="http://schemas.openxmlformats.org/drawingml/2006/table">
            <a:tbl>
              <a:tblPr firstRow="1" bandRow="1"/>
              <a:tblGrid>
                <a:gridCol w="368593">
                  <a:extLst>
                    <a:ext uri="{9D8B030D-6E8A-4147-A177-3AD203B41FA5}">
                      <a16:colId xmlns:a16="http://schemas.microsoft.com/office/drawing/2014/main" val="1042807678"/>
                    </a:ext>
                  </a:extLst>
                </a:gridCol>
                <a:gridCol w="352663">
                  <a:extLst>
                    <a:ext uri="{9D8B030D-6E8A-4147-A177-3AD203B41FA5}">
                      <a16:colId xmlns:a16="http://schemas.microsoft.com/office/drawing/2014/main" val="713445502"/>
                    </a:ext>
                  </a:extLst>
                </a:gridCol>
                <a:gridCol w="658304">
                  <a:extLst>
                    <a:ext uri="{9D8B030D-6E8A-4147-A177-3AD203B41FA5}">
                      <a16:colId xmlns:a16="http://schemas.microsoft.com/office/drawing/2014/main" val="1874413035"/>
                    </a:ext>
                  </a:extLst>
                </a:gridCol>
                <a:gridCol w="599896">
                  <a:extLst>
                    <a:ext uri="{9D8B030D-6E8A-4147-A177-3AD203B41FA5}">
                      <a16:colId xmlns:a16="http://schemas.microsoft.com/office/drawing/2014/main" val="4062888959"/>
                    </a:ext>
                  </a:extLst>
                </a:gridCol>
              </a:tblGrid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zh-CN" altLang="en-US" sz="14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zh-CN" altLang="en-US" sz="14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rowId</a:t>
                      </a:r>
                      <a:endParaRPr lang="zh-CN" altLang="en-US" sz="14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wList</a:t>
                      </a:r>
                      <a:endParaRPr lang="zh-CN" altLang="en-US" sz="14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88217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4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4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r4</a:t>
                      </a:r>
                      <a:endParaRPr lang="zh-CN" altLang="en-US" sz="14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4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436680"/>
                  </a:ext>
                </a:extLst>
              </a:tr>
            </a:tbl>
          </a:graphicData>
        </a:graphic>
      </p:graphicFrame>
      <p:sp>
        <p:nvSpPr>
          <p:cNvPr id="53" name="文本框 52">
            <a:extLst>
              <a:ext uri="{FF2B5EF4-FFF2-40B4-BE49-F238E27FC236}">
                <a16:creationId xmlns:a16="http://schemas.microsoft.com/office/drawing/2014/main" id="{2B7129D9-E66D-54D7-F6E9-73E0D068E4E4}"/>
              </a:ext>
            </a:extLst>
          </p:cNvPr>
          <p:cNvSpPr txBox="1"/>
          <p:nvPr/>
        </p:nvSpPr>
        <p:spPr>
          <a:xfrm>
            <a:off x="891967" y="4661747"/>
            <a:ext cx="886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Table t2</a:t>
            </a:r>
            <a:endParaRPr lang="zh-CN" altLang="en-US" sz="1600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5" name="矩形: 圆角 54">
            <a:extLst>
              <a:ext uri="{FF2B5EF4-FFF2-40B4-BE49-F238E27FC236}">
                <a16:creationId xmlns:a16="http://schemas.microsoft.com/office/drawing/2014/main" id="{42A7EC42-EEF5-6936-2E8D-0F42EA0047AF}"/>
              </a:ext>
            </a:extLst>
          </p:cNvPr>
          <p:cNvSpPr/>
          <p:nvPr/>
        </p:nvSpPr>
        <p:spPr>
          <a:xfrm>
            <a:off x="8341293" y="2409290"/>
            <a:ext cx="3806228" cy="1772097"/>
          </a:xfrm>
          <a:prstGeom prst="roundRect">
            <a:avLst>
              <a:gd name="adj" fmla="val 12127"/>
            </a:avLst>
          </a:prstGeom>
          <a:solidFill>
            <a:srgbClr val="5B9BD5">
              <a:lumMod val="20000"/>
              <a:lumOff val="80000"/>
              <a:alpha val="49804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4C7565FB-6687-6AA6-A61F-E0E363EB97DF}"/>
                  </a:ext>
                </a:extLst>
              </p:cNvPr>
              <p:cNvSpPr txBox="1"/>
              <p:nvPr/>
            </p:nvSpPr>
            <p:spPr>
              <a:xfrm>
                <a:off x="7238207" y="2913290"/>
                <a:ext cx="11546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𝑤𝑟</m:t>
                      </m:r>
                      <m:r>
                        <a:rPr lang="en-US" altLang="zh-CN" sz="16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6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sz="16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4, </m:t>
                      </m:r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sz="16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6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4C7565FB-6687-6AA6-A61F-E0E363EB9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207" y="2913290"/>
                <a:ext cx="1154675" cy="338554"/>
              </a:xfrm>
              <a:prstGeom prst="rect">
                <a:avLst/>
              </a:prstGeom>
              <a:blipFill>
                <a:blip r:embed="rId11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507FA08E-3DA0-6B88-FFDC-357DBB6FA2B6}"/>
                  </a:ext>
                </a:extLst>
              </p:cNvPr>
              <p:cNvSpPr/>
              <p:nvPr/>
            </p:nvSpPr>
            <p:spPr>
              <a:xfrm>
                <a:off x="8405054" y="2457355"/>
                <a:ext cx="3742467" cy="1707437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31</m:t>
                        </m:r>
                      </m:sub>
                    </m:sSub>
                  </m:oMath>
                </a14:m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BEGIN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</a:p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32</m:t>
                        </m:r>
                      </m:sub>
                    </m:sSub>
                  </m:oMath>
                </a14:m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SELECT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c1, </a:t>
                </a:r>
                <a:r>
                  <a:rPr kumimoji="0" lang="en-US" altLang="zh-CN" sz="16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c2</a:t>
                </a:r>
                <a:r>
                  <a:rPr lang="en-US" altLang="zh-CN" sz="1600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 </a:t>
                </a:r>
                <a:r>
                  <a:rPr lang="en-US" altLang="zh-CN" sz="1600" kern="0" dirty="0" err="1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rowId</a:t>
                </a:r>
                <a:r>
                  <a:rPr lang="en-US" altLang="zh-CN" sz="1600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 </a:t>
                </a:r>
                <a:r>
                  <a:rPr lang="en-US" altLang="zh-CN" sz="1600" kern="0" dirty="0" err="1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wList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FROM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t1;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       -- { (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 2</a:t>
                </a:r>
                <a:r>
                  <a:rPr lang="en-US" altLang="zh-CN" sz="1600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r1, ‘T0,T2’), (2, 1, r2, ‘T0’), 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600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         (2, 2, r3, ‘T0’) }</a:t>
                </a:r>
                <a:endParaRPr lang="zh-CN" altLang="zh-CN" sz="16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33</m:t>
                        </m:r>
                      </m:sub>
                    </m:sSub>
                  </m:oMath>
                </a14:m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SELECT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c1, c2</a:t>
                </a:r>
                <a:r>
                  <a:rPr lang="en-US" altLang="zh-CN" sz="1600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 </a:t>
                </a:r>
                <a:r>
                  <a:rPr lang="en-US" altLang="zh-CN" sz="1600" kern="0" dirty="0" err="1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rowId</a:t>
                </a:r>
                <a:r>
                  <a:rPr lang="en-US" altLang="zh-CN" sz="1600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 </a:t>
                </a:r>
                <a:r>
                  <a:rPr lang="en-US" altLang="zh-CN" sz="1600" kern="0" dirty="0" err="1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wList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FROM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t2;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       -- { (4, 8</a:t>
                </a:r>
                <a:r>
                  <a:rPr lang="en-US" altLang="zh-CN" sz="1600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r4, ‘T0,T1’), (5, 8, r5, ‘T2,T1’) 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}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34</m:t>
                        </m:r>
                      </m:sub>
                    </m:sSub>
                  </m:oMath>
                </a14:m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COMMIT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;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507FA08E-3DA0-6B88-FFDC-357DBB6FA2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5054" y="2457355"/>
                <a:ext cx="3742467" cy="1707437"/>
              </a:xfrm>
              <a:prstGeom prst="rect">
                <a:avLst/>
              </a:prstGeom>
              <a:blipFill>
                <a:blip r:embed="rId12"/>
                <a:stretch>
                  <a:fillRect t="-3571" r="-651" b="-7500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6178B421-FBC7-CC46-1D1F-9AEEC79BBA18}"/>
                  </a:ext>
                </a:extLst>
              </p:cNvPr>
              <p:cNvSpPr txBox="1"/>
              <p:nvPr/>
            </p:nvSpPr>
            <p:spPr>
              <a:xfrm>
                <a:off x="10024249" y="2043386"/>
                <a:ext cx="440313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baseline="-20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6178B421-FBC7-CC46-1D1F-9AEEC79BB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4249" y="2043386"/>
                <a:ext cx="440313" cy="362984"/>
              </a:xfrm>
              <a:prstGeom prst="rect">
                <a:avLst/>
              </a:prstGeom>
              <a:blipFill>
                <a:blip r:embed="rId1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id="{4986CB96-55FD-9CA8-A44C-1F5010857530}"/>
              </a:ext>
            </a:extLst>
          </p:cNvPr>
          <p:cNvCxnSpPr>
            <a:cxnSpLocks/>
            <a:endCxn id="55" idx="1"/>
          </p:cNvCxnSpPr>
          <p:nvPr/>
        </p:nvCxnSpPr>
        <p:spPr>
          <a:xfrm>
            <a:off x="7289798" y="3295339"/>
            <a:ext cx="1051495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CF73438B-F08E-045A-10D4-7B5FB340D999}"/>
              </a:ext>
            </a:extLst>
          </p:cNvPr>
          <p:cNvCxnSpPr>
            <a:cxnSpLocks/>
            <a:stCxn id="38" idx="3"/>
            <a:endCxn id="55" idx="1"/>
          </p:cNvCxnSpPr>
          <p:nvPr/>
        </p:nvCxnSpPr>
        <p:spPr>
          <a:xfrm flipV="1">
            <a:off x="7289798" y="3295339"/>
            <a:ext cx="1051495" cy="216458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C509D04E-8A45-2306-853D-9402B11AE009}"/>
                  </a:ext>
                </a:extLst>
              </p:cNvPr>
              <p:cNvSpPr txBox="1"/>
              <p:nvPr/>
            </p:nvSpPr>
            <p:spPr>
              <a:xfrm>
                <a:off x="7652044" y="4516110"/>
                <a:ext cx="8672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𝑤𝑟</m:t>
                      </m:r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1)</m:t>
                      </m:r>
                    </m:oMath>
                  </m:oMathPara>
                </a14:m>
                <a:endParaRPr lang="zh-CN" altLang="en-US" sz="16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C509D04E-8A45-2306-853D-9402B11AE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2044" y="4516110"/>
                <a:ext cx="867224" cy="338554"/>
              </a:xfrm>
              <a:prstGeom prst="rect">
                <a:avLst/>
              </a:prstGeom>
              <a:blipFill>
                <a:blip r:embed="rId14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661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3B00F49-9599-1B18-FF48-BA1A7A66B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830997"/>
          </a:xfrm>
        </p:spPr>
        <p:txBody>
          <a:bodyPr/>
          <a:lstStyle/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Relational DBMSs utilize transactions to ensure data consistency and integrity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31DAA7F-5847-83E3-6605-B29C6C9DB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Transaction</a:t>
            </a:r>
            <a:endParaRPr lang="zh-CN" altLang="en-US" sz="3600" dirty="0">
              <a:latin typeface="Cambria" panose="02040503050406030204" pitchFamily="18" charset="0"/>
              <a:ea typeface="+mn-ea"/>
            </a:endParaRPr>
          </a:p>
        </p:txBody>
      </p:sp>
      <p:sp>
        <p:nvSpPr>
          <p:cNvPr id="15" name="箭头: 左弧形 14">
            <a:extLst>
              <a:ext uri="{FF2B5EF4-FFF2-40B4-BE49-F238E27FC236}">
                <a16:creationId xmlns:a16="http://schemas.microsoft.com/office/drawing/2014/main" id="{20F35882-0358-CC3B-AF72-6CF1F243F4AF}"/>
              </a:ext>
            </a:extLst>
          </p:cNvPr>
          <p:cNvSpPr/>
          <p:nvPr/>
        </p:nvSpPr>
        <p:spPr bwMode="auto">
          <a:xfrm>
            <a:off x="2324696" y="3494439"/>
            <a:ext cx="748145" cy="1570182"/>
          </a:xfrm>
          <a:prstGeom prst="curvedRight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tabLst/>
            </a:pPr>
            <a:endParaRPr kumimoji="0" lang="zh-CN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inux Libertine O" panose="02000503000000000000" pitchFamily="50" charset="0"/>
              <a:ea typeface="Linux Libertine O" panose="02000503000000000000" pitchFamily="50" charset="0"/>
              <a:cs typeface="Linux Libertine O" panose="02000503000000000000" pitchFamily="50" charset="0"/>
            </a:endParaRPr>
          </a:p>
        </p:txBody>
      </p:sp>
      <p:sp>
        <p:nvSpPr>
          <p:cNvPr id="19" name="文本框 7">
            <a:extLst>
              <a:ext uri="{FF2B5EF4-FFF2-40B4-BE49-F238E27FC236}">
                <a16:creationId xmlns:a16="http://schemas.microsoft.com/office/drawing/2014/main" id="{FF9A7311-F7C5-C466-1400-247578A0047E}"/>
              </a:ext>
            </a:extLst>
          </p:cNvPr>
          <p:cNvSpPr txBox="1"/>
          <p:nvPr/>
        </p:nvSpPr>
        <p:spPr>
          <a:xfrm>
            <a:off x="1492701" y="4042332"/>
            <a:ext cx="891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$ </a:t>
            </a:r>
            <a:r>
              <a:rPr lang="en-US" altLang="zh-CN" b="1" dirty="0"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  <a:endParaRPr lang="zh-CN" altLang="en-US" b="1" dirty="0">
              <a:latin typeface="Cambria" panose="020405030504060302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67052E3-5A87-103E-79F8-968DFACF0DD8}"/>
              </a:ext>
            </a:extLst>
          </p:cNvPr>
          <p:cNvSpPr txBox="1"/>
          <p:nvPr/>
        </p:nvSpPr>
        <p:spPr>
          <a:xfrm>
            <a:off x="3108778" y="3848502"/>
            <a:ext cx="891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Alice</a:t>
            </a:r>
            <a:endParaRPr lang="zh-CN" altLang="en-US" dirty="0">
              <a:latin typeface="Cambria" panose="020405030504060302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6B68F09-1B2E-F901-5319-1DFB936AE0C5}"/>
              </a:ext>
            </a:extLst>
          </p:cNvPr>
          <p:cNvSpPr txBox="1"/>
          <p:nvPr/>
        </p:nvSpPr>
        <p:spPr>
          <a:xfrm>
            <a:off x="3108777" y="5293273"/>
            <a:ext cx="891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Bob</a:t>
            </a:r>
            <a:endParaRPr lang="zh-CN" altLang="en-US" dirty="0">
              <a:latin typeface="Cambria" panose="020405030504060302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59429DF-4FC1-2E51-7531-1B7ECCCE1CAF}"/>
              </a:ext>
            </a:extLst>
          </p:cNvPr>
          <p:cNvSpPr txBox="1"/>
          <p:nvPr/>
        </p:nvSpPr>
        <p:spPr>
          <a:xfrm>
            <a:off x="4209995" y="5662605"/>
            <a:ext cx="5283051" cy="408623"/>
          </a:xfrm>
          <a:prstGeom prst="roundRect">
            <a:avLst/>
          </a:prstGeom>
          <a:solidFill>
            <a:srgbClr val="E2F0D9"/>
          </a:solidFill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kern="0" dirty="0">
                <a:solidFill>
                  <a:srgbClr val="4472C4"/>
                </a:solidFill>
                <a:latin typeface="Consolas" panose="020B0609020204030204" pitchFamily="49" charset="0"/>
                <a:ea typeface="等线" panose="02010600030101010101" pitchFamily="2" charset="-122"/>
                <a:cs typeface="Calibri" panose="020F0502020204030204" pitchFamily="34" charset="0"/>
              </a:rPr>
              <a:t>COMMIT</a:t>
            </a:r>
            <a:r>
              <a:rPr lang="en-US" altLang="zh-CN" dirty="0">
                <a:solidFill>
                  <a:srgbClr val="222222"/>
                </a:solidFill>
                <a:latin typeface="Consolas" panose="020B0609020204030204" pitchFamily="49" charset="0"/>
              </a:rPr>
              <a:t>;</a:t>
            </a:r>
            <a:endParaRPr lang="zh-CN" altLang="en-US" dirty="0">
              <a:latin typeface="Consolas" panose="020B0609020204030204" pitchFamily="49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241B687-04CD-5F3E-9E47-A7F86DE7835C}"/>
              </a:ext>
            </a:extLst>
          </p:cNvPr>
          <p:cNvSpPr txBox="1"/>
          <p:nvPr/>
        </p:nvSpPr>
        <p:spPr>
          <a:xfrm>
            <a:off x="4209996" y="2499837"/>
            <a:ext cx="5283050" cy="408623"/>
          </a:xfrm>
          <a:prstGeom prst="roundRect">
            <a:avLst/>
          </a:prstGeom>
          <a:solidFill>
            <a:srgbClr val="E2F0D9"/>
          </a:solidFill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kern="0" dirty="0">
                <a:solidFill>
                  <a:srgbClr val="4472C4"/>
                </a:solidFill>
                <a:latin typeface="Consolas" panose="020B0609020204030204" pitchFamily="49" charset="0"/>
                <a:ea typeface="等线" panose="02010600030101010101" pitchFamily="2" charset="-122"/>
                <a:cs typeface="Calibri" panose="020F0502020204030204" pitchFamily="34" charset="0"/>
              </a:rPr>
              <a:t>BEGIN</a:t>
            </a:r>
            <a:r>
              <a:rPr lang="en-US" altLang="zh-CN" dirty="0">
                <a:solidFill>
                  <a:srgbClr val="222222"/>
                </a:solidFill>
                <a:latin typeface="Consolas" panose="020B0609020204030204" pitchFamily="49" charset="0"/>
              </a:rPr>
              <a:t>;</a:t>
            </a:r>
            <a:endParaRPr lang="zh-CN" altLang="en-US" dirty="0">
              <a:latin typeface="Consolas" panose="020B0609020204030204" pitchFamily="49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8B15FEB-90B1-5C72-8F3E-3B376AFA219C}"/>
              </a:ext>
            </a:extLst>
          </p:cNvPr>
          <p:cNvSpPr txBox="1"/>
          <p:nvPr/>
        </p:nvSpPr>
        <p:spPr>
          <a:xfrm>
            <a:off x="4209997" y="3192011"/>
            <a:ext cx="5283050" cy="715089"/>
          </a:xfrm>
          <a:prstGeom prst="roundRect">
            <a:avLst/>
          </a:prstGeom>
          <a:solidFill>
            <a:srgbClr val="E2F0D9"/>
          </a:solidFill>
          <a:ln w="285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kern="0" dirty="0">
                <a:solidFill>
                  <a:srgbClr val="4472C4"/>
                </a:solidFill>
                <a:latin typeface="Consolas" panose="020B0609020204030204" pitchFamily="49" charset="0"/>
                <a:ea typeface="等线" panose="02010600030101010101" pitchFamily="2" charset="-122"/>
                <a:cs typeface="Calibri" panose="020F0502020204030204" pitchFamily="34" charset="0"/>
              </a:rPr>
              <a:t>UPDATE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Consolas" panose="020B0609020204030204" pitchFamily="49" charset="0"/>
              </a:rPr>
              <a:t> account </a:t>
            </a:r>
            <a:r>
              <a:rPr lang="en-US" altLang="zh-CN" kern="0" dirty="0">
                <a:solidFill>
                  <a:srgbClr val="4472C4"/>
                </a:solidFill>
                <a:latin typeface="Consolas" panose="020B0609020204030204" pitchFamily="49" charset="0"/>
                <a:ea typeface="等线" panose="02010600030101010101" pitchFamily="2" charset="-122"/>
                <a:cs typeface="Calibri" panose="020F0502020204030204" pitchFamily="34" charset="0"/>
              </a:rPr>
              <a:t>SET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Consolas" panose="020B0609020204030204" pitchFamily="49" charset="0"/>
              </a:rPr>
              <a:t> balance=balance – </a:t>
            </a:r>
            <a:r>
              <a:rPr lang="en-US" altLang="zh-CN" b="1" dirty="0">
                <a:solidFill>
                  <a:schemeClr val="accent6"/>
                </a:solidFill>
                <a:latin typeface="Consolas" panose="020B0609020204030204" pitchFamily="49" charset="0"/>
              </a:rPr>
              <a:t>100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Consolas" panose="020B0609020204030204" pitchFamily="49" charset="0"/>
              </a:rPr>
              <a:t> 	</a:t>
            </a:r>
            <a:r>
              <a:rPr lang="en-US" altLang="zh-CN" kern="0" dirty="0">
                <a:solidFill>
                  <a:srgbClr val="4472C4"/>
                </a:solidFill>
                <a:latin typeface="Consolas" panose="020B0609020204030204" pitchFamily="49" charset="0"/>
                <a:ea typeface="等线" panose="02010600030101010101" pitchFamily="2" charset="-122"/>
                <a:cs typeface="Calibri" panose="020F0502020204030204" pitchFamily="34" charset="0"/>
              </a:rPr>
              <a:t>WHERE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Consolas" panose="020B0609020204030204" pitchFamily="49" charset="0"/>
              </a:rPr>
              <a:t> name = “Alice”;</a:t>
            </a:r>
            <a:endParaRPr lang="zh-CN" altLang="en-US" dirty="0">
              <a:latin typeface="Consolas" panose="020B0609020204030204" pitchFamily="49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322B059-9E51-FA69-4A18-2FAA0D0034BB}"/>
              </a:ext>
            </a:extLst>
          </p:cNvPr>
          <p:cNvSpPr txBox="1"/>
          <p:nvPr/>
        </p:nvSpPr>
        <p:spPr>
          <a:xfrm>
            <a:off x="4209996" y="4666347"/>
            <a:ext cx="5284800" cy="715089"/>
          </a:xfrm>
          <a:prstGeom prst="roundRect">
            <a:avLst/>
          </a:prstGeom>
          <a:solidFill>
            <a:srgbClr val="E2F0D9"/>
          </a:solidFill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kern="0" dirty="0">
                <a:solidFill>
                  <a:srgbClr val="4472C4"/>
                </a:solidFill>
                <a:latin typeface="Consolas" panose="020B0609020204030204" pitchFamily="49" charset="0"/>
                <a:ea typeface="等线" panose="02010600030101010101" pitchFamily="2" charset="-122"/>
                <a:cs typeface="Calibri" panose="020F0502020204030204" pitchFamily="34" charset="0"/>
              </a:rPr>
              <a:t>UPDATE</a:t>
            </a:r>
            <a:r>
              <a:rPr lang="en-US" altLang="zh-CN" dirty="0">
                <a:solidFill>
                  <a:srgbClr val="222222"/>
                </a:solidFill>
                <a:latin typeface="Consolas" panose="020B0609020204030204" pitchFamily="49" charset="0"/>
              </a:rPr>
              <a:t> account </a:t>
            </a:r>
            <a:r>
              <a:rPr lang="en-US" altLang="zh-CN" kern="0" dirty="0">
                <a:solidFill>
                  <a:srgbClr val="4472C4"/>
                </a:solidFill>
                <a:latin typeface="Consolas" panose="020B0609020204030204" pitchFamily="49" charset="0"/>
                <a:ea typeface="等线" panose="02010600030101010101" pitchFamily="2" charset="-122"/>
                <a:cs typeface="Calibri" panose="020F0502020204030204" pitchFamily="34" charset="0"/>
              </a:rPr>
              <a:t>SET</a:t>
            </a:r>
            <a:r>
              <a:rPr lang="en-US" altLang="zh-CN" dirty="0">
                <a:solidFill>
                  <a:srgbClr val="222222"/>
                </a:solidFill>
                <a:latin typeface="Consolas" panose="020B0609020204030204" pitchFamily="49" charset="0"/>
              </a:rPr>
              <a:t> balance=balance + </a:t>
            </a:r>
            <a:r>
              <a:rPr lang="en-US" altLang="zh-CN" b="1" dirty="0">
                <a:solidFill>
                  <a:schemeClr val="accent6"/>
                </a:solidFill>
                <a:latin typeface="Consolas" panose="020B0609020204030204" pitchFamily="49" charset="0"/>
              </a:rPr>
              <a:t>100</a:t>
            </a:r>
            <a:r>
              <a:rPr lang="en-US" altLang="zh-CN" b="1" dirty="0">
                <a:solidFill>
                  <a:srgbClr val="222222"/>
                </a:solidFill>
                <a:latin typeface="Consolas" panose="020B0609020204030204" pitchFamily="49" charset="0"/>
              </a:rPr>
              <a:t> 	</a:t>
            </a:r>
            <a:r>
              <a:rPr lang="en-US" altLang="zh-CN" kern="0" dirty="0">
                <a:solidFill>
                  <a:srgbClr val="4472C4"/>
                </a:solidFill>
                <a:latin typeface="Consolas" panose="020B0609020204030204" pitchFamily="49" charset="0"/>
                <a:ea typeface="等线" panose="02010600030101010101" pitchFamily="2" charset="-122"/>
                <a:cs typeface="Calibri" panose="020F0502020204030204" pitchFamily="34" charset="0"/>
              </a:rPr>
              <a:t>WHERE</a:t>
            </a:r>
            <a:r>
              <a:rPr lang="en-US" altLang="zh-CN" dirty="0">
                <a:solidFill>
                  <a:srgbClr val="222222"/>
                </a:solidFill>
                <a:latin typeface="Consolas" panose="020B0609020204030204" pitchFamily="49" charset="0"/>
              </a:rPr>
              <a:t> name = “Bob”;</a:t>
            </a:r>
            <a:endParaRPr lang="zh-CN" altLang="en-US" dirty="0">
              <a:latin typeface="Consolas" panose="020B0609020204030204" pitchFamily="49" charset="0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8BC2AC4F-00F5-256E-62F3-82327D7D1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892" y="2940485"/>
            <a:ext cx="638793" cy="88448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FC3FC18B-CAF1-F5CB-FA3B-49F2D6D75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023" y="4312943"/>
            <a:ext cx="638794" cy="98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1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78F98-081C-62CF-38F6-67648585F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内容占位符 1">
            <a:extLst>
              <a:ext uri="{FF2B5EF4-FFF2-40B4-BE49-F238E27FC236}">
                <a16:creationId xmlns:a16="http://schemas.microsoft.com/office/drawing/2014/main" id="{72546F0A-87EB-F748-A437-FFD79FBD4483}"/>
              </a:ext>
            </a:extLst>
          </p:cNvPr>
          <p:cNvSpPr txBox="1">
            <a:spLocks/>
          </p:cNvSpPr>
          <p:nvPr/>
        </p:nvSpPr>
        <p:spPr>
          <a:xfrm>
            <a:off x="6027895" y="2204414"/>
            <a:ext cx="375833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65751" indent="-365751" algn="l" defTabSz="1219170" rtl="0" eaLnBrk="1" fontAlgn="base" latinLnBrk="0" hangingPunct="1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p"/>
              <a:defRPr lang="en-US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02" indent="-365751" algn="l" defTabSz="121917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Ø"/>
              <a:defRPr lang="en-US" sz="29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53" indent="-365751" algn="l" defTabSz="121917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lang="en-US" sz="266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003" indent="-365751" algn="l" defTabSz="121917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lang="en-US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-365751" algn="l" defTabSz="121917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lang="en-US"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G1b</a:t>
            </a:r>
            <a:r>
              <a:rPr lang="en-US" altLang="zh-CN" sz="2000" b="0" dirty="0">
                <a:latin typeface="Cambria" panose="02040503050406030204" pitchFamily="18" charset="0"/>
                <a:ea typeface="Cambria" panose="02040503050406030204" pitchFamily="18" charset="0"/>
              </a:rPr>
              <a:t>: Intermediate reads</a:t>
            </a:r>
          </a:p>
        </p:txBody>
      </p: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CCCD848-1451-948E-192B-4D6570724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134" y="2205271"/>
            <a:ext cx="3501455" cy="40011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G0</a:t>
            </a:r>
            <a:r>
              <a:rPr lang="en-US" altLang="zh-CN" sz="2000" b="0" dirty="0">
                <a:latin typeface="Cambria" panose="02040503050406030204" pitchFamily="18" charset="0"/>
                <a:ea typeface="Cambria" panose="02040503050406030204" pitchFamily="18" charset="0"/>
              </a:rPr>
              <a:t>: Write cycles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3A1FBB86-F88C-742C-BD02-49B4E4D77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1034288" cy="849639"/>
          </a:xfrm>
        </p:spPr>
        <p:txBody>
          <a:bodyPr/>
          <a:lstStyle/>
          <a:p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Isolation Anomaly Detection</a:t>
            </a:r>
            <a:endParaRPr lang="zh-CN" altLang="en-US" sz="3600" dirty="0">
              <a:latin typeface="Cambria" panose="02040503050406030204" pitchFamily="18" charset="0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4698E3C-AEB1-B4C4-96CA-CEB2BA480EAE}"/>
                  </a:ext>
                </a:extLst>
              </p:cNvPr>
              <p:cNvSpPr txBox="1"/>
              <p:nvPr/>
            </p:nvSpPr>
            <p:spPr>
              <a:xfrm>
                <a:off x="2705958" y="2595528"/>
                <a:ext cx="631809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000" dirty="0">
                  <a:latin typeface="+mj-lt"/>
                  <a:ea typeface="仿宋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4698E3C-AEB1-B4C4-96CA-CEB2BA480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958" y="2595528"/>
                <a:ext cx="631809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540A3C8-601F-F55A-5008-C75829EC7E78}"/>
                  </a:ext>
                </a:extLst>
              </p:cNvPr>
              <p:cNvSpPr txBox="1"/>
              <p:nvPr/>
            </p:nvSpPr>
            <p:spPr>
              <a:xfrm>
                <a:off x="2705958" y="3677480"/>
                <a:ext cx="631809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000" dirty="0">
                  <a:latin typeface="+mj-lt"/>
                  <a:ea typeface="仿宋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540A3C8-601F-F55A-5008-C75829EC7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958" y="3677480"/>
                <a:ext cx="631809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连接符: 曲线 11">
            <a:extLst>
              <a:ext uri="{FF2B5EF4-FFF2-40B4-BE49-F238E27FC236}">
                <a16:creationId xmlns:a16="http://schemas.microsoft.com/office/drawing/2014/main" id="{F5C8C286-A882-3D7B-CF1B-5F855F635711}"/>
              </a:ext>
            </a:extLst>
          </p:cNvPr>
          <p:cNvCxnSpPr>
            <a:cxnSpLocks/>
            <a:stCxn id="10" idx="1"/>
            <a:endCxn id="11" idx="1"/>
          </p:cNvCxnSpPr>
          <p:nvPr/>
        </p:nvCxnSpPr>
        <p:spPr bwMode="auto">
          <a:xfrm rot="10800000" flipV="1">
            <a:off x="2705958" y="2795583"/>
            <a:ext cx="12700" cy="1081952"/>
          </a:xfrm>
          <a:prstGeom prst="curvedConnector3">
            <a:avLst>
              <a:gd name="adj1" fmla="val 180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headEnd type="none" w="med" len="med"/>
            <a:tailEnd type="triangle" w="lg" len="lg"/>
          </a:ln>
          <a:effectLst/>
        </p:spPr>
      </p:cxnSp>
      <p:cxnSp>
        <p:nvCxnSpPr>
          <p:cNvPr id="13" name="连接符: 曲线 12">
            <a:extLst>
              <a:ext uri="{FF2B5EF4-FFF2-40B4-BE49-F238E27FC236}">
                <a16:creationId xmlns:a16="http://schemas.microsoft.com/office/drawing/2014/main" id="{CEB8CABF-3FDD-3489-DAC9-19BDD7E420AA}"/>
              </a:ext>
            </a:extLst>
          </p:cNvPr>
          <p:cNvCxnSpPr>
            <a:cxnSpLocks/>
          </p:cNvCxnSpPr>
          <p:nvPr/>
        </p:nvCxnSpPr>
        <p:spPr bwMode="auto">
          <a:xfrm flipV="1">
            <a:off x="3236167" y="2795583"/>
            <a:ext cx="12700" cy="1081952"/>
          </a:xfrm>
          <a:prstGeom prst="curvedConnector3">
            <a:avLst>
              <a:gd name="adj1" fmla="val 180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headEnd type="none" w="med" len="med"/>
            <a:tailEnd type="triangl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496A1DE-3477-9E6E-9717-E176B072A0E7}"/>
                  </a:ext>
                </a:extLst>
              </p:cNvPr>
              <p:cNvSpPr txBox="1"/>
              <p:nvPr/>
            </p:nvSpPr>
            <p:spPr>
              <a:xfrm>
                <a:off x="1914221" y="3120662"/>
                <a:ext cx="631809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  <a:ea typeface="仿宋"/>
                          <a:cs typeface="Arial" panose="020B0604020202020204" pitchFamily="34" charset="0"/>
                        </a:rPr>
                        <m:t>𝑤𝑤</m:t>
                      </m:r>
                    </m:oMath>
                  </m:oMathPara>
                </a14:m>
                <a:endParaRPr lang="zh-CN" altLang="en-US" sz="2000" i="1" dirty="0">
                  <a:latin typeface="+mj-lt"/>
                  <a:ea typeface="仿宋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496A1DE-3477-9E6E-9717-E176B072A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221" y="3120662"/>
                <a:ext cx="631809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C81C89C-9FF3-E5A9-4468-552C37277CC2}"/>
                  </a:ext>
                </a:extLst>
              </p:cNvPr>
              <p:cNvSpPr txBox="1"/>
              <p:nvPr/>
            </p:nvSpPr>
            <p:spPr>
              <a:xfrm>
                <a:off x="3491127" y="3120662"/>
                <a:ext cx="623939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  <a:ea typeface="仿宋"/>
                          <a:cs typeface="Arial" panose="020B0604020202020204" pitchFamily="34" charset="0"/>
                        </a:rPr>
                        <m:t>𝑤𝑤</m:t>
                      </m:r>
                    </m:oMath>
                  </m:oMathPara>
                </a14:m>
                <a:endParaRPr lang="zh-CN" altLang="en-US" sz="2000" i="1" dirty="0">
                  <a:latin typeface="+mj-lt"/>
                  <a:ea typeface="仿宋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C81C89C-9FF3-E5A9-4468-552C37277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127" y="3120662"/>
                <a:ext cx="623939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2B2FFAC-7E2E-AB4A-1AF3-3BADD89BAEAF}"/>
                  </a:ext>
                </a:extLst>
              </p:cNvPr>
              <p:cNvSpPr txBox="1"/>
              <p:nvPr/>
            </p:nvSpPr>
            <p:spPr>
              <a:xfrm>
                <a:off x="2718651" y="4839259"/>
                <a:ext cx="631809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000" dirty="0">
                  <a:latin typeface="+mj-lt"/>
                  <a:ea typeface="仿宋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2B2FFAC-7E2E-AB4A-1AF3-3BADD89BA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651" y="4839259"/>
                <a:ext cx="631809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216089F6-A01D-657B-8335-F0DEA9A206EE}"/>
                  </a:ext>
                </a:extLst>
              </p:cNvPr>
              <p:cNvSpPr txBox="1"/>
              <p:nvPr/>
            </p:nvSpPr>
            <p:spPr>
              <a:xfrm>
                <a:off x="2718651" y="5842449"/>
                <a:ext cx="631809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000" dirty="0">
                  <a:latin typeface="+mj-lt"/>
                  <a:ea typeface="仿宋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216089F6-A01D-657B-8335-F0DEA9A20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651" y="5842449"/>
                <a:ext cx="631809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连接符: 曲线 17">
            <a:extLst>
              <a:ext uri="{FF2B5EF4-FFF2-40B4-BE49-F238E27FC236}">
                <a16:creationId xmlns:a16="http://schemas.microsoft.com/office/drawing/2014/main" id="{DB4E017D-F247-5C60-83B5-1879FE9B094E}"/>
              </a:ext>
            </a:extLst>
          </p:cNvPr>
          <p:cNvCxnSpPr>
            <a:cxnSpLocks/>
            <a:stCxn id="16" idx="1"/>
            <a:endCxn id="17" idx="1"/>
          </p:cNvCxnSpPr>
          <p:nvPr/>
        </p:nvCxnSpPr>
        <p:spPr bwMode="auto">
          <a:xfrm rot="10800000" flipV="1">
            <a:off x="2718651" y="5039314"/>
            <a:ext cx="12700" cy="1003190"/>
          </a:xfrm>
          <a:prstGeom prst="curvedConnector3">
            <a:avLst>
              <a:gd name="adj1" fmla="val 180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headEnd type="none" w="med" len="med"/>
            <a:tailEnd type="triangle" w="lg" len="lg"/>
          </a:ln>
          <a:effectLst/>
        </p:spPr>
      </p:cxnSp>
      <p:cxnSp>
        <p:nvCxnSpPr>
          <p:cNvPr id="19" name="连接符: 曲线 18">
            <a:extLst>
              <a:ext uri="{FF2B5EF4-FFF2-40B4-BE49-F238E27FC236}">
                <a16:creationId xmlns:a16="http://schemas.microsoft.com/office/drawing/2014/main" id="{A01E66BC-F4E2-81D7-6430-A0CEFE5DBE3D}"/>
              </a:ext>
            </a:extLst>
          </p:cNvPr>
          <p:cNvCxnSpPr>
            <a:cxnSpLocks/>
          </p:cNvCxnSpPr>
          <p:nvPr/>
        </p:nvCxnSpPr>
        <p:spPr bwMode="auto">
          <a:xfrm flipV="1">
            <a:off x="3259020" y="5039314"/>
            <a:ext cx="12700" cy="1003190"/>
          </a:xfrm>
          <a:prstGeom prst="curvedConnector3">
            <a:avLst>
              <a:gd name="adj1" fmla="val 180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headEnd type="none" w="med" len="med"/>
            <a:tailEnd type="triangl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94EF494-3BA6-BDC8-FDA8-0BF78C3E6006}"/>
                  </a:ext>
                </a:extLst>
              </p:cNvPr>
              <p:cNvSpPr txBox="1"/>
              <p:nvPr/>
            </p:nvSpPr>
            <p:spPr>
              <a:xfrm>
                <a:off x="1413038" y="5303304"/>
                <a:ext cx="1132992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仿宋"/>
                        <a:cs typeface="Arial" panose="020B0604020202020204" pitchFamily="34" charset="0"/>
                      </a:rPr>
                      <m:t>𝑤𝑤</m:t>
                    </m:r>
                  </m:oMath>
                </a14:m>
                <a:r>
                  <a:rPr lang="en-US" altLang="zh-CN" sz="2000" i="1" dirty="0">
                    <a:latin typeface="+mj-lt"/>
                    <a:ea typeface="仿宋"/>
                    <a:cs typeface="Arial" panose="020B0604020202020204" pitchFamily="34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仿宋"/>
                        <a:cs typeface="Arial" panose="020B0604020202020204" pitchFamily="34" charset="0"/>
                      </a:rPr>
                      <m:t>𝑤𝑟</m:t>
                    </m:r>
                  </m:oMath>
                </a14:m>
                <a:endParaRPr lang="zh-CN" altLang="en-US" sz="2000" i="1" dirty="0">
                  <a:latin typeface="+mj-lt"/>
                  <a:ea typeface="仿宋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94EF494-3BA6-BDC8-FDA8-0BF78C3E6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038" y="5303304"/>
                <a:ext cx="1132992" cy="400110"/>
              </a:xfrm>
              <a:prstGeom prst="rect">
                <a:avLst/>
              </a:prstGeom>
              <a:blipFill>
                <a:blip r:embed="rId9"/>
                <a:stretch>
                  <a:fillRect t="-9091" b="-2575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8B09DC7-F27E-0C96-3ECF-049C1AFF073B}"/>
                  </a:ext>
                </a:extLst>
              </p:cNvPr>
              <p:cNvSpPr txBox="1"/>
              <p:nvPr/>
            </p:nvSpPr>
            <p:spPr>
              <a:xfrm>
                <a:off x="3452362" y="5303304"/>
                <a:ext cx="1117579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仿宋"/>
                        <a:cs typeface="Arial" panose="020B0604020202020204" pitchFamily="34" charset="0"/>
                      </a:rPr>
                      <m:t>𝑤𝑤</m:t>
                    </m:r>
                  </m:oMath>
                </a14:m>
                <a:r>
                  <a:rPr lang="en-US" altLang="zh-CN" sz="2000" i="1" dirty="0">
                    <a:latin typeface="+mj-lt"/>
                    <a:ea typeface="仿宋"/>
                    <a:cs typeface="Arial" panose="020B0604020202020204" pitchFamily="34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仿宋"/>
                        <a:cs typeface="Arial" panose="020B0604020202020204" pitchFamily="34" charset="0"/>
                      </a:rPr>
                      <m:t>𝑤𝑟</m:t>
                    </m:r>
                  </m:oMath>
                </a14:m>
                <a:endParaRPr lang="zh-CN" altLang="en-US" sz="2000" i="1" dirty="0">
                  <a:latin typeface="+mj-lt"/>
                  <a:ea typeface="仿宋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8B09DC7-F27E-0C96-3ECF-049C1AFF0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362" y="5303304"/>
                <a:ext cx="1117579" cy="400110"/>
              </a:xfrm>
              <a:prstGeom prst="rect">
                <a:avLst/>
              </a:prstGeom>
              <a:blipFill>
                <a:blip r:embed="rId10"/>
                <a:stretch>
                  <a:fillRect t="-9091" b="-2575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E9F3E65D-8402-041E-0BD3-31BE3454098A}"/>
                  </a:ext>
                </a:extLst>
              </p:cNvPr>
              <p:cNvSpPr txBox="1"/>
              <p:nvPr/>
            </p:nvSpPr>
            <p:spPr>
              <a:xfrm>
                <a:off x="7633544" y="4839259"/>
                <a:ext cx="631809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000" dirty="0">
                  <a:latin typeface="+mj-lt"/>
                  <a:ea typeface="仿宋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E9F3E65D-8402-041E-0BD3-31BE34540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544" y="4839259"/>
                <a:ext cx="631809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FEDA3B9-C4F8-7B42-F011-7C106963E3F6}"/>
                  </a:ext>
                </a:extLst>
              </p:cNvPr>
              <p:cNvSpPr txBox="1"/>
              <p:nvPr/>
            </p:nvSpPr>
            <p:spPr>
              <a:xfrm>
                <a:off x="7639000" y="5847104"/>
                <a:ext cx="631809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000" dirty="0">
                  <a:latin typeface="+mj-lt"/>
                  <a:ea typeface="仿宋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FEDA3B9-C4F8-7B42-F011-7C106963E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000" y="5847104"/>
                <a:ext cx="631809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连接符: 曲线 23">
            <a:extLst>
              <a:ext uri="{FF2B5EF4-FFF2-40B4-BE49-F238E27FC236}">
                <a16:creationId xmlns:a16="http://schemas.microsoft.com/office/drawing/2014/main" id="{D2840B2C-1431-B0E7-601A-73C0AC87A4A4}"/>
              </a:ext>
            </a:extLst>
          </p:cNvPr>
          <p:cNvCxnSpPr>
            <a:cxnSpLocks/>
            <a:stCxn id="22" idx="1"/>
            <a:endCxn id="23" idx="1"/>
          </p:cNvCxnSpPr>
          <p:nvPr/>
        </p:nvCxnSpPr>
        <p:spPr bwMode="auto">
          <a:xfrm rot="10800000" flipH="1" flipV="1">
            <a:off x="7633544" y="5039313"/>
            <a:ext cx="5456" cy="1007845"/>
          </a:xfrm>
          <a:prstGeom prst="curvedConnector3">
            <a:avLst>
              <a:gd name="adj1" fmla="val -4189883"/>
            </a:avLst>
          </a:prstGeom>
          <a:noFill/>
          <a:ln w="19050" cap="flat" cmpd="sng" algn="ctr">
            <a:solidFill>
              <a:schemeClr val="tx1"/>
            </a:solidFill>
            <a:prstDash val="solid"/>
            <a:headEnd type="none" w="med" len="med"/>
            <a:tailEnd type="triangle" w="lg" len="lg"/>
          </a:ln>
          <a:effectLst/>
        </p:spPr>
      </p:cxnSp>
      <p:cxnSp>
        <p:nvCxnSpPr>
          <p:cNvPr id="25" name="连接符: 曲线 24">
            <a:extLst>
              <a:ext uri="{FF2B5EF4-FFF2-40B4-BE49-F238E27FC236}">
                <a16:creationId xmlns:a16="http://schemas.microsoft.com/office/drawing/2014/main" id="{EA10F751-BA7B-934C-E608-00677CD53A1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172219" y="5039314"/>
            <a:ext cx="5456" cy="1007845"/>
          </a:xfrm>
          <a:prstGeom prst="curvedConnector3">
            <a:avLst>
              <a:gd name="adj1" fmla="val -4189883"/>
            </a:avLst>
          </a:prstGeom>
          <a:noFill/>
          <a:ln w="19050" cap="flat" cmpd="sng" algn="ctr">
            <a:solidFill>
              <a:schemeClr val="tx1"/>
            </a:solidFill>
            <a:prstDash val="solid"/>
            <a:headEnd type="none" w="med" len="med"/>
            <a:tailEnd type="triangl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6FBF1F92-14FC-F97E-0387-C17E2AAFB62C}"/>
                  </a:ext>
                </a:extLst>
              </p:cNvPr>
              <p:cNvSpPr txBox="1"/>
              <p:nvPr/>
            </p:nvSpPr>
            <p:spPr>
              <a:xfrm>
                <a:off x="6891136" y="5303304"/>
                <a:ext cx="587942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  <a:ea typeface="仿宋"/>
                          <a:cs typeface="Arial" panose="020B0604020202020204" pitchFamily="34" charset="0"/>
                        </a:rPr>
                        <m:t>𝑟𝑤</m:t>
                      </m:r>
                    </m:oMath>
                  </m:oMathPara>
                </a14:m>
                <a:endParaRPr lang="zh-CN" altLang="en-US" sz="2000" i="1" dirty="0">
                  <a:latin typeface="+mj-lt"/>
                  <a:ea typeface="仿宋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6FBF1F92-14FC-F97E-0387-C17E2AAFB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6" y="5303304"/>
                <a:ext cx="587942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740893E7-C5AD-65E5-8A88-ECECC04FAFA1}"/>
                  </a:ext>
                </a:extLst>
              </p:cNvPr>
              <p:cNvSpPr txBox="1"/>
              <p:nvPr/>
            </p:nvSpPr>
            <p:spPr>
              <a:xfrm>
                <a:off x="8327301" y="5303304"/>
                <a:ext cx="1580855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仿宋"/>
                        <a:cs typeface="Arial" panose="020B0604020202020204" pitchFamily="34" charset="0"/>
                      </a:rPr>
                      <m:t>𝑤𝑤</m:t>
                    </m:r>
                  </m:oMath>
                </a14:m>
                <a:r>
                  <a:rPr lang="en-US" altLang="zh-CN" sz="2000" i="1" dirty="0">
                    <a:latin typeface="+mj-lt"/>
                    <a:ea typeface="仿宋"/>
                    <a:cs typeface="Arial" panose="020B0604020202020204" pitchFamily="34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仿宋"/>
                        <a:cs typeface="Arial" panose="020B0604020202020204" pitchFamily="34" charset="0"/>
                      </a:rPr>
                      <m:t>𝑤𝑟</m:t>
                    </m:r>
                  </m:oMath>
                </a14:m>
                <a:r>
                  <a:rPr lang="en-US" altLang="zh-CN" sz="2000" i="1" dirty="0">
                    <a:latin typeface="+mj-lt"/>
                    <a:ea typeface="仿宋"/>
                    <a:cs typeface="Arial" panose="020B0604020202020204" pitchFamily="34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仿宋"/>
                        <a:cs typeface="Arial" panose="020B0604020202020204" pitchFamily="34" charset="0"/>
                      </a:rPr>
                      <m:t>𝑟𝑤</m:t>
                    </m:r>
                  </m:oMath>
                </a14:m>
                <a:endParaRPr lang="zh-CN" altLang="en-US" sz="2000" i="1" dirty="0">
                  <a:latin typeface="+mj-lt"/>
                  <a:ea typeface="仿宋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740893E7-C5AD-65E5-8A88-ECECC04FA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301" y="5303304"/>
                <a:ext cx="1580855" cy="400110"/>
              </a:xfrm>
              <a:prstGeom prst="rect">
                <a:avLst/>
              </a:prstGeom>
              <a:blipFill>
                <a:blip r:embed="rId14"/>
                <a:stretch>
                  <a:fillRect t="-9091" b="-2575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2F3B2D0D-21F4-AFFC-595C-50B077330EFB}"/>
                  </a:ext>
                </a:extLst>
              </p:cNvPr>
              <p:cNvSpPr txBox="1"/>
              <p:nvPr/>
            </p:nvSpPr>
            <p:spPr>
              <a:xfrm>
                <a:off x="7581557" y="2595528"/>
                <a:ext cx="633600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0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2F3B2D0D-21F4-AFFC-595C-50B077330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557" y="2595528"/>
                <a:ext cx="633600" cy="400110"/>
              </a:xfrm>
              <a:prstGeom prst="rect">
                <a:avLst/>
              </a:prstGeom>
              <a:blipFill>
                <a:blip r:embed="rId15"/>
                <a:stretch>
                  <a:fillRect b="-307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434312E-6AEF-91D4-A8AF-F6AE6246A11D}"/>
                  </a:ext>
                </a:extLst>
              </p:cNvPr>
              <p:cNvSpPr txBox="1"/>
              <p:nvPr/>
            </p:nvSpPr>
            <p:spPr>
              <a:xfrm>
                <a:off x="7567375" y="3677480"/>
                <a:ext cx="633600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0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434312E-6AEF-91D4-A8AF-F6AE6246A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375" y="3677480"/>
                <a:ext cx="633600" cy="400110"/>
              </a:xfrm>
              <a:prstGeom prst="rect">
                <a:avLst/>
              </a:prstGeom>
              <a:blipFill>
                <a:blip r:embed="rId16"/>
                <a:stretch>
                  <a:fillRect b="-303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69E32BDF-DD85-2352-39BC-78711A056C41}"/>
                  </a:ext>
                </a:extLst>
              </p:cNvPr>
              <p:cNvSpPr txBox="1"/>
              <p:nvPr/>
            </p:nvSpPr>
            <p:spPr>
              <a:xfrm>
                <a:off x="6815051" y="3120662"/>
                <a:ext cx="625556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𝑤𝑟</m:t>
                      </m:r>
                    </m:oMath>
                  </m:oMathPara>
                </a14:m>
                <a:endParaRPr lang="zh-CN" altLang="en-US" sz="2000" i="1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69E32BDF-DD85-2352-39BC-78711A056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051" y="3120662"/>
                <a:ext cx="625556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A24A9AE-6214-0BBC-703A-28C42069CAA2}"/>
                  </a:ext>
                </a:extLst>
              </p:cNvPr>
              <p:cNvSpPr txBox="1"/>
              <p:nvPr/>
            </p:nvSpPr>
            <p:spPr>
              <a:xfrm>
                <a:off x="8619034" y="3120662"/>
                <a:ext cx="594494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𝑟𝑤</m:t>
                      </m:r>
                    </m:oMath>
                  </m:oMathPara>
                </a14:m>
                <a:endParaRPr lang="zh-CN" altLang="en-US" sz="2000" i="1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A24A9AE-6214-0BBC-703A-28C42069C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034" y="3120662"/>
                <a:ext cx="594494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连接符: 曲线 31">
            <a:extLst>
              <a:ext uri="{FF2B5EF4-FFF2-40B4-BE49-F238E27FC236}">
                <a16:creationId xmlns:a16="http://schemas.microsoft.com/office/drawing/2014/main" id="{18DF593A-25B0-A63A-826F-83629EDB9006}"/>
              </a:ext>
            </a:extLst>
          </p:cNvPr>
          <p:cNvCxnSpPr>
            <a:cxnSpLocks/>
            <a:stCxn id="28" idx="1"/>
            <a:endCxn id="29" idx="1"/>
          </p:cNvCxnSpPr>
          <p:nvPr/>
        </p:nvCxnSpPr>
        <p:spPr bwMode="auto">
          <a:xfrm rot="10800000" flipV="1">
            <a:off x="7567375" y="2795583"/>
            <a:ext cx="14182" cy="1081952"/>
          </a:xfrm>
          <a:prstGeom prst="curvedConnector3">
            <a:avLst>
              <a:gd name="adj1" fmla="val 1711902"/>
            </a:avLst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连接符: 曲线 32">
            <a:extLst>
              <a:ext uri="{FF2B5EF4-FFF2-40B4-BE49-F238E27FC236}">
                <a16:creationId xmlns:a16="http://schemas.microsoft.com/office/drawing/2014/main" id="{639DFBCD-A47C-53EE-31B1-8C0377FDBA2F}"/>
              </a:ext>
            </a:extLst>
          </p:cNvPr>
          <p:cNvCxnSpPr>
            <a:cxnSpLocks/>
          </p:cNvCxnSpPr>
          <p:nvPr/>
        </p:nvCxnSpPr>
        <p:spPr bwMode="auto">
          <a:xfrm flipV="1">
            <a:off x="8067625" y="2795583"/>
            <a:ext cx="14182" cy="1081952"/>
          </a:xfrm>
          <a:prstGeom prst="curvedConnector3">
            <a:avLst>
              <a:gd name="adj1" fmla="val 1711902"/>
            </a:avLst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CCEBE699-8788-F61A-21C2-398B17400A36}"/>
              </a:ext>
            </a:extLst>
          </p:cNvPr>
          <p:cNvSpPr txBox="1">
            <a:spLocks/>
          </p:cNvSpPr>
          <p:nvPr/>
        </p:nvSpPr>
        <p:spPr>
          <a:xfrm>
            <a:off x="748741" y="1379799"/>
            <a:ext cx="1103428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65751" indent="-365751" algn="l" defTabSz="1219170" rtl="0" eaLnBrk="1" fontAlgn="base" latinLnBrk="0" hangingPunct="1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p"/>
              <a:defRPr lang="en-US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02" indent="-365751" algn="l" defTabSz="121917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Ø"/>
              <a:defRPr lang="en-US" sz="29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53" indent="-365751" algn="l" defTabSz="121917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lang="en-US" sz="266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003" indent="-365751" algn="l" defTabSz="121917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lang="en-US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-365751" algn="l" defTabSz="121917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lang="en-US"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Four cycle-related isolation anomaly patterns for the relational data models based on the isolation anomaly definition of Adya et al. [1-2]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A9C35FB9-7C79-C18B-D30C-955F72E3F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01081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9pPr>
          </a:lstStyle>
          <a:p>
            <a:pPr marL="252000" indent="-347663" eaLnBrk="1" hangingPunct="1"/>
            <a:r>
              <a:rPr lang="en-US" altLang="zh-CN" sz="12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[1] </a:t>
            </a:r>
            <a:r>
              <a:rPr lang="it-IT" altLang="zh-CN" sz="12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Atul Adya. Weak Consistency: A Generalized Theory and Optimistic Implementations for Distributed Transactions. Massachusetts Institute of Technology 1999.</a:t>
            </a:r>
          </a:p>
          <a:p>
            <a:pPr marL="252000" indent="-347663" eaLnBrk="1" hangingPunct="1"/>
            <a:r>
              <a:rPr lang="it-IT" altLang="zh-CN" sz="12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[2] Atul Adya, et. al., Generalized Isolation Level Definitions. ICDE 2000.</a:t>
            </a:r>
            <a:endParaRPr lang="en-US" altLang="zh-CN" sz="1200" b="0" dirty="0">
              <a:solidFill>
                <a:srgbClr val="000000"/>
              </a:solidFill>
              <a:latin typeface="+mn-lt"/>
              <a:ea typeface="宋体" charset="-122"/>
              <a:cs typeface="Times New Roman" pitchFamily="18" charset="0"/>
            </a:endParaRPr>
          </a:p>
        </p:txBody>
      </p:sp>
      <p:sp>
        <p:nvSpPr>
          <p:cNvPr id="49" name="内容占位符 1">
            <a:extLst>
              <a:ext uri="{FF2B5EF4-FFF2-40B4-BE49-F238E27FC236}">
                <a16:creationId xmlns:a16="http://schemas.microsoft.com/office/drawing/2014/main" id="{7EDE99CF-E55B-F80E-F013-3A7B191F4AA9}"/>
              </a:ext>
            </a:extLst>
          </p:cNvPr>
          <p:cNvSpPr txBox="1">
            <a:spLocks/>
          </p:cNvSpPr>
          <p:nvPr/>
        </p:nvSpPr>
        <p:spPr>
          <a:xfrm>
            <a:off x="641168" y="4459303"/>
            <a:ext cx="478677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65751" indent="-365751" algn="l" defTabSz="1219170" rtl="0" eaLnBrk="1" fontAlgn="base" latinLnBrk="0" hangingPunct="1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p"/>
              <a:defRPr lang="en-US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02" indent="-365751" algn="l" defTabSz="121917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Ø"/>
              <a:defRPr lang="en-US" sz="29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53" indent="-365751" algn="l" defTabSz="121917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lang="en-US" sz="266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003" indent="-365751" algn="l" defTabSz="121917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lang="en-US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-365751" algn="l" defTabSz="121917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lang="en-US"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G1c</a:t>
            </a:r>
            <a:r>
              <a:rPr lang="en-US" altLang="zh-CN" sz="2000" b="0" dirty="0">
                <a:latin typeface="Cambria" panose="02040503050406030204" pitchFamily="18" charset="0"/>
                <a:ea typeface="Cambria" panose="02040503050406030204" pitchFamily="18" charset="0"/>
              </a:rPr>
              <a:t>: Circular information flow</a:t>
            </a:r>
          </a:p>
        </p:txBody>
      </p:sp>
      <p:sp>
        <p:nvSpPr>
          <p:cNvPr id="50" name="内容占位符 1">
            <a:extLst>
              <a:ext uri="{FF2B5EF4-FFF2-40B4-BE49-F238E27FC236}">
                <a16:creationId xmlns:a16="http://schemas.microsoft.com/office/drawing/2014/main" id="{B9958AD0-DA6D-1D8D-B590-6FDB7D384900}"/>
              </a:ext>
            </a:extLst>
          </p:cNvPr>
          <p:cNvSpPr txBox="1">
            <a:spLocks/>
          </p:cNvSpPr>
          <p:nvPr/>
        </p:nvSpPr>
        <p:spPr>
          <a:xfrm>
            <a:off x="5398767" y="4459303"/>
            <a:ext cx="510136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65751" indent="-365751" algn="l" defTabSz="1219170" rtl="0" eaLnBrk="1" fontAlgn="base" latinLnBrk="0" hangingPunct="1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p"/>
              <a:defRPr lang="en-US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02" indent="-365751" algn="l" defTabSz="121917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Ø"/>
              <a:defRPr lang="en-US" sz="29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53" indent="-365751" algn="l" defTabSz="121917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lang="en-US" sz="266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003" indent="-365751" algn="l" defTabSz="121917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lang="en-US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-365751" algn="l" defTabSz="121917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lang="en-US"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G2-item</a:t>
            </a:r>
            <a:r>
              <a:rPr lang="en-US" altLang="zh-CN" sz="2000" b="0" dirty="0">
                <a:latin typeface="Cambria" panose="02040503050406030204" pitchFamily="18" charset="0"/>
                <a:ea typeface="Cambria" panose="02040503050406030204" pitchFamily="18" charset="0"/>
              </a:rPr>
              <a:t>: Anti-dependency cycles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D7F55A99-42B2-6D21-0CED-357C3E9B0118}"/>
              </a:ext>
            </a:extLst>
          </p:cNvPr>
          <p:cNvSpPr txBox="1"/>
          <p:nvPr/>
        </p:nvSpPr>
        <p:spPr>
          <a:xfrm>
            <a:off x="6551169" y="3136051"/>
            <a:ext cx="40099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zh-CN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Calibri" panose="020F0502020204030204" pitchFamily="34" charset="0"/>
              </a:rPr>
              <a:t>①</a:t>
            </a:r>
            <a:endParaRPr lang="zh-CN" altLang="en-US" dirty="0"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A34C99A7-9704-47BB-549E-370AFA1DC4E7}"/>
              </a:ext>
            </a:extLst>
          </p:cNvPr>
          <p:cNvSpPr txBox="1"/>
          <p:nvPr/>
        </p:nvSpPr>
        <p:spPr>
          <a:xfrm>
            <a:off x="8325903" y="3136051"/>
            <a:ext cx="40099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zh-CN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Calibri" panose="020F0502020204030204" pitchFamily="34" charset="0"/>
              </a:rPr>
              <a:t>②</a:t>
            </a:r>
            <a:endParaRPr lang="zh-CN" altLang="en-US" dirty="0"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内容占位符 1">
            <a:extLst>
              <a:ext uri="{FF2B5EF4-FFF2-40B4-BE49-F238E27FC236}">
                <a16:creationId xmlns:a16="http://schemas.microsoft.com/office/drawing/2014/main" id="{B9782454-ACF5-C22B-1623-176A754F4BDB}"/>
              </a:ext>
            </a:extLst>
          </p:cNvPr>
          <p:cNvSpPr txBox="1">
            <a:spLocks/>
          </p:cNvSpPr>
          <p:nvPr/>
        </p:nvSpPr>
        <p:spPr>
          <a:xfrm>
            <a:off x="9079997" y="5789801"/>
            <a:ext cx="306886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65751" indent="-365751" algn="l" defTabSz="1219170" rtl="0" eaLnBrk="1" fontAlgn="base" latinLnBrk="0" hangingPunct="1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p"/>
              <a:defRPr lang="en-US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02" indent="-365751" algn="l" defTabSz="121917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Ø"/>
              <a:defRPr lang="en-US" sz="29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53" indent="-365751" algn="l" defTabSz="121917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lang="en-US" sz="266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003" indent="-365751" algn="l" defTabSz="121917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lang="en-US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-365751" algn="l" defTabSz="121917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lang="en-US"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800" b="0" dirty="0">
                <a:latin typeface="Cambria" panose="02040503050406030204" pitchFamily="18" charset="0"/>
                <a:ea typeface="Cambria" panose="02040503050406030204" pitchFamily="18" charset="0"/>
              </a:rPr>
              <a:t>lost update, write skew, read skew, read-write skew, …</a:t>
            </a:r>
          </a:p>
        </p:txBody>
      </p:sp>
    </p:spTree>
    <p:extLst>
      <p:ext uri="{BB962C8B-B14F-4D97-AF65-F5344CB8AC3E}">
        <p14:creationId xmlns:p14="http://schemas.microsoft.com/office/powerpoint/2010/main" val="258865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F175D-9F09-8D93-4EE5-725342AC0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7A75096-2DBC-B943-EE7B-545A700E4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1" y="1379799"/>
            <a:ext cx="11034287" cy="830997"/>
          </a:xfrm>
        </p:spPr>
        <p:txBody>
          <a:bodyPr/>
          <a:lstStyle/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A cycle-independent isolation anomaly pattern for the relational data models based on the isolation anomaly definition of Adya et al. [1-2]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1E29118-7EFC-E2AD-B948-757D15065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1034288" cy="849639"/>
          </a:xfrm>
        </p:spPr>
        <p:txBody>
          <a:bodyPr/>
          <a:lstStyle/>
          <a:p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Isolation Anomaly Detection</a:t>
            </a:r>
            <a:endParaRPr lang="zh-CN" altLang="en-US" sz="3600" dirty="0">
              <a:latin typeface="Cambria" panose="02040503050406030204" pitchFamily="18" charset="0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3472B93-763C-397A-3680-34667A4E25F9}"/>
                  </a:ext>
                </a:extLst>
              </p:cNvPr>
              <p:cNvSpPr txBox="1"/>
              <p:nvPr/>
            </p:nvSpPr>
            <p:spPr>
              <a:xfrm>
                <a:off x="4574246" y="4526637"/>
                <a:ext cx="801348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0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3472B93-763C-397A-3680-34667A4E2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246" y="4526637"/>
                <a:ext cx="801348" cy="400110"/>
              </a:xfrm>
              <a:prstGeom prst="rect">
                <a:avLst/>
              </a:prstGeom>
              <a:blipFill>
                <a:blip r:embed="rId3"/>
                <a:stretch>
                  <a:fillRect b="-307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FA63D70-D959-057F-88C5-911C119B1371}"/>
                  </a:ext>
                </a:extLst>
              </p:cNvPr>
              <p:cNvSpPr txBox="1"/>
              <p:nvPr/>
            </p:nvSpPr>
            <p:spPr>
              <a:xfrm>
                <a:off x="6774021" y="4526637"/>
                <a:ext cx="801348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0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FA63D70-D959-057F-88C5-911C119B1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021" y="4526637"/>
                <a:ext cx="801348" cy="400110"/>
              </a:xfrm>
              <a:prstGeom prst="rect">
                <a:avLst/>
              </a:prstGeom>
              <a:blipFill>
                <a:blip r:embed="rId4"/>
                <a:stretch>
                  <a:fillRect b="-307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717E9E50-2DD6-E945-3146-729FD7A0222F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 bwMode="auto">
          <a:xfrm>
            <a:off x="5375594" y="4726692"/>
            <a:ext cx="1398427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对话气泡: 圆角矩形 6">
            <a:extLst>
              <a:ext uri="{FF2B5EF4-FFF2-40B4-BE49-F238E27FC236}">
                <a16:creationId xmlns:a16="http://schemas.microsoft.com/office/drawing/2014/main" id="{EBAF5286-3F65-01B4-BF07-1A3DA96B59C4}"/>
              </a:ext>
            </a:extLst>
          </p:cNvPr>
          <p:cNvSpPr/>
          <p:nvPr/>
        </p:nvSpPr>
        <p:spPr bwMode="gray">
          <a:xfrm>
            <a:off x="3355727" y="3932643"/>
            <a:ext cx="1307054" cy="496901"/>
          </a:xfrm>
          <a:prstGeom prst="wedgeRoundRectCallout">
            <a:avLst>
              <a:gd name="adj1" fmla="val 50040"/>
              <a:gd name="adj2" fmla="val 87582"/>
              <a:gd name="adj3" fmla="val 16667"/>
            </a:avLst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Rollback</a:t>
            </a:r>
            <a:endParaRPr lang="zh-CN" altLang="en-US" sz="2000" b="1" dirty="0">
              <a:solidFill>
                <a:schemeClr val="tx1"/>
              </a:solidFill>
              <a:latin typeface="Calibri" panose="020F0502020204030204" pitchFamily="34" charset="0"/>
              <a:ea typeface="华文仿宋" panose="02010600040101010101" pitchFamily="2" charset="-122"/>
              <a:cs typeface="Calibri" panose="020F0502020204030204" pitchFamily="34" charset="0"/>
            </a:endParaRPr>
          </a:p>
        </p:txBody>
      </p:sp>
      <p:sp>
        <p:nvSpPr>
          <p:cNvPr id="8" name="对话气泡: 圆角矩形 7">
            <a:extLst>
              <a:ext uri="{FF2B5EF4-FFF2-40B4-BE49-F238E27FC236}">
                <a16:creationId xmlns:a16="http://schemas.microsoft.com/office/drawing/2014/main" id="{B83D68AA-B14D-DF82-31F3-59DA3581C562}"/>
              </a:ext>
            </a:extLst>
          </p:cNvPr>
          <p:cNvSpPr/>
          <p:nvPr/>
        </p:nvSpPr>
        <p:spPr bwMode="gray">
          <a:xfrm>
            <a:off x="7520450" y="3932643"/>
            <a:ext cx="1307054" cy="496901"/>
          </a:xfrm>
          <a:prstGeom prst="wedgeRoundRectCallout">
            <a:avLst>
              <a:gd name="adj1" fmla="val -56451"/>
              <a:gd name="adj2" fmla="val 87807"/>
              <a:gd name="adj3" fmla="val 16667"/>
            </a:avLst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Commit</a:t>
            </a:r>
            <a:endParaRPr lang="zh-CN" altLang="en-US" sz="2000" b="1" dirty="0">
              <a:solidFill>
                <a:schemeClr val="tx1"/>
              </a:solidFill>
              <a:latin typeface="Calibri" panose="020F0502020204030204" pitchFamily="34" charset="0"/>
              <a:ea typeface="华文仿宋" panose="02010600040101010101" pitchFamily="2" charset="-122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5FA4D74-FE7F-7D3C-2461-F70053726144}"/>
                  </a:ext>
                </a:extLst>
              </p:cNvPr>
              <p:cNvSpPr txBox="1"/>
              <p:nvPr/>
            </p:nvSpPr>
            <p:spPr>
              <a:xfrm>
                <a:off x="5781258" y="4316730"/>
                <a:ext cx="587099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𝑤𝑟</m:t>
                      </m:r>
                    </m:oMath>
                  </m:oMathPara>
                </a14:m>
                <a:endParaRPr lang="zh-CN" altLang="en-US" sz="2000" i="1" dirty="0"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5FA4D74-FE7F-7D3C-2461-F70053726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258" y="4316730"/>
                <a:ext cx="587099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1">
                <a:extLst>
                  <a:ext uri="{FF2B5EF4-FFF2-40B4-BE49-F238E27FC236}">
                    <a16:creationId xmlns:a16="http://schemas.microsoft.com/office/drawing/2014/main" id="{DCAC13F1-BC08-8DFD-6413-F5BFC086C0A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58100" y="2920892"/>
                <a:ext cx="7075800" cy="4616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65751" indent="-365751" algn="l" defTabSz="1219170" rtl="0" eaLnBrk="1" fontAlgn="base" latinLnBrk="0" hangingPunct="1">
                  <a:lnSpc>
                    <a:spcPct val="100000"/>
                  </a:lnSpc>
                  <a:spcBef>
                    <a:spcPts val="16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p"/>
                  <a:defRPr lang="en-US" sz="32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31502" indent="-365751" algn="l" defTabSz="1219170" rtl="0" eaLnBrk="1" fontAlgn="base" latinLnBrk="0" hangingPunct="1">
                  <a:lnSpc>
                    <a:spcPct val="100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Ø"/>
                  <a:defRPr lang="en-US" sz="2933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7253" indent="-365751" algn="l" defTabSz="1219170" rtl="0" eaLnBrk="1" fontAlgn="base" latinLnBrk="0" hangingPunct="1">
                  <a:lnSpc>
                    <a:spcPct val="100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•"/>
                  <a:defRPr lang="en-US" sz="2667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63003" indent="-365751" algn="l" defTabSz="1219170" rtl="0" eaLnBrk="1" fontAlgn="base" latinLnBrk="0" hangingPunct="1">
                  <a:lnSpc>
                    <a:spcPct val="100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–"/>
                  <a:defRPr lang="en-US"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indent="-365751" algn="l" defTabSz="1219170" rtl="0" eaLnBrk="1" fontAlgn="base" latinLnBrk="0" hangingPunct="1">
                  <a:lnSpc>
                    <a:spcPct val="100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•"/>
                  <a:defRPr lang="en-US" sz="2133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352716" indent="-304792" algn="l" defTabSz="121917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301" indent="-304792" algn="l" defTabSz="121917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886" indent="-304792" algn="l" defTabSz="121917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470" indent="-304792" algn="l" defTabSz="121917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G1a</a:t>
                </a:r>
                <a:r>
                  <a:rPr lang="en-US" altLang="zh-CN" sz="24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altLang="zh-CN" sz="20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Aborted reads	w1[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altLang="zh-CN" sz="20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] ... r2[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altLang="zh-CN" sz="20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] ...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in any order)</a:t>
                </a:r>
              </a:p>
            </p:txBody>
          </p:sp>
        </mc:Choice>
        <mc:Fallback xmlns="">
          <p:sp>
            <p:nvSpPr>
              <p:cNvPr id="10" name="内容占位符 1">
                <a:extLst>
                  <a:ext uri="{FF2B5EF4-FFF2-40B4-BE49-F238E27FC236}">
                    <a16:creationId xmlns:a16="http://schemas.microsoft.com/office/drawing/2014/main" id="{DCAC13F1-BC08-8DFD-6413-F5BFC086C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100" y="2920892"/>
                <a:ext cx="7075800" cy="461665"/>
              </a:xfrm>
              <a:prstGeom prst="rect">
                <a:avLst/>
              </a:prstGeom>
              <a:blipFill>
                <a:blip r:embed="rId6"/>
                <a:stretch>
                  <a:fillRect l="-1379" t="-10526" r="-776" b="-28947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6">
            <a:extLst>
              <a:ext uri="{FF2B5EF4-FFF2-40B4-BE49-F238E27FC236}">
                <a16:creationId xmlns:a16="http://schemas.microsoft.com/office/drawing/2014/main" id="{EFA21BC9-5106-8817-6637-D7476D0F3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01081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9pPr>
          </a:lstStyle>
          <a:p>
            <a:pPr marL="252000" indent="-347663" eaLnBrk="1" hangingPunct="1"/>
            <a:r>
              <a:rPr lang="en-US" altLang="zh-CN" sz="12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[1] </a:t>
            </a:r>
            <a:r>
              <a:rPr lang="it-IT" altLang="zh-CN" sz="12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Atul Adya. Weak Consistency: A Generalized Theory and Optimistic Implementations for Distributed Transactions. Massachusetts Institute of Technology 1999.</a:t>
            </a:r>
          </a:p>
          <a:p>
            <a:pPr marL="252000" indent="-347663" eaLnBrk="1" hangingPunct="1"/>
            <a:r>
              <a:rPr lang="it-IT" altLang="zh-CN" sz="12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[2] Atul Adya, et. al., Generalized Isolation Level Definitions. ICDE 2000.</a:t>
            </a:r>
            <a:endParaRPr lang="en-US" altLang="zh-CN" sz="1200" b="0" dirty="0">
              <a:solidFill>
                <a:srgbClr val="000000"/>
              </a:solidFill>
              <a:latin typeface="+mn-lt"/>
              <a:ea typeface="宋体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57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07294-A466-05A5-4F84-FB8A7356E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04EB226-F2CC-6BE7-5702-8D9B0705B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461665"/>
          </a:xfrm>
        </p:spPr>
        <p:txBody>
          <a:bodyPr/>
          <a:lstStyle/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A black-box isolation checker for relational DBMSs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0E1EA7C-947B-B685-B5F0-1B8E62C32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IsoRel</a:t>
            </a:r>
            <a:endParaRPr lang="zh-CN" altLang="en-US" sz="3600" dirty="0">
              <a:latin typeface="Cambria" panose="02040503050406030204" pitchFamily="18" charset="0"/>
              <a:ea typeface="+mn-ea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07E24227-A221-9358-906E-0EDA631FB948}"/>
              </a:ext>
            </a:extLst>
          </p:cNvPr>
          <p:cNvSpPr txBox="1"/>
          <p:nvPr/>
        </p:nvSpPr>
        <p:spPr>
          <a:xfrm>
            <a:off x="153700" y="2081034"/>
            <a:ext cx="1871667" cy="707886"/>
          </a:xfrm>
          <a:prstGeom prst="rect">
            <a:avLst/>
          </a:prstGeom>
          <a:noFill/>
          <a:ln w="19050">
            <a:solidFill>
              <a:sysClr val="windowText" lastClr="000000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Database</a:t>
            </a:r>
          </a:p>
          <a:p>
            <a:pPr marL="0" marR="0" lvl="0" indent="0" algn="ctr" defTabSz="4572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Generation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3077D7F5-724B-EA0B-1625-BFBE00D6E588}"/>
              </a:ext>
            </a:extLst>
          </p:cNvPr>
          <p:cNvSpPr txBox="1"/>
          <p:nvPr/>
        </p:nvSpPr>
        <p:spPr>
          <a:xfrm>
            <a:off x="2618387" y="2069577"/>
            <a:ext cx="2407242" cy="730800"/>
          </a:xfrm>
          <a:prstGeom prst="rect">
            <a:avLst/>
          </a:prstGeom>
          <a:noFill/>
          <a:ln w="19050">
            <a:solidFill>
              <a:sysClr val="windowText" lastClr="000000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Auxiliary Column Generation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85BC5E73-D029-4463-39E8-CF09A2D0D112}"/>
              </a:ext>
            </a:extLst>
          </p:cNvPr>
          <p:cNvSpPr txBox="1"/>
          <p:nvPr/>
        </p:nvSpPr>
        <p:spPr>
          <a:xfrm>
            <a:off x="153700" y="4367225"/>
            <a:ext cx="1871667" cy="707886"/>
          </a:xfrm>
          <a:prstGeom prst="rect">
            <a:avLst/>
          </a:prstGeom>
          <a:noFill/>
          <a:ln w="19050">
            <a:solidFill>
              <a:sysClr val="windowText" lastClr="000000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Transaction Generation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63472CA3-702B-3F55-E3D9-799C5A191E22}"/>
              </a:ext>
            </a:extLst>
          </p:cNvPr>
          <p:cNvSpPr txBox="1"/>
          <p:nvPr/>
        </p:nvSpPr>
        <p:spPr>
          <a:xfrm>
            <a:off x="6258727" y="2069577"/>
            <a:ext cx="1818770" cy="399600"/>
          </a:xfrm>
          <a:prstGeom prst="rect">
            <a:avLst/>
          </a:prstGeom>
          <a:noFill/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Execute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F5F7ABAD-6196-B2E6-0C3F-9DB9C93A5345}"/>
              </a:ext>
            </a:extLst>
          </p:cNvPr>
          <p:cNvGrpSpPr/>
          <p:nvPr/>
        </p:nvGrpSpPr>
        <p:grpSpPr>
          <a:xfrm>
            <a:off x="53962" y="4165577"/>
            <a:ext cx="360000" cy="380480"/>
            <a:chOff x="799501" y="372921"/>
            <a:chExt cx="360000" cy="380480"/>
          </a:xfrm>
        </p:grpSpPr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2B87B751-23A0-F6EB-12E2-84302269FC82}"/>
                </a:ext>
              </a:extLst>
            </p:cNvPr>
            <p:cNvSpPr/>
            <p:nvPr/>
          </p:nvSpPr>
          <p:spPr>
            <a:xfrm>
              <a:off x="803528" y="400171"/>
              <a:ext cx="351947" cy="351947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623E2183-FA45-BAF4-C939-98AFC01C8AB7}"/>
                </a:ext>
              </a:extLst>
            </p:cNvPr>
            <p:cNvSpPr txBox="1"/>
            <p:nvPr/>
          </p:nvSpPr>
          <p:spPr>
            <a:xfrm>
              <a:off x="799501" y="372921"/>
              <a:ext cx="360000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3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86979519-E42F-64A8-3734-0D26179B4287}"/>
              </a:ext>
            </a:extLst>
          </p:cNvPr>
          <p:cNvGrpSpPr/>
          <p:nvPr/>
        </p:nvGrpSpPr>
        <p:grpSpPr>
          <a:xfrm>
            <a:off x="2516123" y="1811300"/>
            <a:ext cx="360000" cy="453183"/>
            <a:chOff x="799501" y="305793"/>
            <a:chExt cx="360000" cy="453183"/>
          </a:xfrm>
        </p:grpSpPr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E96DFCF9-4873-F9BF-41B9-FFA2FBB5DEA9}"/>
                </a:ext>
              </a:extLst>
            </p:cNvPr>
            <p:cNvSpPr/>
            <p:nvPr/>
          </p:nvSpPr>
          <p:spPr>
            <a:xfrm>
              <a:off x="803528" y="400171"/>
              <a:ext cx="351947" cy="351947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0242FCF9-FCA4-8633-892C-ED5F8D4AB278}"/>
                </a:ext>
              </a:extLst>
            </p:cNvPr>
            <p:cNvSpPr txBox="1"/>
            <p:nvPr/>
          </p:nvSpPr>
          <p:spPr>
            <a:xfrm>
              <a:off x="799501" y="305793"/>
              <a:ext cx="360000" cy="453183"/>
            </a:xfrm>
            <a:prstGeom prst="rect">
              <a:avLst/>
            </a:prstGeom>
            <a:noFill/>
          </p:spPr>
          <p:txBody>
            <a:bodyPr wrap="square" lIns="36000" tIns="108000" rIns="36000" bIns="36000" rtlCol="0" anchor="ctr" anchorCtr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2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277088D2-3D69-6B58-7531-4126C16CD09E}"/>
              </a:ext>
            </a:extLst>
          </p:cNvPr>
          <p:cNvGrpSpPr/>
          <p:nvPr/>
        </p:nvGrpSpPr>
        <p:grpSpPr>
          <a:xfrm>
            <a:off x="56743" y="1810705"/>
            <a:ext cx="360000" cy="453183"/>
            <a:chOff x="799501" y="305793"/>
            <a:chExt cx="360000" cy="453183"/>
          </a:xfrm>
        </p:grpSpPr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909C78DD-789C-416C-AA3F-F9C2183274F5}"/>
                </a:ext>
              </a:extLst>
            </p:cNvPr>
            <p:cNvSpPr/>
            <p:nvPr/>
          </p:nvSpPr>
          <p:spPr>
            <a:xfrm>
              <a:off x="803528" y="400171"/>
              <a:ext cx="351947" cy="351947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D7320CB7-883A-3F73-0EB3-41C5A06CA5D6}"/>
                </a:ext>
              </a:extLst>
            </p:cNvPr>
            <p:cNvSpPr txBox="1"/>
            <p:nvPr/>
          </p:nvSpPr>
          <p:spPr>
            <a:xfrm>
              <a:off x="799501" y="305793"/>
              <a:ext cx="360000" cy="453183"/>
            </a:xfrm>
            <a:prstGeom prst="rect">
              <a:avLst/>
            </a:prstGeom>
            <a:noFill/>
          </p:spPr>
          <p:txBody>
            <a:bodyPr wrap="square" lIns="36000" tIns="108000" rIns="36000" bIns="36000" rtlCol="0" anchor="ctr" anchorCtr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9C513446-4A77-0EAE-C15D-10174ACE67F3}"/>
              </a:ext>
            </a:extLst>
          </p:cNvPr>
          <p:cNvGrpSpPr/>
          <p:nvPr/>
        </p:nvGrpSpPr>
        <p:grpSpPr>
          <a:xfrm>
            <a:off x="6168791" y="1812257"/>
            <a:ext cx="360000" cy="453183"/>
            <a:chOff x="799501" y="305793"/>
            <a:chExt cx="360000" cy="453183"/>
          </a:xfrm>
        </p:grpSpPr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647796A0-C7E4-980A-C6A1-7D55DAE97024}"/>
                </a:ext>
              </a:extLst>
            </p:cNvPr>
            <p:cNvSpPr/>
            <p:nvPr/>
          </p:nvSpPr>
          <p:spPr>
            <a:xfrm>
              <a:off x="803528" y="400171"/>
              <a:ext cx="351947" cy="351947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4DD5885C-C8F9-1D96-42C8-2BAE0AFD0481}"/>
                </a:ext>
              </a:extLst>
            </p:cNvPr>
            <p:cNvSpPr txBox="1"/>
            <p:nvPr/>
          </p:nvSpPr>
          <p:spPr>
            <a:xfrm>
              <a:off x="799501" y="305793"/>
              <a:ext cx="360000" cy="453183"/>
            </a:xfrm>
            <a:prstGeom prst="rect">
              <a:avLst/>
            </a:prstGeom>
            <a:noFill/>
          </p:spPr>
          <p:txBody>
            <a:bodyPr wrap="square" lIns="36000" tIns="108000" rIns="36000" bIns="36000" rtlCol="0" anchor="ctr" anchorCtr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5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4" name="文本框 73">
            <a:extLst>
              <a:ext uri="{FF2B5EF4-FFF2-40B4-BE49-F238E27FC236}">
                <a16:creationId xmlns:a16="http://schemas.microsoft.com/office/drawing/2014/main" id="{0669D6F0-3783-1AEA-8CE1-DE47193005C7}"/>
              </a:ext>
            </a:extLst>
          </p:cNvPr>
          <p:cNvSpPr txBox="1"/>
          <p:nvPr/>
        </p:nvSpPr>
        <p:spPr>
          <a:xfrm>
            <a:off x="2618387" y="4364981"/>
            <a:ext cx="2404922" cy="707886"/>
          </a:xfrm>
          <a:prstGeom prst="rect">
            <a:avLst/>
          </a:prstGeom>
          <a:noFill/>
          <a:ln w="19050">
            <a:solidFill>
              <a:sysClr val="windowText" lastClr="000000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SQL Statement Instrumentation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0297D7A0-0323-06F1-39AF-58C64BC5E08C}"/>
              </a:ext>
            </a:extLst>
          </p:cNvPr>
          <p:cNvGrpSpPr/>
          <p:nvPr/>
        </p:nvGrpSpPr>
        <p:grpSpPr>
          <a:xfrm>
            <a:off x="2518649" y="4116750"/>
            <a:ext cx="360000" cy="437237"/>
            <a:chOff x="799501" y="314881"/>
            <a:chExt cx="360000" cy="437237"/>
          </a:xfrm>
        </p:grpSpPr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DE949988-AD3A-8789-EB1D-F016D245247F}"/>
                </a:ext>
              </a:extLst>
            </p:cNvPr>
            <p:cNvSpPr/>
            <p:nvPr/>
          </p:nvSpPr>
          <p:spPr>
            <a:xfrm>
              <a:off x="803528" y="400171"/>
              <a:ext cx="351947" cy="351947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30C16D9B-ADCE-0A7C-140B-4F6CE54427D3}"/>
                </a:ext>
              </a:extLst>
            </p:cNvPr>
            <p:cNvSpPr txBox="1"/>
            <p:nvPr/>
          </p:nvSpPr>
          <p:spPr>
            <a:xfrm>
              <a:off x="799501" y="314881"/>
              <a:ext cx="360000" cy="435007"/>
            </a:xfrm>
            <a:prstGeom prst="rect">
              <a:avLst/>
            </a:prstGeom>
            <a:noFill/>
          </p:spPr>
          <p:txBody>
            <a:bodyPr wrap="square" lIns="18000" tIns="90000" rIns="36000" bIns="36000" rtlCol="0" anchor="ctr" anchorCtr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4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9" name="圆柱体 78">
            <a:extLst>
              <a:ext uri="{FF2B5EF4-FFF2-40B4-BE49-F238E27FC236}">
                <a16:creationId xmlns:a16="http://schemas.microsoft.com/office/drawing/2014/main" id="{FDCDF757-B556-C392-CDE0-390397536137}"/>
              </a:ext>
            </a:extLst>
          </p:cNvPr>
          <p:cNvSpPr/>
          <p:nvPr/>
        </p:nvSpPr>
        <p:spPr bwMode="auto">
          <a:xfrm>
            <a:off x="5737043" y="2752656"/>
            <a:ext cx="1266719" cy="1079466"/>
          </a:xfrm>
          <a:prstGeom prst="can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457200">
              <a:lnSpc>
                <a:spcPts val="2400"/>
              </a:lnSpc>
            </a:pPr>
            <a:r>
              <a:rPr lang="en-US" altLang="zh-CN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Relational DBMS</a:t>
            </a:r>
            <a:endParaRPr lang="zh-CN" altLang="en-US" b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80" name="连接符: 肘形 79">
            <a:extLst>
              <a:ext uri="{FF2B5EF4-FFF2-40B4-BE49-F238E27FC236}">
                <a16:creationId xmlns:a16="http://schemas.microsoft.com/office/drawing/2014/main" id="{0A5C1677-82EB-284B-282D-70B1D8BA6C10}"/>
              </a:ext>
            </a:extLst>
          </p:cNvPr>
          <p:cNvCxnSpPr>
            <a:cxnSpLocks/>
            <a:stCxn id="74" idx="3"/>
            <a:endCxn id="79" idx="2"/>
          </p:cNvCxnSpPr>
          <p:nvPr/>
        </p:nvCxnSpPr>
        <p:spPr>
          <a:xfrm flipV="1">
            <a:off x="5023309" y="3292389"/>
            <a:ext cx="713734" cy="1426535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81" name="连接符: 肘形 80">
            <a:extLst>
              <a:ext uri="{FF2B5EF4-FFF2-40B4-BE49-F238E27FC236}">
                <a16:creationId xmlns:a16="http://schemas.microsoft.com/office/drawing/2014/main" id="{C570C863-4F43-6937-AB76-0B538D99DC50}"/>
              </a:ext>
            </a:extLst>
          </p:cNvPr>
          <p:cNvCxnSpPr>
            <a:cxnSpLocks/>
            <a:stCxn id="53" idx="3"/>
            <a:endCxn id="79" idx="2"/>
          </p:cNvCxnSpPr>
          <p:nvPr/>
        </p:nvCxnSpPr>
        <p:spPr>
          <a:xfrm>
            <a:off x="5025629" y="2434977"/>
            <a:ext cx="711414" cy="857412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82" name="直接箭头连接符 81">
            <a:extLst>
              <a:ext uri="{FF2B5EF4-FFF2-40B4-BE49-F238E27FC236}">
                <a16:creationId xmlns:a16="http://schemas.microsoft.com/office/drawing/2014/main" id="{73B5E951-7355-EA95-3014-0D584C48C5C9}"/>
              </a:ext>
            </a:extLst>
          </p:cNvPr>
          <p:cNvCxnSpPr>
            <a:cxnSpLocks/>
            <a:stCxn id="52" idx="3"/>
            <a:endCxn id="53" idx="1"/>
          </p:cNvCxnSpPr>
          <p:nvPr/>
        </p:nvCxnSpPr>
        <p:spPr>
          <a:xfrm>
            <a:off x="2025367" y="2434977"/>
            <a:ext cx="593020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83" name="直接箭头连接符 82">
            <a:extLst>
              <a:ext uri="{FF2B5EF4-FFF2-40B4-BE49-F238E27FC236}">
                <a16:creationId xmlns:a16="http://schemas.microsoft.com/office/drawing/2014/main" id="{1A7CAD0D-C42D-D81C-82B4-130322B8354A}"/>
              </a:ext>
            </a:extLst>
          </p:cNvPr>
          <p:cNvCxnSpPr>
            <a:cxnSpLocks/>
            <a:stCxn id="54" idx="3"/>
            <a:endCxn id="74" idx="1"/>
          </p:cNvCxnSpPr>
          <p:nvPr/>
        </p:nvCxnSpPr>
        <p:spPr>
          <a:xfrm flipV="1">
            <a:off x="2025367" y="4718924"/>
            <a:ext cx="593020" cy="2244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84" name="直接箭头连接符 83">
            <a:extLst>
              <a:ext uri="{FF2B5EF4-FFF2-40B4-BE49-F238E27FC236}">
                <a16:creationId xmlns:a16="http://schemas.microsoft.com/office/drawing/2014/main" id="{C1225577-3C3D-4C9D-79A1-0EE9380B2C7F}"/>
              </a:ext>
            </a:extLst>
          </p:cNvPr>
          <p:cNvCxnSpPr>
            <a:cxnSpLocks/>
            <a:stCxn id="79" idx="4"/>
            <a:endCxn id="107" idx="1"/>
          </p:cNvCxnSpPr>
          <p:nvPr/>
        </p:nvCxnSpPr>
        <p:spPr>
          <a:xfrm>
            <a:off x="7003762" y="3292389"/>
            <a:ext cx="504357" cy="263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85" name="直接箭头连接符 84">
            <a:extLst>
              <a:ext uri="{FF2B5EF4-FFF2-40B4-BE49-F238E27FC236}">
                <a16:creationId xmlns:a16="http://schemas.microsoft.com/office/drawing/2014/main" id="{DE061E53-580D-F64D-FF69-7A93CB4B084A}"/>
              </a:ext>
            </a:extLst>
          </p:cNvPr>
          <p:cNvCxnSpPr>
            <a:cxnSpLocks/>
            <a:stCxn id="108" idx="2"/>
            <a:endCxn id="86" idx="0"/>
          </p:cNvCxnSpPr>
          <p:nvPr/>
        </p:nvCxnSpPr>
        <p:spPr>
          <a:xfrm>
            <a:off x="8950255" y="3614337"/>
            <a:ext cx="1" cy="716599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86" name="文本框 85">
            <a:extLst>
              <a:ext uri="{FF2B5EF4-FFF2-40B4-BE49-F238E27FC236}">
                <a16:creationId xmlns:a16="http://schemas.microsoft.com/office/drawing/2014/main" id="{634D9080-4D07-8E22-AD3F-2D6E14224F0D}"/>
              </a:ext>
            </a:extLst>
          </p:cNvPr>
          <p:cNvSpPr txBox="1"/>
          <p:nvPr/>
        </p:nvSpPr>
        <p:spPr>
          <a:xfrm>
            <a:off x="7696488" y="4330936"/>
            <a:ext cx="2507535" cy="707886"/>
          </a:xfrm>
          <a:prstGeom prst="rect">
            <a:avLst/>
          </a:prstGeom>
          <a:noFill/>
          <a:ln w="19050">
            <a:solidFill>
              <a:sysClr val="windowText" lastClr="000000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Dependency Graph Construction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1A19272B-AF32-A833-19DF-1DC40CC86053}"/>
              </a:ext>
            </a:extLst>
          </p:cNvPr>
          <p:cNvGrpSpPr/>
          <p:nvPr/>
        </p:nvGrpSpPr>
        <p:grpSpPr>
          <a:xfrm>
            <a:off x="7521255" y="4093843"/>
            <a:ext cx="360000" cy="416831"/>
            <a:chOff x="799501" y="342144"/>
            <a:chExt cx="360000" cy="416831"/>
          </a:xfrm>
        </p:grpSpPr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0627F8A6-9A1A-1602-55B6-5FD8B0B0FA75}"/>
                </a:ext>
              </a:extLst>
            </p:cNvPr>
            <p:cNvSpPr/>
            <p:nvPr/>
          </p:nvSpPr>
          <p:spPr>
            <a:xfrm>
              <a:off x="803528" y="400171"/>
              <a:ext cx="351947" cy="351947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08A9D2EC-08EF-F4D9-ADDE-38D48712E002}"/>
                </a:ext>
              </a:extLst>
            </p:cNvPr>
            <p:cNvSpPr txBox="1"/>
            <p:nvPr/>
          </p:nvSpPr>
          <p:spPr>
            <a:xfrm>
              <a:off x="799501" y="342144"/>
              <a:ext cx="360000" cy="416831"/>
            </a:xfrm>
            <a:prstGeom prst="rect">
              <a:avLst/>
            </a:prstGeom>
            <a:noFill/>
          </p:spPr>
          <p:txBody>
            <a:bodyPr wrap="square" lIns="36000" tIns="72000" rIns="36000" bIns="3600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6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90" name="直接箭头连接符 89">
            <a:extLst>
              <a:ext uri="{FF2B5EF4-FFF2-40B4-BE49-F238E27FC236}">
                <a16:creationId xmlns:a16="http://schemas.microsoft.com/office/drawing/2014/main" id="{12753EB5-0A60-DB7D-F788-4E6165296554}"/>
              </a:ext>
            </a:extLst>
          </p:cNvPr>
          <p:cNvCxnSpPr>
            <a:cxnSpLocks/>
            <a:stCxn id="86" idx="2"/>
            <a:endCxn id="91" idx="0"/>
          </p:cNvCxnSpPr>
          <p:nvPr/>
        </p:nvCxnSpPr>
        <p:spPr>
          <a:xfrm>
            <a:off x="8950256" y="5038822"/>
            <a:ext cx="0" cy="63683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91" name="文本框 90">
            <a:extLst>
              <a:ext uri="{FF2B5EF4-FFF2-40B4-BE49-F238E27FC236}">
                <a16:creationId xmlns:a16="http://schemas.microsoft.com/office/drawing/2014/main" id="{115D0194-5249-F7BA-84C6-7513E7E14C24}"/>
              </a:ext>
            </a:extLst>
          </p:cNvPr>
          <p:cNvSpPr txBox="1"/>
          <p:nvPr/>
        </p:nvSpPr>
        <p:spPr>
          <a:xfrm>
            <a:off x="7696488" y="5675660"/>
            <a:ext cx="2507535" cy="707886"/>
          </a:xfrm>
          <a:prstGeom prst="rect">
            <a:avLst/>
          </a:prstGeom>
          <a:noFill/>
          <a:ln w="19050">
            <a:solidFill>
              <a:sysClr val="windowText" lastClr="000000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Isolation Anomaly Detection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19AC3A54-4E4E-CDDF-D842-63B5F4C80326}"/>
              </a:ext>
            </a:extLst>
          </p:cNvPr>
          <p:cNvGrpSpPr/>
          <p:nvPr/>
        </p:nvGrpSpPr>
        <p:grpSpPr>
          <a:xfrm>
            <a:off x="7508063" y="5440488"/>
            <a:ext cx="360000" cy="416831"/>
            <a:chOff x="799501" y="342144"/>
            <a:chExt cx="360000" cy="416831"/>
          </a:xfrm>
        </p:grpSpPr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84653212-19D9-A09B-FD5E-10A58714CDF6}"/>
                </a:ext>
              </a:extLst>
            </p:cNvPr>
            <p:cNvSpPr/>
            <p:nvPr/>
          </p:nvSpPr>
          <p:spPr>
            <a:xfrm>
              <a:off x="803528" y="400171"/>
              <a:ext cx="351947" cy="351947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D23D266C-FAC3-8BEC-A958-EAC54B07A0BC}"/>
                </a:ext>
              </a:extLst>
            </p:cNvPr>
            <p:cNvSpPr txBox="1"/>
            <p:nvPr/>
          </p:nvSpPr>
          <p:spPr>
            <a:xfrm>
              <a:off x="799501" y="342144"/>
              <a:ext cx="360000" cy="416831"/>
            </a:xfrm>
            <a:prstGeom prst="rect">
              <a:avLst/>
            </a:prstGeom>
            <a:noFill/>
          </p:spPr>
          <p:txBody>
            <a:bodyPr wrap="square" lIns="36000" tIns="72000" rIns="36000" bIns="3600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7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23488AA2-2904-A88A-7FB4-1BAC9AEA12D0}"/>
                  </a:ext>
                </a:extLst>
              </p:cNvPr>
              <p:cNvSpPr txBox="1"/>
              <p:nvPr/>
            </p:nvSpPr>
            <p:spPr>
              <a:xfrm>
                <a:off x="352984" y="5420890"/>
                <a:ext cx="408445" cy="302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400" baseline="-2000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23488AA2-2904-A88A-7FB4-1BAC9AEA1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84" y="5420890"/>
                <a:ext cx="408445" cy="3028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E8EBC6E3-D0CA-6C76-ECC2-29C0AB7AC376}"/>
                  </a:ext>
                </a:extLst>
              </p:cNvPr>
              <p:cNvSpPr txBox="1"/>
              <p:nvPr/>
            </p:nvSpPr>
            <p:spPr>
              <a:xfrm>
                <a:off x="348239" y="6169229"/>
                <a:ext cx="413190" cy="302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14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400" baseline="-2000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E8EBC6E3-D0CA-6C76-ECC2-29C0AB7AC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39" y="6169229"/>
                <a:ext cx="413190" cy="3028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本框 99">
                <a:extLst>
                  <a:ext uri="{FF2B5EF4-FFF2-40B4-BE49-F238E27FC236}">
                    <a16:creationId xmlns:a16="http://schemas.microsoft.com/office/drawing/2014/main" id="{92C317A0-7A02-D6C1-AF10-A6EE72561952}"/>
                  </a:ext>
                </a:extLst>
              </p:cNvPr>
              <p:cNvSpPr txBox="1"/>
              <p:nvPr/>
            </p:nvSpPr>
            <p:spPr>
              <a:xfrm>
                <a:off x="10354483" y="4488316"/>
                <a:ext cx="4078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prstClr val="black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0" name="文本框 99">
                <a:extLst>
                  <a:ext uri="{FF2B5EF4-FFF2-40B4-BE49-F238E27FC236}">
                    <a16:creationId xmlns:a16="http://schemas.microsoft.com/office/drawing/2014/main" id="{92C317A0-7A02-D6C1-AF10-A6EE72561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4483" y="4488316"/>
                <a:ext cx="407856" cy="369332"/>
              </a:xfrm>
              <a:prstGeom prst="rect">
                <a:avLst/>
              </a:prstGeom>
              <a:blipFill>
                <a:blip r:embed="rId5"/>
                <a:stretch>
                  <a:fillRect l="-30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2E83C601-3222-C2AD-3697-1CC49007D437}"/>
                  </a:ext>
                </a:extLst>
              </p:cNvPr>
              <p:cNvSpPr txBox="1"/>
              <p:nvPr/>
            </p:nvSpPr>
            <p:spPr>
              <a:xfrm>
                <a:off x="11451563" y="4488316"/>
                <a:ext cx="2962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prstClr val="black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2E83C601-3222-C2AD-3697-1CC49007D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1563" y="4488316"/>
                <a:ext cx="296286" cy="369332"/>
              </a:xfrm>
              <a:prstGeom prst="rect">
                <a:avLst/>
              </a:prstGeom>
              <a:blipFill>
                <a:blip r:embed="rId6"/>
                <a:stretch>
                  <a:fillRect l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连接符: 曲线 101">
            <a:extLst>
              <a:ext uri="{FF2B5EF4-FFF2-40B4-BE49-F238E27FC236}">
                <a16:creationId xmlns:a16="http://schemas.microsoft.com/office/drawing/2014/main" id="{0FCCD011-2FC0-CABF-C455-ACEC759BACA6}"/>
              </a:ext>
            </a:extLst>
          </p:cNvPr>
          <p:cNvCxnSpPr>
            <a:cxnSpLocks/>
            <a:stCxn id="100" idx="0"/>
            <a:endCxn id="101" idx="0"/>
          </p:cNvCxnSpPr>
          <p:nvPr/>
        </p:nvCxnSpPr>
        <p:spPr>
          <a:xfrm rot="5400000" flipH="1" flipV="1">
            <a:off x="11079058" y="3967669"/>
            <a:ext cx="12700" cy="1041295"/>
          </a:xfrm>
          <a:prstGeom prst="curvedConnector3">
            <a:avLst>
              <a:gd name="adj1" fmla="val 180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3" name="连接符: 曲线 102">
            <a:extLst>
              <a:ext uri="{FF2B5EF4-FFF2-40B4-BE49-F238E27FC236}">
                <a16:creationId xmlns:a16="http://schemas.microsoft.com/office/drawing/2014/main" id="{59680D30-FFFE-062C-913C-A2A19C07E6DB}"/>
              </a:ext>
            </a:extLst>
          </p:cNvPr>
          <p:cNvCxnSpPr>
            <a:cxnSpLocks/>
            <a:stCxn id="101" idx="2"/>
            <a:endCxn id="100" idx="2"/>
          </p:cNvCxnSpPr>
          <p:nvPr/>
        </p:nvCxnSpPr>
        <p:spPr>
          <a:xfrm rot="5400000">
            <a:off x="11079059" y="4337001"/>
            <a:ext cx="12700" cy="1041295"/>
          </a:xfrm>
          <a:prstGeom prst="curvedConnector3">
            <a:avLst>
              <a:gd name="adj1" fmla="val 180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EB67D6FE-3499-1A7A-58CF-3538AAD9A9A3}"/>
                  </a:ext>
                </a:extLst>
              </p:cNvPr>
              <p:cNvSpPr txBox="1"/>
              <p:nvPr/>
            </p:nvSpPr>
            <p:spPr>
              <a:xfrm>
                <a:off x="10671178" y="5056715"/>
                <a:ext cx="9401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𝑤𝑤</m:t>
                      </m:r>
                      <m:r>
                        <a:rPr lang="en-US" altLang="zh-CN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CN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altLang="zh-CN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altLang="zh-CN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>
                  <a:solidFill>
                    <a:prstClr val="black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EB67D6FE-3499-1A7A-58CF-3538AAD9A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1178" y="5056715"/>
                <a:ext cx="940182" cy="369332"/>
              </a:xfrm>
              <a:prstGeom prst="rect">
                <a:avLst/>
              </a:prstGeom>
              <a:blipFill>
                <a:blip r:embed="rId7"/>
                <a:stretch>
                  <a:fillRect l="-649"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6" name="图片 105">
            <a:extLst>
              <a:ext uri="{FF2B5EF4-FFF2-40B4-BE49-F238E27FC236}">
                <a16:creationId xmlns:a16="http://schemas.microsoft.com/office/drawing/2014/main" id="{6A3669D9-0B91-E482-4BC2-F4930DB078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43719" y="5241381"/>
            <a:ext cx="623988" cy="562612"/>
          </a:xfrm>
          <a:prstGeom prst="rect">
            <a:avLst/>
          </a:prstGeom>
        </p:spPr>
      </p:pic>
      <p:sp>
        <p:nvSpPr>
          <p:cNvPr id="107" name="文本框 106">
            <a:extLst>
              <a:ext uri="{FF2B5EF4-FFF2-40B4-BE49-F238E27FC236}">
                <a16:creationId xmlns:a16="http://schemas.microsoft.com/office/drawing/2014/main" id="{62F859D3-A9F8-BEC7-DA97-7D21BA27D4F5}"/>
              </a:ext>
            </a:extLst>
          </p:cNvPr>
          <p:cNvSpPr txBox="1"/>
          <p:nvPr/>
        </p:nvSpPr>
        <p:spPr>
          <a:xfrm>
            <a:off x="7508119" y="3095226"/>
            <a:ext cx="1127798" cy="399600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ctr" anchorCtr="1">
            <a:spAutoFit/>
          </a:bodyPr>
          <a:lstStyle/>
          <a:p>
            <a:pPr algn="ctr" defTabSz="457200">
              <a:lnSpc>
                <a:spcPts val="2400"/>
              </a:lnSpc>
            </a:pPr>
            <a:r>
              <a:rPr lang="en-US" altLang="zh-CN" sz="2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History</a:t>
            </a:r>
            <a:endParaRPr lang="zh-CN" altLang="en-US" sz="2000" b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8" name="图片 107">
            <a:extLst>
              <a:ext uri="{FF2B5EF4-FFF2-40B4-BE49-F238E27FC236}">
                <a16:creationId xmlns:a16="http://schemas.microsoft.com/office/drawing/2014/main" id="{6C51C559-DF53-F20B-2B32-D65C31C510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42" y="2975511"/>
            <a:ext cx="638826" cy="638826"/>
          </a:xfrm>
          <a:prstGeom prst="rect">
            <a:avLst/>
          </a:prstGeom>
        </p:spPr>
      </p:pic>
      <p:sp>
        <p:nvSpPr>
          <p:cNvPr id="110" name="矩形: 圆角 109">
            <a:extLst>
              <a:ext uri="{FF2B5EF4-FFF2-40B4-BE49-F238E27FC236}">
                <a16:creationId xmlns:a16="http://schemas.microsoft.com/office/drawing/2014/main" id="{F73D1376-A1CB-4875-BAE9-622042A1086E}"/>
              </a:ext>
            </a:extLst>
          </p:cNvPr>
          <p:cNvSpPr/>
          <p:nvPr/>
        </p:nvSpPr>
        <p:spPr>
          <a:xfrm>
            <a:off x="724831" y="5219458"/>
            <a:ext cx="4083729" cy="702307"/>
          </a:xfrm>
          <a:prstGeom prst="roundRect">
            <a:avLst>
              <a:gd name="adj" fmla="val 12127"/>
            </a:avLst>
          </a:prstGeom>
          <a:solidFill>
            <a:srgbClr val="ED7D31">
              <a:lumMod val="20000"/>
              <a:lumOff val="80000"/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矩形 110">
                <a:extLst>
                  <a:ext uri="{FF2B5EF4-FFF2-40B4-BE49-F238E27FC236}">
                    <a16:creationId xmlns:a16="http://schemas.microsoft.com/office/drawing/2014/main" id="{DB4A2DBA-3F90-7D30-E02F-9356963953D1}"/>
                  </a:ext>
                </a:extLst>
              </p:cNvPr>
              <p:cNvSpPr/>
              <p:nvPr/>
            </p:nvSpPr>
            <p:spPr>
              <a:xfrm>
                <a:off x="763465" y="5218367"/>
                <a:ext cx="4042777" cy="703398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05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05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05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BEGIN</a:t>
                </a: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05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05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05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SELECT</a:t>
                </a: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 c2</a:t>
                </a: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, </a:t>
                </a:r>
                <a:r>
                  <a:rPr kumimoji="0" lang="en-US" altLang="zh-CN" sz="105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rowId</a:t>
                </a: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, </a:t>
                </a:r>
                <a:r>
                  <a:rPr kumimoji="0" lang="en-US" altLang="zh-CN" sz="105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wList</a:t>
                </a: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FROM</a:t>
                </a: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 t1 </a:t>
                </a: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WHERE</a:t>
                </a: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 c1 &lt; 2;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05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05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05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UPDATE</a:t>
                </a: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 t2 </a:t>
                </a: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SET</a:t>
                </a: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 c2 = 8</a:t>
                </a: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, </a:t>
                </a:r>
                <a:r>
                  <a:rPr kumimoji="0" lang="en-US" altLang="zh-CN" sz="105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wList</a:t>
                </a: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 = CONCAT(</a:t>
                </a:r>
                <a:r>
                  <a:rPr kumimoji="0" lang="en-US" altLang="zh-CN" sz="105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wList</a:t>
                </a: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, ‘,T1’) </a:t>
                </a: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WHERE</a:t>
                </a: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 c1 &gt; 2;</a:t>
                </a:r>
                <a:endParaRPr kumimoji="0" lang="zh-CN" altLang="zh-CN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</a:endParaRPr>
              </a:p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05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05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05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sub>
                    </m:sSub>
                  </m:oMath>
                </a14:m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COMMIT</a:t>
                </a: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;</a:t>
                </a:r>
                <a:endPara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仿宋" panose="02010609060101010101" pitchFamily="49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1" name="矩形 110">
                <a:extLst>
                  <a:ext uri="{FF2B5EF4-FFF2-40B4-BE49-F238E27FC236}">
                    <a16:creationId xmlns:a16="http://schemas.microsoft.com/office/drawing/2014/main" id="{DB4A2DBA-3F90-7D30-E02F-9356963953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65" y="5218367"/>
                <a:ext cx="4042777" cy="703398"/>
              </a:xfrm>
              <a:prstGeom prst="rect">
                <a:avLst/>
              </a:prstGeom>
              <a:blipFill>
                <a:blip r:embed="rId10"/>
                <a:stretch>
                  <a:fillRect t="-1739" b="-7826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矩形: 圆角 111">
            <a:extLst>
              <a:ext uri="{FF2B5EF4-FFF2-40B4-BE49-F238E27FC236}">
                <a16:creationId xmlns:a16="http://schemas.microsoft.com/office/drawing/2014/main" id="{0F9D7815-2B8B-7ED1-5937-224378ADFABF}"/>
              </a:ext>
            </a:extLst>
          </p:cNvPr>
          <p:cNvSpPr/>
          <p:nvPr/>
        </p:nvSpPr>
        <p:spPr>
          <a:xfrm>
            <a:off x="718917" y="5971194"/>
            <a:ext cx="4089643" cy="702307"/>
          </a:xfrm>
          <a:prstGeom prst="roundRect">
            <a:avLst>
              <a:gd name="adj" fmla="val 12127"/>
            </a:avLst>
          </a:prstGeom>
          <a:solidFill>
            <a:srgbClr val="70AD47">
              <a:lumMod val="20000"/>
              <a:lumOff val="80000"/>
              <a:alpha val="49804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矩形 112">
                <a:extLst>
                  <a:ext uri="{FF2B5EF4-FFF2-40B4-BE49-F238E27FC236}">
                    <a16:creationId xmlns:a16="http://schemas.microsoft.com/office/drawing/2014/main" id="{F52C7523-0AFA-A432-EA3B-7BEB62477FDE}"/>
                  </a:ext>
                </a:extLst>
              </p:cNvPr>
              <p:cNvSpPr/>
              <p:nvPr/>
            </p:nvSpPr>
            <p:spPr>
              <a:xfrm>
                <a:off x="772761" y="5971194"/>
                <a:ext cx="4035799" cy="702307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05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05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05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BEGIN</a:t>
                </a: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  <a:endParaRPr kumimoji="0" lang="zh-CN" altLang="zh-CN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05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05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05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UPDATE</a:t>
                </a: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 t1 </a:t>
                </a: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SET</a:t>
                </a: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 c2 = 2</a:t>
                </a: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, </a:t>
                </a:r>
                <a:r>
                  <a:rPr kumimoji="0" lang="en-US" altLang="zh-CN" sz="105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wList</a:t>
                </a: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 = CONCAT(</a:t>
                </a:r>
                <a:r>
                  <a:rPr kumimoji="0" lang="en-US" altLang="zh-CN" sz="105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wList</a:t>
                </a: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, ‘,T2’) </a:t>
                </a: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WHERE</a:t>
                </a: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 c1 &lt; 2;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05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05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05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INSERT</a:t>
                </a: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INTO</a:t>
                </a: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 t2 </a:t>
                </a: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VALUES</a:t>
                </a: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 (5, 5</a:t>
                </a: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, r5, ‘T2’</a:t>
                </a: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);</a:t>
                </a:r>
              </a:p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05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05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05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sub>
                    </m:sSub>
                  </m:oMath>
                </a14:m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COMMIT</a:t>
                </a: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;</a:t>
                </a:r>
                <a:endParaRPr kumimoji="0" lang="zh-CN" altLang="zh-CN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13" name="矩形 112">
                <a:extLst>
                  <a:ext uri="{FF2B5EF4-FFF2-40B4-BE49-F238E27FC236}">
                    <a16:creationId xmlns:a16="http://schemas.microsoft.com/office/drawing/2014/main" id="{F52C7523-0AFA-A432-EA3B-7BEB62477F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61" y="5971194"/>
                <a:ext cx="4035799" cy="702307"/>
              </a:xfrm>
              <a:prstGeom prst="rect">
                <a:avLst/>
              </a:prstGeom>
              <a:blipFill>
                <a:blip r:embed="rId11"/>
                <a:stretch>
                  <a:fillRect t="-870" b="-6957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id="{E9111086-4C9F-8560-E73A-C34EFA1416F6}"/>
                  </a:ext>
                </a:extLst>
              </p:cNvPr>
              <p:cNvSpPr txBox="1"/>
              <p:nvPr/>
            </p:nvSpPr>
            <p:spPr>
              <a:xfrm>
                <a:off x="10671178" y="3888906"/>
                <a:ext cx="9401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𝑟𝑤</m:t>
                      </m:r>
                      <m:r>
                        <a:rPr lang="en-US" altLang="zh-CN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CN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altLang="zh-CN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1)</m:t>
                      </m:r>
                    </m:oMath>
                  </m:oMathPara>
                </a14:m>
                <a:endParaRPr lang="zh-CN" altLang="en-US" dirty="0">
                  <a:solidFill>
                    <a:prstClr val="black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id="{E9111086-4C9F-8560-E73A-C34EFA141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1178" y="3888906"/>
                <a:ext cx="940182" cy="369332"/>
              </a:xfrm>
              <a:prstGeom prst="rect">
                <a:avLst/>
              </a:prstGeom>
              <a:blipFill>
                <a:blip r:embed="rId1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9" name="表格 38">
            <a:extLst>
              <a:ext uri="{FF2B5EF4-FFF2-40B4-BE49-F238E27FC236}">
                <a16:creationId xmlns:a16="http://schemas.microsoft.com/office/drawing/2014/main" id="{8ADF9D9B-A6EB-8ED2-4A20-AB080658E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109874"/>
              </p:ext>
            </p:extLst>
          </p:nvPr>
        </p:nvGraphicFramePr>
        <p:xfrm>
          <a:off x="2840466" y="2989741"/>
          <a:ext cx="1992172" cy="991368"/>
        </p:xfrm>
        <a:graphic>
          <a:graphicData uri="http://schemas.openxmlformats.org/drawingml/2006/table">
            <a:tbl>
              <a:tblPr firstRow="1" bandRow="1"/>
              <a:tblGrid>
                <a:gridCol w="398774">
                  <a:extLst>
                    <a:ext uri="{9D8B030D-6E8A-4147-A177-3AD203B41FA5}">
                      <a16:colId xmlns:a16="http://schemas.microsoft.com/office/drawing/2014/main" val="1042807678"/>
                    </a:ext>
                  </a:extLst>
                </a:gridCol>
                <a:gridCol w="397933">
                  <a:extLst>
                    <a:ext uri="{9D8B030D-6E8A-4147-A177-3AD203B41FA5}">
                      <a16:colId xmlns:a16="http://schemas.microsoft.com/office/drawing/2014/main" val="713445502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3955319706"/>
                    </a:ext>
                  </a:extLst>
                </a:gridCol>
                <a:gridCol w="598565">
                  <a:extLst>
                    <a:ext uri="{9D8B030D-6E8A-4147-A177-3AD203B41FA5}">
                      <a16:colId xmlns:a16="http://schemas.microsoft.com/office/drawing/2014/main" val="2404158270"/>
                    </a:ext>
                  </a:extLst>
                </a:gridCol>
              </a:tblGrid>
              <a:tr h="2478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05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zh-CN" altLang="en-US" sz="105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05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zh-CN" altLang="en-US" sz="105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aseline="0" dirty="0" err="1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rowId</a:t>
                      </a:r>
                      <a:endParaRPr lang="zh-CN" altLang="en-US" sz="105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aseline="0" dirty="0" err="1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wList</a:t>
                      </a:r>
                      <a:endParaRPr lang="zh-CN" altLang="en-US" sz="105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88217"/>
                  </a:ext>
                </a:extLst>
              </a:tr>
              <a:tr h="2478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05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05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05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05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aseline="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r1</a:t>
                      </a:r>
                      <a:endParaRPr lang="zh-CN" altLang="en-US" sz="105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aseline="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05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436680"/>
                  </a:ext>
                </a:extLst>
              </a:tr>
              <a:tr h="2478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05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05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05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05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aseline="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r2</a:t>
                      </a:r>
                      <a:endParaRPr lang="zh-CN" altLang="en-US" sz="105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aseline="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05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008125"/>
                  </a:ext>
                </a:extLst>
              </a:tr>
              <a:tr h="2478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05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05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05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05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aseline="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r3</a:t>
                      </a:r>
                      <a:endParaRPr lang="zh-CN" altLang="en-US" sz="105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aseline="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zh-CN" altLang="en-US" sz="105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412581"/>
                  </a:ext>
                </a:extLst>
              </a:tr>
            </a:tbl>
          </a:graphicData>
        </a:graphic>
      </p:graphicFrame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91CEB16A-44D4-C9D2-E6B5-71F35B437D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383699"/>
              </p:ext>
            </p:extLst>
          </p:nvPr>
        </p:nvGraphicFramePr>
        <p:xfrm>
          <a:off x="731207" y="2985813"/>
          <a:ext cx="796707" cy="995296"/>
        </p:xfrm>
        <a:graphic>
          <a:graphicData uri="http://schemas.openxmlformats.org/drawingml/2006/table">
            <a:tbl>
              <a:tblPr firstRow="1" bandRow="1"/>
              <a:tblGrid>
                <a:gridCol w="398774">
                  <a:extLst>
                    <a:ext uri="{9D8B030D-6E8A-4147-A177-3AD203B41FA5}">
                      <a16:colId xmlns:a16="http://schemas.microsoft.com/office/drawing/2014/main" val="1042807678"/>
                    </a:ext>
                  </a:extLst>
                </a:gridCol>
                <a:gridCol w="397933">
                  <a:extLst>
                    <a:ext uri="{9D8B030D-6E8A-4147-A177-3AD203B41FA5}">
                      <a16:colId xmlns:a16="http://schemas.microsoft.com/office/drawing/2014/main" val="713445502"/>
                    </a:ext>
                  </a:extLst>
                </a:gridCol>
              </a:tblGrid>
              <a:tr h="2488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05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zh-CN" altLang="en-US" sz="105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05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zh-CN" altLang="en-US" sz="105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88217"/>
                  </a:ext>
                </a:extLst>
              </a:tr>
              <a:tr h="2488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05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05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05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05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436680"/>
                  </a:ext>
                </a:extLst>
              </a:tr>
              <a:tr h="2488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05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05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05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05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008125"/>
                  </a:ext>
                </a:extLst>
              </a:tr>
              <a:tr h="2488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05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05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05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05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412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20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74" grpId="0" animBg="1"/>
      <p:bldP spid="79" grpId="0" animBg="1"/>
      <p:bldP spid="86" grpId="0" animBg="1"/>
      <p:bldP spid="91" grpId="0" animBg="1"/>
      <p:bldP spid="95" grpId="0"/>
      <p:bldP spid="96" grpId="0"/>
      <p:bldP spid="100" grpId="0"/>
      <p:bldP spid="101" grpId="0"/>
      <p:bldP spid="105" grpId="0"/>
      <p:bldP spid="107" grpId="0"/>
      <p:bldP spid="110" grpId="0" animBg="1"/>
      <p:bldP spid="111" grpId="0"/>
      <p:bldP spid="112" grpId="0" animBg="1"/>
      <p:bldP spid="113" grpId="0"/>
      <p:bldP spid="1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3B00F49-9599-1B18-FF48-BA1A7A66B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461665"/>
          </a:xfrm>
        </p:spPr>
        <p:txBody>
          <a:bodyPr/>
          <a:lstStyle/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Randomly generate data types, column constraints, and data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31DAA7F-5847-83E3-6605-B29C6C9DB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Initial Database Generation</a:t>
            </a:r>
            <a:endParaRPr lang="zh-CN" altLang="en-US" sz="3600" dirty="0">
              <a:latin typeface="Cambria" panose="02040503050406030204" pitchFamily="18" charset="0"/>
              <a:ea typeface="+mn-ea"/>
            </a:endParaRPr>
          </a:p>
        </p:txBody>
      </p:sp>
      <p:graphicFrame>
        <p:nvGraphicFramePr>
          <p:cNvPr id="4" name="表格 5">
            <a:extLst>
              <a:ext uri="{FF2B5EF4-FFF2-40B4-BE49-F238E27FC236}">
                <a16:creationId xmlns:a16="http://schemas.microsoft.com/office/drawing/2014/main" id="{C99B959E-7BB9-2103-0252-65688DA4A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914676"/>
              </p:ext>
            </p:extLst>
          </p:nvPr>
        </p:nvGraphicFramePr>
        <p:xfrm>
          <a:off x="902970" y="3289128"/>
          <a:ext cx="2240440" cy="1628304"/>
        </p:xfrm>
        <a:graphic>
          <a:graphicData uri="http://schemas.openxmlformats.org/drawingml/2006/table">
            <a:tbl>
              <a:tblPr firstRow="1" bandRow="1"/>
              <a:tblGrid>
                <a:gridCol w="1245870">
                  <a:extLst>
                    <a:ext uri="{9D8B030D-6E8A-4147-A177-3AD203B41FA5}">
                      <a16:colId xmlns:a16="http://schemas.microsoft.com/office/drawing/2014/main" val="1042807678"/>
                    </a:ext>
                  </a:extLst>
                </a:gridCol>
                <a:gridCol w="994570">
                  <a:extLst>
                    <a:ext uri="{9D8B030D-6E8A-4147-A177-3AD203B41FA5}">
                      <a16:colId xmlns:a16="http://schemas.microsoft.com/office/drawing/2014/main" val="713445502"/>
                    </a:ext>
                  </a:extLst>
                </a:gridCol>
              </a:tblGrid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c1 INT</a:t>
                      </a:r>
                    </a:p>
                    <a:p>
                      <a:pPr algn="ctr"/>
                      <a:r>
                        <a:rPr lang="en-US" altLang="zh-CN" sz="18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NOT NULL</a:t>
                      </a:r>
                      <a:endParaRPr lang="zh-CN" altLang="en-US" sz="1800" b="1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c2 TEXT</a:t>
                      </a:r>
                      <a:endParaRPr lang="zh-CN" altLang="en-US" sz="18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88217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8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8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18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en-US" altLang="zh-CN" sz="18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altLang="en-US" sz="18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’</a:t>
                      </a: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436680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8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8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null</a:t>
                      </a:r>
                      <a:endParaRPr lang="zh-CN" altLang="en-US" sz="18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008125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8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‘12’</a:t>
                      </a:r>
                      <a:endParaRPr lang="zh-CN" altLang="en-US" sz="18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412581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FC4A5366-8C8B-B461-7F62-C6C222FE1D6E}"/>
              </a:ext>
            </a:extLst>
          </p:cNvPr>
          <p:cNvSpPr txBox="1"/>
          <p:nvPr/>
        </p:nvSpPr>
        <p:spPr>
          <a:xfrm>
            <a:off x="1535909" y="2918162"/>
            <a:ext cx="974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Table t1</a:t>
            </a:r>
            <a:endParaRPr lang="zh-CN" altLang="en-US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5">
            <a:extLst>
              <a:ext uri="{FF2B5EF4-FFF2-40B4-BE49-F238E27FC236}">
                <a16:creationId xmlns:a16="http://schemas.microsoft.com/office/drawing/2014/main" id="{88671331-1311-44E6-1B83-F9EE2FA680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92824"/>
              </p:ext>
            </p:extLst>
          </p:nvPr>
        </p:nvGraphicFramePr>
        <p:xfrm>
          <a:off x="3674211" y="3287494"/>
          <a:ext cx="3466555" cy="908528"/>
        </p:xfrm>
        <a:graphic>
          <a:graphicData uri="http://schemas.openxmlformats.org/drawingml/2006/table">
            <a:tbl>
              <a:tblPr firstRow="1" bandRow="1"/>
              <a:tblGrid>
                <a:gridCol w="966888">
                  <a:extLst>
                    <a:ext uri="{9D8B030D-6E8A-4147-A177-3AD203B41FA5}">
                      <a16:colId xmlns:a16="http://schemas.microsoft.com/office/drawing/2014/main" val="1042807678"/>
                    </a:ext>
                  </a:extLst>
                </a:gridCol>
                <a:gridCol w="1321291">
                  <a:extLst>
                    <a:ext uri="{9D8B030D-6E8A-4147-A177-3AD203B41FA5}">
                      <a16:colId xmlns:a16="http://schemas.microsoft.com/office/drawing/2014/main" val="713445502"/>
                    </a:ext>
                  </a:extLst>
                </a:gridCol>
                <a:gridCol w="1178376">
                  <a:extLst>
                    <a:ext uri="{9D8B030D-6E8A-4147-A177-3AD203B41FA5}">
                      <a16:colId xmlns:a16="http://schemas.microsoft.com/office/drawing/2014/main" val="610067345"/>
                    </a:ext>
                  </a:extLst>
                </a:gridCol>
              </a:tblGrid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c1 INT </a:t>
                      </a:r>
                      <a:r>
                        <a:rPr lang="en-US" altLang="zh-CN" sz="18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PK</a:t>
                      </a:r>
                      <a:endParaRPr lang="zh-CN" altLang="en-US" sz="1800" b="1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c2 DOUBLE </a:t>
                      </a:r>
                      <a:r>
                        <a:rPr lang="en-US" altLang="zh-CN" sz="18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PK</a:t>
                      </a:r>
                      <a:endParaRPr lang="zh-CN" altLang="en-US" sz="1800" b="1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c3 INT </a:t>
                      </a:r>
                      <a:r>
                        <a:rPr lang="en-US" altLang="zh-CN" sz="1800" b="1" baseline="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UNIQUE</a:t>
                      </a:r>
                      <a:endParaRPr lang="zh-CN" altLang="en-US" sz="1800" b="1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88217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8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8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8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8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CN" altLang="en-US" sz="18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436680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B7FDDB26-77F1-03C1-2E7D-CDB116E77FAB}"/>
              </a:ext>
            </a:extLst>
          </p:cNvPr>
          <p:cNvSpPr txBox="1"/>
          <p:nvPr/>
        </p:nvSpPr>
        <p:spPr>
          <a:xfrm>
            <a:off x="4673839" y="2918162"/>
            <a:ext cx="146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Table t2</a:t>
            </a:r>
            <a:endParaRPr lang="zh-CN" altLang="en-US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2" name="表格 5">
            <a:extLst>
              <a:ext uri="{FF2B5EF4-FFF2-40B4-BE49-F238E27FC236}">
                <a16:creationId xmlns:a16="http://schemas.microsoft.com/office/drawing/2014/main" id="{0CCEDBB3-F4FC-766B-27BA-9BAE3DAFA8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542446"/>
              </p:ext>
            </p:extLst>
          </p:nvPr>
        </p:nvGraphicFramePr>
        <p:xfrm>
          <a:off x="8756346" y="3287494"/>
          <a:ext cx="2342184" cy="1268416"/>
        </p:xfrm>
        <a:graphic>
          <a:graphicData uri="http://schemas.openxmlformats.org/drawingml/2006/table">
            <a:tbl>
              <a:tblPr firstRow="1" bandRow="1"/>
              <a:tblGrid>
                <a:gridCol w="923732">
                  <a:extLst>
                    <a:ext uri="{9D8B030D-6E8A-4147-A177-3AD203B41FA5}">
                      <a16:colId xmlns:a16="http://schemas.microsoft.com/office/drawing/2014/main" val="1042807678"/>
                    </a:ext>
                  </a:extLst>
                </a:gridCol>
                <a:gridCol w="1418452">
                  <a:extLst>
                    <a:ext uri="{9D8B030D-6E8A-4147-A177-3AD203B41FA5}">
                      <a16:colId xmlns:a16="http://schemas.microsoft.com/office/drawing/2014/main" val="713445502"/>
                    </a:ext>
                  </a:extLst>
                </a:gridCol>
              </a:tblGrid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c1 INT </a:t>
                      </a:r>
                      <a:r>
                        <a:rPr lang="en-US" altLang="zh-CN" sz="18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PK</a:t>
                      </a:r>
                      <a:endParaRPr lang="zh-CN" altLang="en-US" sz="1800" b="1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c2 DOUBLE</a:t>
                      </a:r>
                      <a:endParaRPr lang="zh-CN" altLang="en-US" sz="1800" b="1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88217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8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CN" altLang="en-US" sz="18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8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50.1</a:t>
                      </a:r>
                      <a:endParaRPr lang="zh-CN" altLang="en-US" sz="18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436680"/>
                  </a:ext>
                </a:extLst>
              </a:tr>
              <a:tr h="3598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zh-CN" altLang="en-US" sz="18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60.2</a:t>
                      </a:r>
                      <a:endParaRPr lang="zh-CN" altLang="en-US" sz="18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863230"/>
                  </a:ext>
                </a:extLst>
              </a:tr>
            </a:tbl>
          </a:graphicData>
        </a:graphic>
      </p:graphicFrame>
      <p:sp>
        <p:nvSpPr>
          <p:cNvPr id="13" name="文本框 12">
            <a:extLst>
              <a:ext uri="{FF2B5EF4-FFF2-40B4-BE49-F238E27FC236}">
                <a16:creationId xmlns:a16="http://schemas.microsoft.com/office/drawing/2014/main" id="{11544F9F-7543-789A-5F76-729F9FE408AC}"/>
              </a:ext>
            </a:extLst>
          </p:cNvPr>
          <p:cNvSpPr txBox="1"/>
          <p:nvPr/>
        </p:nvSpPr>
        <p:spPr>
          <a:xfrm>
            <a:off x="9193789" y="2918162"/>
            <a:ext cx="146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Table t3</a:t>
            </a:r>
            <a:endParaRPr lang="zh-CN" altLang="en-US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3BC5A808-7D48-F947-FD1B-02089BA81FF9}"/>
              </a:ext>
            </a:extLst>
          </p:cNvPr>
          <p:cNvCxnSpPr>
            <a:cxnSpLocks/>
          </p:cNvCxnSpPr>
          <p:nvPr/>
        </p:nvCxnSpPr>
        <p:spPr>
          <a:xfrm flipH="1">
            <a:off x="7112313" y="3529537"/>
            <a:ext cx="1644035" cy="0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F7BF0B16-98C9-E7FC-0EA7-BC810BE9E124}"/>
              </a:ext>
            </a:extLst>
          </p:cNvPr>
          <p:cNvSpPr txBox="1"/>
          <p:nvPr/>
        </p:nvSpPr>
        <p:spPr>
          <a:xfrm>
            <a:off x="7214910" y="3160205"/>
            <a:ext cx="146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Foreign key</a:t>
            </a:r>
            <a:endParaRPr lang="zh-CN" altLang="en-US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22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3B00F49-9599-1B18-FF48-BA1A7A66B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6" cy="1980029"/>
          </a:xfrm>
        </p:spPr>
        <p:txBody>
          <a:bodyPr/>
          <a:lstStyle/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Generate transaction start statement BEGIN</a:t>
            </a:r>
          </a:p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Randomly generate a set of SQL statements involving complex SQL operations</a:t>
            </a:r>
          </a:p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Randomly generate transaction end statement COMMIT/ROLLBACK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31DAA7F-5847-83E3-6605-B29C6C9DB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Transaction Generation</a:t>
            </a:r>
            <a:endParaRPr lang="zh-CN" altLang="en-US" sz="3600" dirty="0">
              <a:latin typeface="Cambria" panose="02040503050406030204" pitchFamily="18" charset="0"/>
              <a:ea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11B963B-A8A3-A416-56A7-8467C741E9BD}"/>
              </a:ext>
            </a:extLst>
          </p:cNvPr>
          <p:cNvSpPr txBox="1"/>
          <p:nvPr/>
        </p:nvSpPr>
        <p:spPr>
          <a:xfrm>
            <a:off x="2694359" y="4244873"/>
            <a:ext cx="6120000" cy="490218"/>
          </a:xfrm>
          <a:prstGeom prst="roundRect">
            <a:avLst>
              <a:gd name="adj" fmla="val 10378"/>
            </a:avLst>
          </a:prstGeom>
          <a:solidFill>
            <a:srgbClr val="E2F0D9"/>
          </a:solidFill>
          <a:ln w="285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kern="0" dirty="0">
                <a:solidFill>
                  <a:srgbClr val="4472C4"/>
                </a:solidFill>
                <a:latin typeface="Consolas" panose="020B0609020204030204" pitchFamily="49" charset="0"/>
                <a:ea typeface="等线" panose="02010600030101010101" pitchFamily="2" charset="-122"/>
                <a:cs typeface="Calibri" panose="020F0502020204030204" pitchFamily="34" charset="0"/>
              </a:rPr>
              <a:t>SELECT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Consolas" panose="020B0609020204030204" pitchFamily="49" charset="0"/>
              </a:rPr>
              <a:t> c1 </a:t>
            </a:r>
            <a:r>
              <a:rPr lang="en-US" altLang="zh-CN" kern="0" dirty="0">
                <a:solidFill>
                  <a:srgbClr val="4472C4"/>
                </a:solidFill>
                <a:latin typeface="Consolas" panose="020B0609020204030204" pitchFamily="49" charset="0"/>
                <a:ea typeface="等线" panose="02010600030101010101" pitchFamily="2" charset="-122"/>
                <a:cs typeface="Calibri" panose="020F0502020204030204" pitchFamily="34" charset="0"/>
              </a:rPr>
              <a:t>FROM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Consolas" panose="020B0609020204030204" pitchFamily="49" charset="0"/>
              </a:rPr>
              <a:t> t1 </a:t>
            </a:r>
            <a:r>
              <a:rPr lang="en-US" altLang="zh-CN" kern="0" dirty="0">
                <a:solidFill>
                  <a:srgbClr val="4472C4"/>
                </a:solidFill>
                <a:latin typeface="Consolas" panose="020B0609020204030204" pitchFamily="49" charset="0"/>
                <a:ea typeface="等线" panose="02010600030101010101" pitchFamily="2" charset="-122"/>
                <a:cs typeface="Calibri" panose="020F0502020204030204" pitchFamily="34" charset="0"/>
              </a:rPr>
              <a:t>WHERE</a:t>
            </a:r>
            <a:r>
              <a:rPr lang="en-US" altLang="zh-CN" dirty="0">
                <a:solidFill>
                  <a:srgbClr val="222222"/>
                </a:solidFill>
                <a:latin typeface="Consolas" panose="020B0609020204030204" pitchFamily="49" charset="0"/>
              </a:rPr>
              <a:t> c1+c2 &gt; 10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A6B266C-6F44-61B7-5728-1E31937F6A80}"/>
              </a:ext>
            </a:extLst>
          </p:cNvPr>
          <p:cNvSpPr txBox="1"/>
          <p:nvPr/>
        </p:nvSpPr>
        <p:spPr>
          <a:xfrm>
            <a:off x="2694359" y="4816206"/>
            <a:ext cx="6120000" cy="490218"/>
          </a:xfrm>
          <a:prstGeom prst="roundRect">
            <a:avLst>
              <a:gd name="adj" fmla="val 10378"/>
            </a:avLst>
          </a:prstGeom>
          <a:solidFill>
            <a:srgbClr val="E2F0D9"/>
          </a:solidFill>
          <a:ln w="285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kern="0" dirty="0">
                <a:solidFill>
                  <a:srgbClr val="4472C4"/>
                </a:solidFill>
                <a:latin typeface="Consolas" panose="020B0609020204030204" pitchFamily="49" charset="0"/>
                <a:ea typeface="等线" panose="02010600030101010101" pitchFamily="2" charset="-122"/>
                <a:cs typeface="Calibri" panose="020F0502020204030204" pitchFamily="34" charset="0"/>
              </a:rPr>
              <a:t>UPDATE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Consolas" panose="020B0609020204030204" pitchFamily="49" charset="0"/>
              </a:rPr>
              <a:t> t1 </a:t>
            </a:r>
            <a:r>
              <a:rPr lang="en-US" altLang="zh-CN" kern="0" dirty="0">
                <a:solidFill>
                  <a:srgbClr val="4472C4"/>
                </a:solidFill>
                <a:latin typeface="Consolas" panose="020B0609020204030204" pitchFamily="49" charset="0"/>
                <a:ea typeface="等线" panose="02010600030101010101" pitchFamily="2" charset="-122"/>
                <a:cs typeface="Calibri" panose="020F0502020204030204" pitchFamily="34" charset="0"/>
              </a:rPr>
              <a:t>SET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Consolas" panose="020B0609020204030204" pitchFamily="49" charset="0"/>
              </a:rPr>
              <a:t> c2 = c2–</a:t>
            </a:r>
            <a:r>
              <a:rPr lang="en-US" altLang="zh-CN" dirty="0">
                <a:solidFill>
                  <a:schemeClr val="tx1"/>
                </a:solidFill>
                <a:latin typeface="Consolas" panose="020B0609020204030204" pitchFamily="49" charset="0"/>
              </a:rPr>
              <a:t>100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kern="0" dirty="0">
                <a:solidFill>
                  <a:srgbClr val="4472C4"/>
                </a:solidFill>
                <a:latin typeface="Consolas" panose="020B0609020204030204" pitchFamily="49" charset="0"/>
                <a:ea typeface="等线" panose="02010600030101010101" pitchFamily="2" charset="-122"/>
                <a:cs typeface="Calibri" panose="020F0502020204030204" pitchFamily="34" charset="0"/>
              </a:rPr>
              <a:t>WHERE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Consolas" panose="020B0609020204030204" pitchFamily="49" charset="0"/>
              </a:rPr>
              <a:t> c1 &lt; </a:t>
            </a:r>
            <a:r>
              <a:rPr lang="en-US" altLang="zh-CN" dirty="0">
                <a:solidFill>
                  <a:srgbClr val="222222"/>
                </a:solidFill>
                <a:latin typeface="Consolas" panose="020B0609020204030204" pitchFamily="49" charset="0"/>
              </a:rPr>
              <a:t>10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FF6A3F8-7282-BBE5-A3D6-C5D1C4E9EA63}"/>
              </a:ext>
            </a:extLst>
          </p:cNvPr>
          <p:cNvSpPr txBox="1"/>
          <p:nvPr/>
        </p:nvSpPr>
        <p:spPr>
          <a:xfrm>
            <a:off x="2694359" y="5387539"/>
            <a:ext cx="6120000" cy="490218"/>
          </a:xfrm>
          <a:prstGeom prst="roundRect">
            <a:avLst>
              <a:gd name="adj" fmla="val 10378"/>
            </a:avLst>
          </a:prstGeom>
          <a:solidFill>
            <a:srgbClr val="E2F0D9"/>
          </a:solidFill>
          <a:ln w="285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kern="0" dirty="0">
                <a:solidFill>
                  <a:srgbClr val="4472C4"/>
                </a:solidFill>
                <a:latin typeface="Consolas" panose="020B0609020204030204" pitchFamily="49" charset="0"/>
                <a:ea typeface="等线" panose="02010600030101010101" pitchFamily="2" charset="-122"/>
                <a:cs typeface="Calibri" panose="020F0502020204030204" pitchFamily="34" charset="0"/>
              </a:rPr>
              <a:t>INSERT</a:t>
            </a:r>
            <a:r>
              <a:rPr lang="en-US" altLang="zh-CN" dirty="0">
                <a:solidFill>
                  <a:srgbClr val="222222"/>
                </a:solidFill>
                <a:latin typeface="Consolas" panose="020B0609020204030204" pitchFamily="49" charset="0"/>
              </a:rPr>
              <a:t> </a:t>
            </a:r>
            <a:r>
              <a:rPr lang="en-US" altLang="zh-CN" kern="0" dirty="0">
                <a:solidFill>
                  <a:srgbClr val="4472C4"/>
                </a:solidFill>
                <a:latin typeface="Consolas" panose="020B0609020204030204" pitchFamily="49" charset="0"/>
                <a:ea typeface="等线" panose="02010600030101010101" pitchFamily="2" charset="-122"/>
                <a:cs typeface="Calibri" panose="020F0502020204030204" pitchFamily="34" charset="0"/>
              </a:rPr>
              <a:t>INTO</a:t>
            </a:r>
            <a:r>
              <a:rPr lang="en-US" altLang="zh-CN" dirty="0">
                <a:solidFill>
                  <a:srgbClr val="222222"/>
                </a:solidFill>
                <a:latin typeface="Consolas" panose="020B0609020204030204" pitchFamily="49" charset="0"/>
              </a:rPr>
              <a:t> t1 </a:t>
            </a:r>
            <a:r>
              <a:rPr lang="en-US" altLang="zh-CN" kern="0" dirty="0">
                <a:solidFill>
                  <a:srgbClr val="4472C4"/>
                </a:solidFill>
                <a:latin typeface="Consolas" panose="020B0609020204030204" pitchFamily="49" charset="0"/>
                <a:ea typeface="等线" panose="02010600030101010101" pitchFamily="2" charset="-122"/>
                <a:cs typeface="Calibri" panose="020F0502020204030204" pitchFamily="34" charset="0"/>
              </a:rPr>
              <a:t>VALUES</a:t>
            </a:r>
            <a:r>
              <a:rPr lang="en-US" altLang="zh-CN" dirty="0">
                <a:solidFill>
                  <a:srgbClr val="222222"/>
                </a:solidFill>
                <a:latin typeface="Consolas" panose="020B0609020204030204" pitchFamily="49" charset="0"/>
              </a:rPr>
              <a:t> (3, 11, 11);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472D019-9DF4-67A4-8FDA-409A1740C33F}"/>
              </a:ext>
            </a:extLst>
          </p:cNvPr>
          <p:cNvSpPr txBox="1"/>
          <p:nvPr/>
        </p:nvSpPr>
        <p:spPr>
          <a:xfrm>
            <a:off x="2694359" y="3673539"/>
            <a:ext cx="6120000" cy="490218"/>
          </a:xfrm>
          <a:prstGeom prst="roundRect">
            <a:avLst>
              <a:gd name="adj" fmla="val 10378"/>
            </a:avLst>
          </a:prstGeom>
          <a:solidFill>
            <a:srgbClr val="E2F0D9"/>
          </a:solidFill>
          <a:ln w="285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kern="0" dirty="0">
                <a:solidFill>
                  <a:srgbClr val="4472C4"/>
                </a:solidFill>
                <a:latin typeface="Consolas" panose="020B0609020204030204" pitchFamily="49" charset="0"/>
                <a:ea typeface="等线" panose="02010600030101010101" pitchFamily="2" charset="-122"/>
                <a:cs typeface="Calibri" panose="020F0502020204030204" pitchFamily="34" charset="0"/>
              </a:rPr>
              <a:t>BEGIN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5C9D72D-E933-E98C-8735-DA9BF07571C9}"/>
              </a:ext>
            </a:extLst>
          </p:cNvPr>
          <p:cNvSpPr txBox="1"/>
          <p:nvPr/>
        </p:nvSpPr>
        <p:spPr>
          <a:xfrm>
            <a:off x="2694359" y="5958873"/>
            <a:ext cx="6120000" cy="490218"/>
          </a:xfrm>
          <a:prstGeom prst="roundRect">
            <a:avLst>
              <a:gd name="adj" fmla="val 10378"/>
            </a:avLst>
          </a:prstGeom>
          <a:solidFill>
            <a:srgbClr val="E2F0D9"/>
          </a:solidFill>
          <a:ln w="285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kern="0" dirty="0">
                <a:solidFill>
                  <a:srgbClr val="4472C4"/>
                </a:solidFill>
                <a:latin typeface="Consolas" panose="020B0609020204030204" pitchFamily="49" charset="0"/>
                <a:ea typeface="等线" panose="02010600030101010101" pitchFamily="2" charset="-122"/>
                <a:cs typeface="Calibri" panose="020F0502020204030204" pitchFamily="34" charset="0"/>
              </a:rPr>
              <a:t>COMMIT</a:t>
            </a:r>
            <a:r>
              <a:rPr lang="en-US" altLang="zh-CN" dirty="0">
                <a:solidFill>
                  <a:srgbClr val="222222"/>
                </a:solidFill>
                <a:latin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42095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3B00F49-9599-1B18-FF48-BA1A7A66B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1205837" cy="830997"/>
          </a:xfrm>
        </p:spPr>
        <p:txBody>
          <a:bodyPr/>
          <a:lstStyle/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Record and obtain the data rows accessed by each SQL statement atomically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31DAA7F-5847-83E3-6605-B29C6C9DB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SQL Statement Instrumentation</a:t>
            </a:r>
            <a:endParaRPr lang="zh-CN" altLang="en-US" sz="3600" dirty="0">
              <a:latin typeface="Cambria" panose="02040503050406030204" pitchFamily="18" charset="0"/>
              <a:ea typeface="+mn-ea"/>
            </a:endParaRPr>
          </a:p>
        </p:txBody>
      </p:sp>
      <p:graphicFrame>
        <p:nvGraphicFramePr>
          <p:cNvPr id="4" name="内容占位符 6">
            <a:extLst>
              <a:ext uri="{FF2B5EF4-FFF2-40B4-BE49-F238E27FC236}">
                <a16:creationId xmlns:a16="http://schemas.microsoft.com/office/drawing/2014/main" id="{A9D8C915-7778-00E7-6EB4-9CC5B96E78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4685272"/>
              </p:ext>
            </p:extLst>
          </p:nvPr>
        </p:nvGraphicFramePr>
        <p:xfrm>
          <a:off x="748740" y="1858797"/>
          <a:ext cx="10695608" cy="4063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382">
                  <a:extLst>
                    <a:ext uri="{9D8B030D-6E8A-4147-A177-3AD203B41FA5}">
                      <a16:colId xmlns:a16="http://schemas.microsoft.com/office/drawing/2014/main" val="3565880812"/>
                    </a:ext>
                  </a:extLst>
                </a:gridCol>
                <a:gridCol w="4258789">
                  <a:extLst>
                    <a:ext uri="{9D8B030D-6E8A-4147-A177-3AD203B41FA5}">
                      <a16:colId xmlns:a16="http://schemas.microsoft.com/office/drawing/2014/main" val="1655033739"/>
                    </a:ext>
                  </a:extLst>
                </a:gridCol>
                <a:gridCol w="5160437">
                  <a:extLst>
                    <a:ext uri="{9D8B030D-6E8A-4147-A177-3AD203B41FA5}">
                      <a16:colId xmlns:a16="http://schemas.microsoft.com/office/drawing/2014/main" val="2420450210"/>
                    </a:ext>
                  </a:extLst>
                </a:gridCol>
              </a:tblGrid>
              <a:tr h="26843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altLang="zh-CN" sz="14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SQL Type</a:t>
                      </a:r>
                      <a:endParaRPr lang="zh-CN" altLang="en-US" sz="1400" dirty="0"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altLang="zh-CN" sz="14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SQL Example</a:t>
                      </a:r>
                      <a:endParaRPr lang="zh-CN" altLang="en-US" sz="1400" dirty="0"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altLang="zh-CN" sz="14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Instrumented SQL Statement</a:t>
                      </a:r>
                      <a:endParaRPr lang="zh-CN" altLang="en-US" sz="1400" dirty="0"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2091625"/>
                  </a:ext>
                </a:extLst>
              </a:tr>
              <a:tr h="27280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altLang="zh-CN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SELECT</a:t>
                      </a:r>
                      <a:endParaRPr lang="zh-CN" altLang="en-US" sz="14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altLang="zh-CN" sz="14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SELECT c1, c2 FROM t WHERE c2&gt;1</a:t>
                      </a:r>
                      <a:endParaRPr lang="zh-CN" altLang="en-US" sz="14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SELECT c1, c2</a:t>
                      </a:r>
                      <a:r>
                        <a:rPr lang="en-US" altLang="zh-CN" sz="14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altLang="zh-CN" sz="1400" dirty="0" err="1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rowId</a:t>
                      </a:r>
                      <a:r>
                        <a:rPr lang="en-US" altLang="zh-CN" sz="14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altLang="zh-CN" sz="1400" dirty="0" err="1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wList</a:t>
                      </a:r>
                      <a:r>
                        <a:rPr lang="en-US" altLang="zh-CN" sz="14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4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FROM t WHERE c2&gt;1</a:t>
                      </a:r>
                      <a:endParaRPr lang="zh-CN" altLang="en-US" sz="14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356015"/>
                  </a:ext>
                </a:extLst>
              </a:tr>
              <a:tr h="484983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INSERT</a:t>
                      </a:r>
                      <a:endParaRPr lang="zh-CN" altLang="en-US" sz="14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INSERT INTO t(c1, c2) VALUES (1, 1)</a:t>
                      </a:r>
                      <a:endParaRPr lang="zh-CN" altLang="en-US" sz="14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INSERT INTO t(c1, c2</a:t>
                      </a:r>
                      <a:r>
                        <a:rPr lang="en-US" altLang="zh-CN" sz="14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altLang="zh-CN" sz="1400" dirty="0" err="1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rowId</a:t>
                      </a:r>
                      <a:r>
                        <a:rPr lang="en-US" altLang="zh-CN" sz="14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altLang="zh-CN" sz="1400" dirty="0" err="1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wList</a:t>
                      </a:r>
                      <a:r>
                        <a:rPr lang="en-US" altLang="zh-CN" sz="14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VALUES (1, 1</a:t>
                      </a:r>
                      <a:r>
                        <a:rPr lang="en-US" altLang="zh-CN" sz="14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altLang="zh-CN" sz="1400" dirty="0" err="1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rowId</a:t>
                      </a:r>
                      <a:r>
                        <a:rPr lang="en-US" altLang="zh-CN" sz="14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‘</a:t>
                      </a:r>
                      <a:r>
                        <a:rPr lang="en-US" altLang="zh-CN" sz="1400" dirty="0" err="1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TxId</a:t>
                      </a:r>
                      <a:r>
                        <a:rPr lang="en-US" altLang="zh-CN" sz="14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lang="en-US" altLang="zh-CN" sz="14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zh-CN" altLang="en-US" sz="14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1042814"/>
                  </a:ext>
                </a:extLst>
              </a:tr>
              <a:tr h="484983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UPDATE</a:t>
                      </a:r>
                      <a:endParaRPr lang="zh-CN" altLang="en-US" sz="14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UPDATE t SET c1=1 WHERE c2&gt;1</a:t>
                      </a:r>
                      <a:endParaRPr lang="zh-CN" altLang="en-US" sz="14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UPDATE t SET c1=1</a:t>
                      </a:r>
                      <a:r>
                        <a:rPr lang="en-US" altLang="zh-CN" sz="14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altLang="zh-CN" sz="1400" dirty="0" err="1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wList</a:t>
                      </a:r>
                      <a:r>
                        <a:rPr lang="en-US" altLang="zh-CN" sz="14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=CONCAT(</a:t>
                      </a:r>
                      <a:r>
                        <a:rPr lang="en-US" altLang="zh-CN" sz="1400" dirty="0" err="1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wList</a:t>
                      </a:r>
                      <a:r>
                        <a:rPr lang="en-US" altLang="zh-CN" sz="14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zh-CN" altLang="en-US" sz="14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‘,</a:t>
                      </a:r>
                      <a:r>
                        <a:rPr lang="en-US" altLang="zh-CN" sz="1400" dirty="0" err="1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TxId</a:t>
                      </a:r>
                      <a:r>
                        <a:rPr lang="en-US" altLang="zh-CN" sz="14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’) </a:t>
                      </a:r>
                      <a:r>
                        <a:rPr lang="en-US" altLang="zh-CN" sz="14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WHERE c2&gt;1</a:t>
                      </a:r>
                      <a:endParaRPr lang="zh-CN" altLang="en-US" sz="14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3056051"/>
                  </a:ext>
                </a:extLst>
              </a:tr>
              <a:tr h="548132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DELETE</a:t>
                      </a:r>
                      <a:endParaRPr lang="el-GR" altLang="zh-CN" sz="1400" dirty="0">
                        <a:latin typeface="Consolas" panose="020B0609020204030204" pitchFamily="49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DELETE FROM t WHERE c2&gt;1</a:t>
                      </a:r>
                      <a:endParaRPr lang="el-GR" altLang="zh-CN" sz="1400" dirty="0">
                        <a:latin typeface="Consolas" panose="020B0609020204030204" pitchFamily="49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altLang="zh-CN" sz="1400" strike="noStrike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SELECT </a:t>
                      </a:r>
                      <a:r>
                        <a:rPr lang="en-US" altLang="zh-CN" sz="1400" strike="noStrike" dirty="0" err="1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rowId</a:t>
                      </a:r>
                      <a:r>
                        <a:rPr lang="en-US" altLang="zh-CN" sz="1400" strike="noStrike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altLang="zh-CN" sz="1400" dirty="0" err="1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wList</a:t>
                      </a:r>
                      <a:r>
                        <a:rPr lang="en-US" altLang="zh-CN" sz="1400" strike="noStrike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FROM t </a:t>
                      </a:r>
                      <a:r>
                        <a:rPr lang="en-US" altLang="zh-CN" sz="14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WHERE c2&gt;1 </a:t>
                      </a:r>
                      <a:r>
                        <a:rPr lang="en-US" altLang="zh-CN" sz="1400" strike="noStrike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 UPDATE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DELETE FROM t </a:t>
                      </a:r>
                      <a:r>
                        <a:rPr lang="en-US" altLang="zh-CN" sz="14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WHERE c2&gt;1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5661271"/>
                  </a:ext>
                </a:extLst>
              </a:tr>
              <a:tr h="760312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REPLACE with Key</a:t>
                      </a:r>
                      <a:endParaRPr lang="el-GR" altLang="zh-CN" sz="1400" dirty="0">
                        <a:latin typeface="Consolas" panose="020B0609020204030204" pitchFamily="49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REPLACE INTO t(c1, c2) VALUES (1, 1)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/**c1 is the primary key of table t**/</a:t>
                      </a:r>
                      <a:endParaRPr lang="el-GR" altLang="zh-CN" sz="1400" dirty="0">
                        <a:latin typeface="Consolas" panose="020B0609020204030204" pitchFamily="49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altLang="zh-CN" sz="14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SELECT </a:t>
                      </a:r>
                      <a:r>
                        <a:rPr lang="en-US" altLang="zh-CN" sz="1400" dirty="0" err="1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rowId</a:t>
                      </a:r>
                      <a:r>
                        <a:rPr lang="en-US" altLang="zh-CN" sz="14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altLang="zh-CN" sz="1400" dirty="0" err="1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wList</a:t>
                      </a:r>
                      <a:r>
                        <a:rPr lang="en-US" altLang="zh-CN" sz="14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FROM t WHERE c1=1 FOR UPDATE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REPLACE INTO t(c1, c2</a:t>
                      </a:r>
                      <a:r>
                        <a:rPr lang="en-US" altLang="zh-CN" sz="14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altLang="zh-CN" sz="1400" dirty="0" err="1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rowId</a:t>
                      </a:r>
                      <a:r>
                        <a:rPr lang="en-US" altLang="zh-CN" sz="14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altLang="zh-CN" sz="1400" dirty="0" err="1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wList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VALUES (1, 1</a:t>
                      </a:r>
                      <a:r>
                        <a:rPr lang="en-US" altLang="zh-CN" sz="14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altLang="zh-CN" sz="1400" dirty="0" err="1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rowId</a:t>
                      </a:r>
                      <a:r>
                        <a:rPr lang="en-US" altLang="zh-CN" sz="14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‘</a:t>
                      </a:r>
                      <a:r>
                        <a:rPr lang="en-US" altLang="zh-CN" sz="1400" dirty="0" err="1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TxId</a:t>
                      </a:r>
                      <a:r>
                        <a:rPr lang="en-US" altLang="zh-CN" sz="14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5492017"/>
                  </a:ext>
                </a:extLst>
              </a:tr>
              <a:tr h="548132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REPLACE without Key</a:t>
                      </a:r>
                      <a:endParaRPr lang="el-GR" altLang="zh-CN" sz="1400" dirty="0">
                        <a:latin typeface="Consolas" panose="020B0609020204030204" pitchFamily="49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REPLACE INTO t(c1, c2) VALUES (1, 1)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/**There is no primary key in table t**/</a:t>
                      </a:r>
                      <a:endParaRPr lang="el-GR" altLang="zh-CN" sz="1400" dirty="0">
                        <a:latin typeface="Consolas" panose="020B0609020204030204" pitchFamily="49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REPLACE INTO t(c1, c2</a:t>
                      </a:r>
                      <a:r>
                        <a:rPr lang="en-US" altLang="zh-CN" sz="14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altLang="zh-CN" sz="1400" dirty="0" err="1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rowId</a:t>
                      </a:r>
                      <a:r>
                        <a:rPr lang="en-US" altLang="zh-CN" sz="14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altLang="zh-CN" sz="1400" dirty="0" err="1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wList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VALUES (1, 1</a:t>
                      </a:r>
                      <a:r>
                        <a:rPr lang="en-US" altLang="zh-CN" sz="14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altLang="zh-CN" sz="1400" dirty="0" err="1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rowId</a:t>
                      </a:r>
                      <a:r>
                        <a:rPr lang="en-US" altLang="zh-CN" sz="14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‘</a:t>
                      </a:r>
                      <a:r>
                        <a:rPr lang="en-US" altLang="zh-CN" sz="1400" dirty="0" err="1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TxId</a:t>
                      </a:r>
                      <a:r>
                        <a:rPr lang="en-US" altLang="zh-CN" sz="14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408602"/>
                  </a:ext>
                </a:extLst>
              </a:tr>
            </a:tbl>
          </a:graphicData>
        </a:graphic>
      </p:graphicFrame>
      <p:sp>
        <p:nvSpPr>
          <p:cNvPr id="5" name="圆角矩形 33">
            <a:extLst>
              <a:ext uri="{FF2B5EF4-FFF2-40B4-BE49-F238E27FC236}">
                <a16:creationId xmlns:a16="http://schemas.microsoft.com/office/drawing/2014/main" id="{1A125A6D-5F15-401E-504C-3843A5FE5DDB}"/>
              </a:ext>
            </a:extLst>
          </p:cNvPr>
          <p:cNvSpPr/>
          <p:nvPr/>
        </p:nvSpPr>
        <p:spPr>
          <a:xfrm>
            <a:off x="2288005" y="6002818"/>
            <a:ext cx="7615990" cy="757989"/>
          </a:xfrm>
          <a:prstGeom prst="roundRect">
            <a:avLst/>
          </a:prstGeom>
          <a:solidFill>
            <a:srgbClr val="FFC9C9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200" dirty="0">
                <a:latin typeface="Cambria" panose="02040503050406030204" pitchFamily="18" charset="0"/>
                <a:ea typeface="Cambria" panose="02040503050406030204" pitchFamily="18" charset="0"/>
              </a:rPr>
              <a:t>The SQL statement instrumentation is isolation-agnostic,</a:t>
            </a:r>
          </a:p>
          <a:p>
            <a:pPr algn="ctr"/>
            <a:r>
              <a:rPr lang="en-US" altLang="zh-CN" sz="2200" dirty="0">
                <a:latin typeface="Cambria" panose="02040503050406030204" pitchFamily="18" charset="0"/>
                <a:ea typeface="Cambria" panose="02040503050406030204" pitchFamily="18" charset="0"/>
              </a:rPr>
              <a:t>without affecting the concurrent transaction execution</a:t>
            </a:r>
          </a:p>
        </p:txBody>
      </p:sp>
    </p:spTree>
    <p:extLst>
      <p:ext uri="{BB962C8B-B14F-4D97-AF65-F5344CB8AC3E}">
        <p14:creationId xmlns:p14="http://schemas.microsoft.com/office/powerpoint/2010/main" val="90903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92436-C315-0D09-7875-D2095B540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53B5F37-38A1-F4CD-1337-8B7CA9126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3436838"/>
          </a:xfrm>
        </p:spPr>
        <p:txBody>
          <a:bodyPr/>
          <a:lstStyle/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RQ1 (effectiveness):  How effective is IsoRel in detecting isolation anomalies in relational DBMSs?</a:t>
            </a:r>
          </a:p>
          <a:p>
            <a:endParaRPr lang="en-US" altLang="zh-CN" sz="1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RQ2 (root cause): What are the root causes of the isolation anomalies detected by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IsoRel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endParaRPr lang="en-US" altLang="zh-CN" sz="1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RQ3 (comparison): How does IsoRel compare against existing isolation checkers?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752E218-4A6C-8264-B8FD-0521FA191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Evaluation</a:t>
            </a:r>
            <a:endParaRPr lang="zh-CN" altLang="en-US" sz="3600" dirty="0">
              <a:latin typeface="Cambria" panose="020405030504060302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892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3B00F49-9599-1B18-FF48-BA1A7A66B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461665"/>
          </a:xfrm>
        </p:spPr>
        <p:txBody>
          <a:bodyPr/>
          <a:lstStyle/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Evaluate IsoRel on five widely-used relational DBMSs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31DAA7F-5847-83E3-6605-B29C6C9DB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Evaluation</a:t>
            </a:r>
            <a:endParaRPr lang="zh-CN" altLang="en-US" sz="3600" dirty="0">
              <a:latin typeface="Cambria" panose="02040503050406030204" pitchFamily="18" charset="0"/>
              <a:ea typeface="+mn-ea"/>
            </a:endParaRPr>
          </a:p>
        </p:txBody>
      </p:sp>
      <p:graphicFrame>
        <p:nvGraphicFramePr>
          <p:cNvPr id="9" name="内容占位符 4">
            <a:extLst>
              <a:ext uri="{FF2B5EF4-FFF2-40B4-BE49-F238E27FC236}">
                <a16:creationId xmlns:a16="http://schemas.microsoft.com/office/drawing/2014/main" id="{6518C987-D310-7507-A8C2-3BEF643244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4591506"/>
              </p:ext>
            </p:extLst>
          </p:nvPr>
        </p:nvGraphicFramePr>
        <p:xfrm>
          <a:off x="1301749" y="2182892"/>
          <a:ext cx="9588501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1">
                  <a:extLst>
                    <a:ext uri="{9D8B030D-6E8A-4147-A177-3AD203B41FA5}">
                      <a16:colId xmlns:a16="http://schemas.microsoft.com/office/drawing/2014/main" val="3200286006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42352394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33676097"/>
                    </a:ext>
                  </a:extLst>
                </a:gridCol>
                <a:gridCol w="951447">
                  <a:extLst>
                    <a:ext uri="{9D8B030D-6E8A-4147-A177-3AD203B41FA5}">
                      <a16:colId xmlns:a16="http://schemas.microsoft.com/office/drawing/2014/main" val="1216741577"/>
                    </a:ext>
                  </a:extLst>
                </a:gridCol>
                <a:gridCol w="951447">
                  <a:extLst>
                    <a:ext uri="{9D8B030D-6E8A-4147-A177-3AD203B41FA5}">
                      <a16:colId xmlns:a16="http://schemas.microsoft.com/office/drawing/2014/main" val="2522542848"/>
                    </a:ext>
                  </a:extLst>
                </a:gridCol>
                <a:gridCol w="951447">
                  <a:extLst>
                    <a:ext uri="{9D8B030D-6E8A-4147-A177-3AD203B41FA5}">
                      <a16:colId xmlns:a16="http://schemas.microsoft.com/office/drawing/2014/main" val="1342472743"/>
                    </a:ext>
                  </a:extLst>
                </a:gridCol>
                <a:gridCol w="951447">
                  <a:extLst>
                    <a:ext uri="{9D8B030D-6E8A-4147-A177-3AD203B41FA5}">
                      <a16:colId xmlns:a16="http://schemas.microsoft.com/office/drawing/2014/main" val="1062234130"/>
                    </a:ext>
                  </a:extLst>
                </a:gridCol>
                <a:gridCol w="1769512">
                  <a:extLst>
                    <a:ext uri="{9D8B030D-6E8A-4147-A177-3AD203B41FA5}">
                      <a16:colId xmlns:a16="http://schemas.microsoft.com/office/drawing/2014/main" val="2310785610"/>
                    </a:ext>
                  </a:extLst>
                </a:gridCol>
              </a:tblGrid>
              <a:tr h="35052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Relational DBMS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DB-Engines Rank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GitHub</a:t>
                      </a:r>
                    </a:p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Stars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Isolation Level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Concurrency Control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7480073"/>
                  </a:ext>
                </a:extLst>
              </a:tr>
              <a:tr h="35052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RU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RC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RR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SER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176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MySQL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9.9K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Cambria" panose="020405030504060302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Cambria" panose="020405030504060302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Cambria" panose="020405030504060302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Cambria" panose="020405030504060302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Pessimistic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0512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PostgreSQL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13.9K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Cambria" panose="020405030504060302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Cambria" panose="020405030504060302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Cambria" panose="020405030504060302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Pessimistic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Optimistic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1448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MariaDB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5.1K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Cambria" panose="020405030504060302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Cambria" panose="020405030504060302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Cambria" panose="020405030504060302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Cambria" panose="020405030504060302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Pessimistic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1459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1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CockroachDB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67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29.8K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Cambria" panose="020405030504060302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Optimistic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0390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1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TiDB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87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35.6K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Cambria" panose="020405030504060302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Cambria" panose="020405030504060302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Pessimistic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Optimistic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8201796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D2A76A0D-F89B-C0CE-6053-10B1520A3E3B}"/>
              </a:ext>
            </a:extLst>
          </p:cNvPr>
          <p:cNvSpPr txBox="1"/>
          <p:nvPr/>
        </p:nvSpPr>
        <p:spPr>
          <a:xfrm>
            <a:off x="2524125" y="5648521"/>
            <a:ext cx="71437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zh-CN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RU: Read Uncommitted	RR: Repeatable Read</a:t>
            </a:r>
          </a:p>
          <a:p>
            <a:pPr lvl="1"/>
            <a:r>
              <a:rPr lang="en-US" altLang="zh-CN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RC: Read Committed		SER: Serializable</a:t>
            </a:r>
          </a:p>
        </p:txBody>
      </p:sp>
    </p:spTree>
    <p:extLst>
      <p:ext uri="{BB962C8B-B14F-4D97-AF65-F5344CB8AC3E}">
        <p14:creationId xmlns:p14="http://schemas.microsoft.com/office/powerpoint/2010/main" val="241685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3B00F49-9599-1B18-FF48-BA1A7A66B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461665"/>
          </a:xfrm>
        </p:spPr>
        <p:txBody>
          <a:bodyPr/>
          <a:lstStyle/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IsoRel successfully reproduces 6 known isolation anomalies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31DAA7F-5847-83E3-6605-B29C6C9DB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RQ1: Isolation Anomaly Detection Results</a:t>
            </a:r>
            <a:endParaRPr lang="zh-CN" altLang="en-US" sz="3600" dirty="0">
              <a:latin typeface="Cambria" panose="02040503050406030204" pitchFamily="18" charset="0"/>
              <a:ea typeface="+mn-ea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1B9949F9-71EB-2DD3-AF4B-1ACF8434A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301156"/>
              </p:ext>
            </p:extLst>
          </p:nvPr>
        </p:nvGraphicFramePr>
        <p:xfrm>
          <a:off x="1130300" y="2405380"/>
          <a:ext cx="926632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900">
                  <a:extLst>
                    <a:ext uri="{9D8B030D-6E8A-4147-A177-3AD203B41FA5}">
                      <a16:colId xmlns:a16="http://schemas.microsoft.com/office/drawing/2014/main" val="3784357995"/>
                    </a:ext>
                  </a:extLst>
                </a:gridCol>
                <a:gridCol w="2167355">
                  <a:extLst>
                    <a:ext uri="{9D8B030D-6E8A-4147-A177-3AD203B41FA5}">
                      <a16:colId xmlns:a16="http://schemas.microsoft.com/office/drawing/2014/main" val="2021460398"/>
                    </a:ext>
                  </a:extLst>
                </a:gridCol>
                <a:gridCol w="2167355">
                  <a:extLst>
                    <a:ext uri="{9D8B030D-6E8A-4147-A177-3AD203B41FA5}">
                      <a16:colId xmlns:a16="http://schemas.microsoft.com/office/drawing/2014/main" val="1213581942"/>
                    </a:ext>
                  </a:extLst>
                </a:gridCol>
                <a:gridCol w="2167355">
                  <a:extLst>
                    <a:ext uri="{9D8B030D-6E8A-4147-A177-3AD203B41FA5}">
                      <a16:colId xmlns:a16="http://schemas.microsoft.com/office/drawing/2014/main" val="405211182"/>
                    </a:ext>
                  </a:extLst>
                </a:gridCol>
                <a:gridCol w="2167355">
                  <a:extLst>
                    <a:ext uri="{9D8B030D-6E8A-4147-A177-3AD203B41FA5}">
                      <a16:colId xmlns:a16="http://schemas.microsoft.com/office/drawing/2014/main" val="3232742183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</a:rPr>
                        <a:t>ID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Relational DBMS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Release Version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Isolation Level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Isolation Anomaly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6289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</a:rPr>
                        <a:t>1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MySQL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v8.0.34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RR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write skew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5910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</a:rPr>
                        <a:t>2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MySQL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v8.0.34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RR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read-write skew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5613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</a:rPr>
                        <a:t>3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MySQL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v8.0.34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RR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lost update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7993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</a:rPr>
                        <a:t>4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PostgreSQL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v12.3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RR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write skew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5536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</a:rPr>
                        <a:t>5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MariaDB-Galera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v10.7.3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RR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lost update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9652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latin typeface="Cambria" panose="02040503050406030204" pitchFamily="18" charset="0"/>
                        </a:rPr>
                        <a:t>6</a:t>
                      </a:r>
                      <a:endParaRPr lang="zh-CN" altLang="en-US" sz="1800" b="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TiDB</a:t>
                      </a:r>
                      <a:endParaRPr lang="zh-CN" altLang="en-US" sz="1800" b="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v2.1.7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RR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write skew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6797160"/>
                  </a:ext>
                </a:extLst>
              </a:tr>
            </a:tbl>
          </a:graphicData>
        </a:graphic>
      </p:graphicFrame>
      <p:sp>
        <p:nvSpPr>
          <p:cNvPr id="4" name="矩形: 圆角 3">
            <a:extLst>
              <a:ext uri="{FF2B5EF4-FFF2-40B4-BE49-F238E27FC236}">
                <a16:creationId xmlns:a16="http://schemas.microsoft.com/office/drawing/2014/main" id="{4D6E2777-AEAC-3581-C598-4D9A4D2FC6E3}"/>
              </a:ext>
            </a:extLst>
          </p:cNvPr>
          <p:cNvSpPr/>
          <p:nvPr/>
        </p:nvSpPr>
        <p:spPr bwMode="auto">
          <a:xfrm>
            <a:off x="8221133" y="2208221"/>
            <a:ext cx="2175486" cy="3361038"/>
          </a:xfrm>
          <a:prstGeom prst="roundRect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tabLst/>
            </a:pPr>
            <a:endParaRPr kumimoji="0" lang="zh-CN" altLang="en-US" sz="180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inux Libertine O" panose="02000503000000000000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80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8ABCF-1070-9260-FBA6-C354AC854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0D13777-8256-805E-7C37-2B56CEFB7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461665"/>
          </a:xfrm>
        </p:spPr>
        <p:txBody>
          <a:bodyPr/>
          <a:lstStyle/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IsoRel has revealed 48 unique isolation anomalies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36BAE651-262E-2781-27BC-5F04A1E8C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RQ1: Isolation Anomaly Detection Results</a:t>
            </a:r>
            <a:endParaRPr lang="zh-CN" altLang="en-US" sz="3600" dirty="0">
              <a:latin typeface="Cambria" panose="02040503050406030204" pitchFamily="18" charset="0"/>
              <a:ea typeface="+mn-ea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165D9726-6451-9AF0-1AC6-F95285D8AA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511693"/>
              </p:ext>
            </p:extLst>
          </p:nvPr>
        </p:nvGraphicFramePr>
        <p:xfrm>
          <a:off x="682751" y="2407105"/>
          <a:ext cx="10826499" cy="323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349">
                  <a:extLst>
                    <a:ext uri="{9D8B030D-6E8A-4147-A177-3AD203B41FA5}">
                      <a16:colId xmlns:a16="http://schemas.microsoft.com/office/drawing/2014/main" val="2021460398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1213581942"/>
                    </a:ext>
                  </a:extLst>
                </a:gridCol>
                <a:gridCol w="729392">
                  <a:extLst>
                    <a:ext uri="{9D8B030D-6E8A-4147-A177-3AD203B41FA5}">
                      <a16:colId xmlns:a16="http://schemas.microsoft.com/office/drawing/2014/main" val="405211182"/>
                    </a:ext>
                  </a:extLst>
                </a:gridCol>
                <a:gridCol w="729392">
                  <a:extLst>
                    <a:ext uri="{9D8B030D-6E8A-4147-A177-3AD203B41FA5}">
                      <a16:colId xmlns:a16="http://schemas.microsoft.com/office/drawing/2014/main" val="1834330653"/>
                    </a:ext>
                  </a:extLst>
                </a:gridCol>
                <a:gridCol w="729392">
                  <a:extLst>
                    <a:ext uri="{9D8B030D-6E8A-4147-A177-3AD203B41FA5}">
                      <a16:colId xmlns:a16="http://schemas.microsoft.com/office/drawing/2014/main" val="3290939777"/>
                    </a:ext>
                  </a:extLst>
                </a:gridCol>
                <a:gridCol w="729392">
                  <a:extLst>
                    <a:ext uri="{9D8B030D-6E8A-4147-A177-3AD203B41FA5}">
                      <a16:colId xmlns:a16="http://schemas.microsoft.com/office/drawing/2014/main" val="221615991"/>
                    </a:ext>
                  </a:extLst>
                </a:gridCol>
                <a:gridCol w="1024066">
                  <a:extLst>
                    <a:ext uri="{9D8B030D-6E8A-4147-A177-3AD203B41FA5}">
                      <a16:colId xmlns:a16="http://schemas.microsoft.com/office/drawing/2014/main" val="3232742183"/>
                    </a:ext>
                  </a:extLst>
                </a:gridCol>
                <a:gridCol w="1024066">
                  <a:extLst>
                    <a:ext uri="{9D8B030D-6E8A-4147-A177-3AD203B41FA5}">
                      <a16:colId xmlns:a16="http://schemas.microsoft.com/office/drawing/2014/main" val="295404437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3331850597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170386276"/>
                    </a:ext>
                  </a:extLst>
                </a:gridCol>
                <a:gridCol w="1006350">
                  <a:extLst>
                    <a:ext uri="{9D8B030D-6E8A-4147-A177-3AD203B41FA5}">
                      <a16:colId xmlns:a16="http://schemas.microsoft.com/office/drawing/2014/main" val="1235958882"/>
                    </a:ext>
                  </a:extLst>
                </a:gridCol>
              </a:tblGrid>
              <a:tr h="37080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Relational DBMS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#Txn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Isolation Level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#Isolation Anomaly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Lost Update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Read-Write Skew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Write Skew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6289898"/>
                  </a:ext>
                </a:extLst>
              </a:tr>
              <a:tr h="3708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RU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RR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SER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Total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</a:rPr>
                        <a:t>Unique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301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MySQL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5774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57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57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</a:rPr>
                        <a:t>14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5910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PostgreSQL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2536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</a:rPr>
                        <a:t>6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5613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MariaDB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4515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92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92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</a:rPr>
                        <a:t>14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7993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CockroachDB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4090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</a:rPr>
                        <a:t>0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5536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TiDB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5802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168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168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</a:rPr>
                        <a:t>14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9652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Total</a:t>
                      </a:r>
                      <a:endParaRPr lang="zh-CN" altLang="en-US" sz="1800" b="1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22717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325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325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</a:rPr>
                        <a:t>48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24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6797160"/>
                  </a:ext>
                </a:extLst>
              </a:tr>
            </a:tbl>
          </a:graphicData>
        </a:graphic>
      </p:graphicFrame>
      <p:sp>
        <p:nvSpPr>
          <p:cNvPr id="5" name="矩形: 圆角 4">
            <a:extLst>
              <a:ext uri="{FF2B5EF4-FFF2-40B4-BE49-F238E27FC236}">
                <a16:creationId xmlns:a16="http://schemas.microsoft.com/office/drawing/2014/main" id="{0D705DE2-DC9A-61CD-1EE2-0F9EF1E91F16}"/>
              </a:ext>
            </a:extLst>
          </p:cNvPr>
          <p:cNvSpPr/>
          <p:nvPr/>
        </p:nvSpPr>
        <p:spPr bwMode="auto">
          <a:xfrm>
            <a:off x="6039651" y="2261065"/>
            <a:ext cx="2057400" cy="3528000"/>
          </a:xfrm>
          <a:prstGeom prst="roundRect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tabLst/>
            </a:pPr>
            <a:endParaRPr kumimoji="0" lang="zh-CN" altLang="en-US" sz="180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inux Libertine O" panose="02000503000000000000" pitchFamily="50" charset="0"/>
              <a:cs typeface="Calibri" panose="020F0502020204030204" pitchFamily="34" charset="0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99C2E53E-C897-43F7-6FDE-5FB6045B6619}"/>
              </a:ext>
            </a:extLst>
          </p:cNvPr>
          <p:cNvSpPr/>
          <p:nvPr/>
        </p:nvSpPr>
        <p:spPr bwMode="auto">
          <a:xfrm>
            <a:off x="8097052" y="2261065"/>
            <a:ext cx="3412197" cy="3528000"/>
          </a:xfrm>
          <a:prstGeom prst="roundRect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tabLst/>
            </a:pPr>
            <a:endParaRPr kumimoji="0" lang="zh-CN" altLang="en-US" sz="180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inux Libertine O" panose="02000503000000000000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23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3B00F49-9599-1B18-FF48-BA1A7A66B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830997"/>
          </a:xfrm>
        </p:spPr>
        <p:txBody>
          <a:bodyPr/>
          <a:lstStyle/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Relational DBMSs usually provide several isolation levels to strike a balance between consistency and performance [1-4]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31DAA7F-5847-83E3-6605-B29C6C9DB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Isolation Level</a:t>
            </a:r>
            <a:endParaRPr lang="zh-CN" altLang="en-US" sz="3600" dirty="0">
              <a:latin typeface="Cambria" panose="02040503050406030204" pitchFamily="18" charset="0"/>
              <a:ea typeface="+mn-ea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3F88527E-7A66-A80B-0489-9B76DF90FEBD}"/>
              </a:ext>
            </a:extLst>
          </p:cNvPr>
          <p:cNvSpPr/>
          <p:nvPr/>
        </p:nvSpPr>
        <p:spPr bwMode="gray">
          <a:xfrm>
            <a:off x="1791854" y="2576944"/>
            <a:ext cx="3870037" cy="830997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Read Uncommitted</a:t>
            </a:r>
            <a:endParaRPr lang="zh-CN" altLang="en-US" sz="2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287D2171-BD4A-2A57-35F9-A00FCF15ACE8}"/>
              </a:ext>
            </a:extLst>
          </p:cNvPr>
          <p:cNvSpPr/>
          <p:nvPr/>
        </p:nvSpPr>
        <p:spPr bwMode="gray">
          <a:xfrm>
            <a:off x="6530109" y="2576944"/>
            <a:ext cx="3870037" cy="830997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Read Committed</a:t>
            </a:r>
            <a:endParaRPr lang="zh-CN" altLang="en-US" sz="2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F5A6073B-F123-38EF-DAD3-EED178E56478}"/>
              </a:ext>
            </a:extLst>
          </p:cNvPr>
          <p:cNvSpPr/>
          <p:nvPr/>
        </p:nvSpPr>
        <p:spPr bwMode="gray">
          <a:xfrm>
            <a:off x="1791853" y="3816207"/>
            <a:ext cx="3870037" cy="830997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Repeatable Read</a:t>
            </a:r>
            <a:endParaRPr lang="zh-CN" altLang="en-US" sz="2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ADF91280-8F1A-4D5A-24DE-60BC6CF16C74}"/>
              </a:ext>
            </a:extLst>
          </p:cNvPr>
          <p:cNvSpPr/>
          <p:nvPr/>
        </p:nvSpPr>
        <p:spPr bwMode="gray">
          <a:xfrm>
            <a:off x="6530109" y="3816208"/>
            <a:ext cx="3870037" cy="830997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Serializable</a:t>
            </a:r>
            <a:endParaRPr lang="zh-CN" altLang="en-US" sz="2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3C90686D-BEC1-6AF8-13F5-8C7ABC5E0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27003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9pPr>
          </a:lstStyle>
          <a:p>
            <a:pPr marL="252000" indent="-347663" eaLnBrk="1" hangingPunct="1"/>
            <a:r>
              <a:rPr lang="en-US" altLang="zh-CN" sz="12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[1] The ANSI isolation levels. http://www.adp-gmbh.ch/ora/misc/isolation_level.html.</a:t>
            </a:r>
          </a:p>
          <a:p>
            <a:pPr marL="252000" indent="-347663" eaLnBrk="1" hangingPunct="1"/>
            <a:r>
              <a:rPr lang="en-US" altLang="zh-CN" sz="12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[2] Hal Berenson, et. al., A Critique of ANSI SQL Isolation Levels. SIGMOD 1995.</a:t>
            </a:r>
          </a:p>
          <a:p>
            <a:pPr marL="252000" indent="-347663" eaLnBrk="1" hangingPunct="1"/>
            <a:r>
              <a:rPr lang="en-US" altLang="zh-CN" sz="12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[3] </a:t>
            </a:r>
            <a:r>
              <a:rPr lang="it-IT" altLang="zh-CN" sz="12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Atul Adya. Weak Consistency: A Generalized Theory and Optimistic Implementations for Distributed Transactions. Massachusetts Institute of Technology 1999.</a:t>
            </a:r>
          </a:p>
          <a:p>
            <a:pPr marL="252000" indent="-347663" eaLnBrk="1" hangingPunct="1"/>
            <a:r>
              <a:rPr lang="it-IT" altLang="zh-CN" sz="12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[4] Atul Adya, et. al., Generalized Isolation Level Definitions. ICDE 2000.</a:t>
            </a:r>
            <a:endParaRPr lang="en-US" altLang="zh-CN" sz="1200" b="0" dirty="0">
              <a:solidFill>
                <a:srgbClr val="000000"/>
              </a:solidFill>
              <a:latin typeface="+mn-lt"/>
              <a:ea typeface="宋体" charset="-122"/>
              <a:cs typeface="Times New Roman" pitchFamily="18" charset="0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78485733-8815-4656-DB93-6A2E198055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8" b="2248"/>
          <a:stretch/>
        </p:blipFill>
        <p:spPr>
          <a:xfrm>
            <a:off x="3009528" y="5013352"/>
            <a:ext cx="1434686" cy="674380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2A054D5D-F2F2-007D-56F7-47001D9E9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5" b="10130"/>
          <a:stretch/>
        </p:blipFill>
        <p:spPr bwMode="auto">
          <a:xfrm>
            <a:off x="7331188" y="5035124"/>
            <a:ext cx="2267878" cy="64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24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B97DB-FD62-2917-D443-341BD75F9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F8CA11E-7456-FFE2-A616-EA3142DFC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461665"/>
          </a:xfrm>
        </p:spPr>
        <p:txBody>
          <a:bodyPr/>
          <a:lstStyle/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No lock conflicts due to the timing of COMMIT (36/48)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FC4CB2A-4D7E-4268-F350-658986A19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RQ2:</a:t>
            </a:r>
            <a:r>
              <a:rPr lang="zh-CN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Analyzing Isolation Anomalies </a:t>
            </a:r>
            <a:endParaRPr lang="zh-CN" altLang="en-US" sz="3600" dirty="0">
              <a:latin typeface="Cambria" panose="02040503050406030204" pitchFamily="18" charset="0"/>
              <a:ea typeface="+mn-ea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5F96A22D-A1BD-2997-3C50-FF1920D20BDB}"/>
              </a:ext>
            </a:extLst>
          </p:cNvPr>
          <p:cNvSpPr/>
          <p:nvPr/>
        </p:nvSpPr>
        <p:spPr>
          <a:xfrm>
            <a:off x="3937533" y="2414742"/>
            <a:ext cx="4515322" cy="1517741"/>
          </a:xfrm>
          <a:prstGeom prst="roundRect">
            <a:avLst>
              <a:gd name="adj" fmla="val 12127"/>
            </a:avLst>
          </a:prstGeom>
          <a:solidFill>
            <a:srgbClr val="ED7D31">
              <a:lumMod val="20000"/>
              <a:lumOff val="80000"/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2CE895A0-A93D-2AFF-9CEE-D6749C8EBA4A}"/>
              </a:ext>
            </a:extLst>
          </p:cNvPr>
          <p:cNvSpPr/>
          <p:nvPr/>
        </p:nvSpPr>
        <p:spPr>
          <a:xfrm>
            <a:off x="3937531" y="4701001"/>
            <a:ext cx="4515323" cy="1531435"/>
          </a:xfrm>
          <a:prstGeom prst="roundRect">
            <a:avLst>
              <a:gd name="adj" fmla="val 12127"/>
            </a:avLst>
          </a:prstGeom>
          <a:solidFill>
            <a:srgbClr val="70AD47">
              <a:lumMod val="20000"/>
              <a:lumOff val="80000"/>
              <a:alpha val="49804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BB99EBE8-5E9B-038D-4447-CC17843D3E21}"/>
                  </a:ext>
                </a:extLst>
              </p:cNvPr>
              <p:cNvSpPr/>
              <p:nvPr/>
            </p:nvSpPr>
            <p:spPr>
              <a:xfrm>
                <a:off x="3976167" y="2412559"/>
                <a:ext cx="4204838" cy="1460171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BEGIN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SELECT</a:t>
                </a:r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c2</a:t>
                </a:r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FROM</a:t>
                </a:r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t1 </a:t>
                </a:r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WHERE</a:t>
                </a:r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c1 &lt; 2;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       -- { </a:t>
                </a:r>
                <a:r>
                  <a:rPr lang="en-US" altLang="zh-CN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(1) </a:t>
                </a:r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}</a:t>
                </a:r>
                <a:endParaRPr kumimoji="0" lang="zh-CN" altLang="zh-CN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BB99EBE8-5E9B-038D-4447-CC17843D3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167" y="2412559"/>
                <a:ext cx="4204838" cy="1460171"/>
              </a:xfrm>
              <a:prstGeom prst="rect">
                <a:avLst/>
              </a:prstGeom>
              <a:blipFill>
                <a:blip r:embed="rId3"/>
                <a:stretch>
                  <a:fillRect t="-2092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F46C5630-5DE5-52C6-A42A-4F5E30821F6A}"/>
                  </a:ext>
                </a:extLst>
              </p:cNvPr>
              <p:cNvSpPr/>
              <p:nvPr/>
            </p:nvSpPr>
            <p:spPr>
              <a:xfrm>
                <a:off x="3976156" y="4701034"/>
                <a:ext cx="4369140" cy="146796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BEGIN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F46C5630-5DE5-52C6-A42A-4F5E30821F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156" y="4701034"/>
                <a:ext cx="4369140" cy="1467965"/>
              </a:xfrm>
              <a:prstGeom prst="rect">
                <a:avLst/>
              </a:prstGeom>
              <a:blipFill>
                <a:blip r:embed="rId4"/>
                <a:stretch>
                  <a:fillRect t="-2075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F2171E3C-28E0-D8EE-E22F-A401CF0C51F0}"/>
                  </a:ext>
                </a:extLst>
              </p:cNvPr>
              <p:cNvSpPr txBox="1"/>
              <p:nvPr/>
            </p:nvSpPr>
            <p:spPr>
              <a:xfrm>
                <a:off x="5977696" y="2047839"/>
                <a:ext cx="434991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baseline="-20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F2171E3C-28E0-D8EE-E22F-A401CF0C5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696" y="2047839"/>
                <a:ext cx="434991" cy="362984"/>
              </a:xfrm>
              <a:prstGeom prst="rect">
                <a:avLst/>
              </a:prstGeom>
              <a:blipFill>
                <a:blip r:embed="rId5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06594B86-A2D1-76A1-7E38-B9F26B4C6850}"/>
                  </a:ext>
                </a:extLst>
              </p:cNvPr>
              <p:cNvSpPr txBox="1"/>
              <p:nvPr/>
            </p:nvSpPr>
            <p:spPr>
              <a:xfrm>
                <a:off x="5974214" y="6227419"/>
                <a:ext cx="440313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baseline="-20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06594B86-A2D1-76A1-7E38-B9F26B4C6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214" y="6227419"/>
                <a:ext cx="440313" cy="362984"/>
              </a:xfrm>
              <a:prstGeom prst="rect">
                <a:avLst/>
              </a:prstGeom>
              <a:blipFill>
                <a:blip r:embed="rId6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56F9AC47-B941-34BA-59CA-A3C92FA78C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477160"/>
              </p:ext>
            </p:extLst>
          </p:nvPr>
        </p:nvGraphicFramePr>
        <p:xfrm>
          <a:off x="1561505" y="2537341"/>
          <a:ext cx="1179636" cy="1079664"/>
        </p:xfrm>
        <a:graphic>
          <a:graphicData uri="http://schemas.openxmlformats.org/drawingml/2006/table">
            <a:tbl>
              <a:tblPr firstRow="1" bandRow="1"/>
              <a:tblGrid>
                <a:gridCol w="602845">
                  <a:extLst>
                    <a:ext uri="{9D8B030D-6E8A-4147-A177-3AD203B41FA5}">
                      <a16:colId xmlns:a16="http://schemas.microsoft.com/office/drawing/2014/main" val="1042807678"/>
                    </a:ext>
                  </a:extLst>
                </a:gridCol>
                <a:gridCol w="576791">
                  <a:extLst>
                    <a:ext uri="{9D8B030D-6E8A-4147-A177-3AD203B41FA5}">
                      <a16:colId xmlns:a16="http://schemas.microsoft.com/office/drawing/2014/main" val="713445502"/>
                    </a:ext>
                  </a:extLst>
                </a:gridCol>
              </a:tblGrid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88217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436680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008125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FE7C7EFB-DC9D-750B-743F-D0756CABEAAE}"/>
              </a:ext>
            </a:extLst>
          </p:cNvPr>
          <p:cNvSpPr txBox="1"/>
          <p:nvPr/>
        </p:nvSpPr>
        <p:spPr>
          <a:xfrm>
            <a:off x="1707931" y="2187385"/>
            <a:ext cx="886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Table t1</a:t>
            </a:r>
            <a:endParaRPr lang="zh-CN" altLang="en-US" sz="1600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9" name="表格 5">
            <a:extLst>
              <a:ext uri="{FF2B5EF4-FFF2-40B4-BE49-F238E27FC236}">
                <a16:creationId xmlns:a16="http://schemas.microsoft.com/office/drawing/2014/main" id="{2762D9AB-7065-9FF7-0F87-E2545822B3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563101"/>
              </p:ext>
            </p:extLst>
          </p:nvPr>
        </p:nvGraphicFramePr>
        <p:xfrm>
          <a:off x="1561504" y="4363591"/>
          <a:ext cx="1179637" cy="719776"/>
        </p:xfrm>
        <a:graphic>
          <a:graphicData uri="http://schemas.openxmlformats.org/drawingml/2006/table">
            <a:tbl>
              <a:tblPr firstRow="1" bandRow="1"/>
              <a:tblGrid>
                <a:gridCol w="602845">
                  <a:extLst>
                    <a:ext uri="{9D8B030D-6E8A-4147-A177-3AD203B41FA5}">
                      <a16:colId xmlns:a16="http://schemas.microsoft.com/office/drawing/2014/main" val="1042807678"/>
                    </a:ext>
                  </a:extLst>
                </a:gridCol>
                <a:gridCol w="576792">
                  <a:extLst>
                    <a:ext uri="{9D8B030D-6E8A-4147-A177-3AD203B41FA5}">
                      <a16:colId xmlns:a16="http://schemas.microsoft.com/office/drawing/2014/main" val="713445502"/>
                    </a:ext>
                  </a:extLst>
                </a:gridCol>
              </a:tblGrid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88217"/>
                  </a:ext>
                </a:extLst>
              </a:tr>
              <a:tr h="3598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8948211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E707265A-E657-871F-267B-247084D780B6}"/>
              </a:ext>
            </a:extLst>
          </p:cNvPr>
          <p:cNvSpPr txBox="1"/>
          <p:nvPr/>
        </p:nvSpPr>
        <p:spPr>
          <a:xfrm>
            <a:off x="1707931" y="4013635"/>
            <a:ext cx="886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Table t2</a:t>
            </a:r>
            <a:endParaRPr lang="zh-CN" altLang="en-US" sz="1600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B7E7C2D-1C7C-0259-7C79-CB38FAD4BF45}"/>
                  </a:ext>
                </a:extLst>
              </p:cNvPr>
              <p:cNvSpPr txBox="1"/>
              <p:nvPr/>
            </p:nvSpPr>
            <p:spPr>
              <a:xfrm>
                <a:off x="1106450" y="2886016"/>
                <a:ext cx="4475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B7E7C2D-1C7C-0259-7C79-CB38FAD4B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450" y="2886016"/>
                <a:ext cx="447558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5BFCF75-F74A-47C7-5BC6-76F157CFD453}"/>
                  </a:ext>
                </a:extLst>
              </p:cNvPr>
              <p:cNvSpPr txBox="1"/>
              <p:nvPr/>
            </p:nvSpPr>
            <p:spPr>
              <a:xfrm>
                <a:off x="1106450" y="3259723"/>
                <a:ext cx="4475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5BFCF75-F74A-47C7-5BC6-76F157CFD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450" y="3259723"/>
                <a:ext cx="447558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5D59EE3-C868-F8A4-40AA-859FB4FFB590}"/>
                  </a:ext>
                </a:extLst>
              </p:cNvPr>
              <p:cNvSpPr txBox="1"/>
              <p:nvPr/>
            </p:nvSpPr>
            <p:spPr>
              <a:xfrm>
                <a:off x="1106450" y="4734146"/>
                <a:ext cx="4475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5D59EE3-C868-F8A4-40AA-859FB4FFB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450" y="4734146"/>
                <a:ext cx="447558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474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4C694-4244-8C4C-F56E-81FAB8949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908CB6E-38BF-BF25-7259-3A863D14B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461665"/>
          </a:xfrm>
        </p:spPr>
        <p:txBody>
          <a:bodyPr/>
          <a:lstStyle/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No lock conflicts due to the timing of COMMIT (36/48)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C82F0C2-594B-D2DC-5CCB-F68EBD00E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RQ2:</a:t>
            </a:r>
            <a:r>
              <a:rPr lang="zh-CN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Analyzing Isolation Anomalies </a:t>
            </a:r>
            <a:endParaRPr lang="zh-CN" altLang="en-US" sz="3600" dirty="0">
              <a:latin typeface="Cambria" panose="02040503050406030204" pitchFamily="18" charset="0"/>
              <a:ea typeface="+mn-ea"/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7D4E7EB3-5361-C01B-B782-C13ABC946F5E}"/>
              </a:ext>
            </a:extLst>
          </p:cNvPr>
          <p:cNvSpPr/>
          <p:nvPr/>
        </p:nvSpPr>
        <p:spPr>
          <a:xfrm>
            <a:off x="3937533" y="2414742"/>
            <a:ext cx="4515322" cy="1517741"/>
          </a:xfrm>
          <a:prstGeom prst="roundRect">
            <a:avLst>
              <a:gd name="adj" fmla="val 12127"/>
            </a:avLst>
          </a:prstGeom>
          <a:solidFill>
            <a:srgbClr val="ED7D31">
              <a:lumMod val="20000"/>
              <a:lumOff val="80000"/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1C527B54-6AF0-9FBF-1731-D8C643CF8816}"/>
              </a:ext>
            </a:extLst>
          </p:cNvPr>
          <p:cNvSpPr/>
          <p:nvPr/>
        </p:nvSpPr>
        <p:spPr>
          <a:xfrm>
            <a:off x="3937531" y="4701001"/>
            <a:ext cx="4515323" cy="1531435"/>
          </a:xfrm>
          <a:prstGeom prst="roundRect">
            <a:avLst>
              <a:gd name="adj" fmla="val 12127"/>
            </a:avLst>
          </a:prstGeom>
          <a:solidFill>
            <a:srgbClr val="70AD47">
              <a:lumMod val="20000"/>
              <a:lumOff val="80000"/>
              <a:alpha val="49804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2A7094EC-61AC-D6C4-9C54-778950F247BC}"/>
                  </a:ext>
                </a:extLst>
              </p:cNvPr>
              <p:cNvSpPr/>
              <p:nvPr/>
            </p:nvSpPr>
            <p:spPr>
              <a:xfrm>
                <a:off x="3976167" y="2412559"/>
                <a:ext cx="4204838" cy="1460171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BEGIN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SELECT</a:t>
                </a:r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c2</a:t>
                </a:r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FROM</a:t>
                </a:r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t1 </a:t>
                </a:r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WHERE</a:t>
                </a:r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c1 &lt; 2;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       -- { </a:t>
                </a:r>
                <a:r>
                  <a:rPr lang="en-US" altLang="zh-CN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(1) </a:t>
                </a:r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}</a:t>
                </a:r>
                <a:endParaRPr kumimoji="0" lang="zh-CN" altLang="zh-CN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2A7094EC-61AC-D6C4-9C54-778950F247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167" y="2412559"/>
                <a:ext cx="4204838" cy="1460171"/>
              </a:xfrm>
              <a:prstGeom prst="rect">
                <a:avLst/>
              </a:prstGeom>
              <a:blipFill>
                <a:blip r:embed="rId3"/>
                <a:stretch>
                  <a:fillRect t="-2092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8766F3F4-B169-FF60-B496-528802F0157E}"/>
                  </a:ext>
                </a:extLst>
              </p:cNvPr>
              <p:cNvSpPr/>
              <p:nvPr/>
            </p:nvSpPr>
            <p:spPr>
              <a:xfrm>
                <a:off x="3976156" y="4701034"/>
                <a:ext cx="4369140" cy="146796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BEGIN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  <a:endParaRPr kumimoji="0" lang="zh-CN" altLang="zh-CN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endParaRPr>
              </a:p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UPDATE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t1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SET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c2 =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2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WHERE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c1 &lt; 2;</a:t>
                </a:r>
              </a:p>
            </p:txBody>
          </p:sp>
        </mc:Choice>
        <mc:Fallback xmlns="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8766F3F4-B169-FF60-B496-528802F015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156" y="4701034"/>
                <a:ext cx="4369140" cy="1467965"/>
              </a:xfrm>
              <a:prstGeom prst="rect">
                <a:avLst/>
              </a:prstGeom>
              <a:blipFill>
                <a:blip r:embed="rId4"/>
                <a:stretch>
                  <a:fillRect t="-2075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AB5706C0-5180-7D2E-05E9-5770BCDE02AF}"/>
                  </a:ext>
                </a:extLst>
              </p:cNvPr>
              <p:cNvSpPr txBox="1"/>
              <p:nvPr/>
            </p:nvSpPr>
            <p:spPr>
              <a:xfrm>
                <a:off x="5977696" y="2047839"/>
                <a:ext cx="434991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baseline="-20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AB5706C0-5180-7D2E-05E9-5770BCDE0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696" y="2047839"/>
                <a:ext cx="434991" cy="362984"/>
              </a:xfrm>
              <a:prstGeom prst="rect">
                <a:avLst/>
              </a:prstGeom>
              <a:blipFill>
                <a:blip r:embed="rId5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10D42745-56B7-B9F6-0CAA-19F01839204A}"/>
                  </a:ext>
                </a:extLst>
              </p:cNvPr>
              <p:cNvSpPr txBox="1"/>
              <p:nvPr/>
            </p:nvSpPr>
            <p:spPr>
              <a:xfrm>
                <a:off x="5974214" y="6227419"/>
                <a:ext cx="440313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baseline="-20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10D42745-56B7-B9F6-0CAA-19F018392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214" y="6227419"/>
                <a:ext cx="440313" cy="362984"/>
              </a:xfrm>
              <a:prstGeom prst="rect">
                <a:avLst/>
              </a:prstGeom>
              <a:blipFill>
                <a:blip r:embed="rId6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048EF747-1F83-0C74-E7B3-61B4F6AB6B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634390"/>
              </p:ext>
            </p:extLst>
          </p:nvPr>
        </p:nvGraphicFramePr>
        <p:xfrm>
          <a:off x="1561505" y="2537341"/>
          <a:ext cx="1179636" cy="1079664"/>
        </p:xfrm>
        <a:graphic>
          <a:graphicData uri="http://schemas.openxmlformats.org/drawingml/2006/table">
            <a:tbl>
              <a:tblPr firstRow="1" bandRow="1"/>
              <a:tblGrid>
                <a:gridCol w="602845">
                  <a:extLst>
                    <a:ext uri="{9D8B030D-6E8A-4147-A177-3AD203B41FA5}">
                      <a16:colId xmlns:a16="http://schemas.microsoft.com/office/drawing/2014/main" val="1042807678"/>
                    </a:ext>
                  </a:extLst>
                </a:gridCol>
                <a:gridCol w="576791">
                  <a:extLst>
                    <a:ext uri="{9D8B030D-6E8A-4147-A177-3AD203B41FA5}">
                      <a16:colId xmlns:a16="http://schemas.microsoft.com/office/drawing/2014/main" val="713445502"/>
                    </a:ext>
                  </a:extLst>
                </a:gridCol>
              </a:tblGrid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88217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436680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008125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71FA8B96-65E6-C418-D6CC-7F7BF53F6E5C}"/>
              </a:ext>
            </a:extLst>
          </p:cNvPr>
          <p:cNvSpPr txBox="1"/>
          <p:nvPr/>
        </p:nvSpPr>
        <p:spPr>
          <a:xfrm>
            <a:off x="1707931" y="2187385"/>
            <a:ext cx="886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Table t1</a:t>
            </a:r>
            <a:endParaRPr lang="zh-CN" altLang="en-US" sz="1600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9" name="表格 5">
            <a:extLst>
              <a:ext uri="{FF2B5EF4-FFF2-40B4-BE49-F238E27FC236}">
                <a16:creationId xmlns:a16="http://schemas.microsoft.com/office/drawing/2014/main" id="{A0D801A4-C59E-AD19-CBDE-BB109E26D6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762481"/>
              </p:ext>
            </p:extLst>
          </p:nvPr>
        </p:nvGraphicFramePr>
        <p:xfrm>
          <a:off x="1561504" y="4363591"/>
          <a:ext cx="1179637" cy="719776"/>
        </p:xfrm>
        <a:graphic>
          <a:graphicData uri="http://schemas.openxmlformats.org/drawingml/2006/table">
            <a:tbl>
              <a:tblPr firstRow="1" bandRow="1"/>
              <a:tblGrid>
                <a:gridCol w="602845">
                  <a:extLst>
                    <a:ext uri="{9D8B030D-6E8A-4147-A177-3AD203B41FA5}">
                      <a16:colId xmlns:a16="http://schemas.microsoft.com/office/drawing/2014/main" val="1042807678"/>
                    </a:ext>
                  </a:extLst>
                </a:gridCol>
                <a:gridCol w="576792">
                  <a:extLst>
                    <a:ext uri="{9D8B030D-6E8A-4147-A177-3AD203B41FA5}">
                      <a16:colId xmlns:a16="http://schemas.microsoft.com/office/drawing/2014/main" val="713445502"/>
                    </a:ext>
                  </a:extLst>
                </a:gridCol>
              </a:tblGrid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88217"/>
                  </a:ext>
                </a:extLst>
              </a:tr>
              <a:tr h="3598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8948211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6FDB5DC2-0BFC-5FBB-EAB3-E358AEBBD5CB}"/>
              </a:ext>
            </a:extLst>
          </p:cNvPr>
          <p:cNvSpPr txBox="1"/>
          <p:nvPr/>
        </p:nvSpPr>
        <p:spPr>
          <a:xfrm>
            <a:off x="1707931" y="4013635"/>
            <a:ext cx="886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Table t2</a:t>
            </a:r>
            <a:endParaRPr lang="zh-CN" altLang="en-US" sz="1600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936CE6D-71F6-8811-240F-1DD364F3EBD8}"/>
                  </a:ext>
                </a:extLst>
              </p:cNvPr>
              <p:cNvSpPr txBox="1"/>
              <p:nvPr/>
            </p:nvSpPr>
            <p:spPr>
              <a:xfrm>
                <a:off x="1106450" y="2886016"/>
                <a:ext cx="4475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936CE6D-71F6-8811-240F-1DD364F3E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450" y="2886016"/>
                <a:ext cx="447558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2D0223E-883E-0E36-00B9-9E1DF518C7A1}"/>
                  </a:ext>
                </a:extLst>
              </p:cNvPr>
              <p:cNvSpPr txBox="1"/>
              <p:nvPr/>
            </p:nvSpPr>
            <p:spPr>
              <a:xfrm>
                <a:off x="1106450" y="3259723"/>
                <a:ext cx="4475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2D0223E-883E-0E36-00B9-9E1DF518C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450" y="3259723"/>
                <a:ext cx="447558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D989127-2346-9AEC-1ED3-FD5430BD5F14}"/>
                  </a:ext>
                </a:extLst>
              </p:cNvPr>
              <p:cNvSpPr txBox="1"/>
              <p:nvPr/>
            </p:nvSpPr>
            <p:spPr>
              <a:xfrm>
                <a:off x="1106450" y="4734146"/>
                <a:ext cx="4475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D989127-2346-9AEC-1ED3-FD5430BD5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450" y="4734146"/>
                <a:ext cx="447558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279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49811-11A3-D5FF-29CD-9072FCC8B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B067439-B0F1-0CCA-F90B-AB37F243E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461665"/>
          </a:xfrm>
        </p:spPr>
        <p:txBody>
          <a:bodyPr/>
          <a:lstStyle/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No lock conflicts due to the timing of COMMIT (36/48)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D1ABD7D-E43D-FFBB-B896-D1A4233EF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RQ2:</a:t>
            </a:r>
            <a:r>
              <a:rPr lang="zh-CN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Analyzing Isolation Anomalies </a:t>
            </a:r>
            <a:endParaRPr lang="zh-CN" altLang="en-US" sz="3600" dirty="0">
              <a:latin typeface="Cambria" panose="02040503050406030204" pitchFamily="18" charset="0"/>
              <a:ea typeface="+mn-ea"/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325B42E6-F893-0512-64A5-BB94CC58EB2F}"/>
              </a:ext>
            </a:extLst>
          </p:cNvPr>
          <p:cNvSpPr/>
          <p:nvPr/>
        </p:nvSpPr>
        <p:spPr>
          <a:xfrm>
            <a:off x="3937533" y="2414742"/>
            <a:ext cx="4515322" cy="1517741"/>
          </a:xfrm>
          <a:prstGeom prst="roundRect">
            <a:avLst>
              <a:gd name="adj" fmla="val 12127"/>
            </a:avLst>
          </a:prstGeom>
          <a:solidFill>
            <a:srgbClr val="ED7D31">
              <a:lumMod val="20000"/>
              <a:lumOff val="80000"/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0DBB0DBE-9B1A-DEFE-8317-21A6418DDA4C}"/>
              </a:ext>
            </a:extLst>
          </p:cNvPr>
          <p:cNvSpPr/>
          <p:nvPr/>
        </p:nvSpPr>
        <p:spPr>
          <a:xfrm>
            <a:off x="3937531" y="4701001"/>
            <a:ext cx="4515323" cy="1531435"/>
          </a:xfrm>
          <a:prstGeom prst="roundRect">
            <a:avLst>
              <a:gd name="adj" fmla="val 12127"/>
            </a:avLst>
          </a:prstGeom>
          <a:solidFill>
            <a:srgbClr val="70AD47">
              <a:lumMod val="20000"/>
              <a:lumOff val="80000"/>
              <a:alpha val="49804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78DD4977-7D91-5A58-DC80-2F1DDB185206}"/>
                  </a:ext>
                </a:extLst>
              </p:cNvPr>
              <p:cNvSpPr/>
              <p:nvPr/>
            </p:nvSpPr>
            <p:spPr>
              <a:xfrm>
                <a:off x="3976167" y="2412559"/>
                <a:ext cx="4204838" cy="1460171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BEGIN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SELECT</a:t>
                </a:r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c2</a:t>
                </a:r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FROM</a:t>
                </a:r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t1 </a:t>
                </a:r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WHERE</a:t>
                </a:r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c1 &lt; 2;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       -- { </a:t>
                </a:r>
                <a:r>
                  <a:rPr lang="en-US" altLang="zh-CN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(1) </a:t>
                </a:r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}</a:t>
                </a:r>
                <a:endParaRPr kumimoji="0" lang="zh-CN" altLang="zh-CN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78DD4977-7D91-5A58-DC80-2F1DDB1852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167" y="2412559"/>
                <a:ext cx="4204838" cy="1460171"/>
              </a:xfrm>
              <a:prstGeom prst="rect">
                <a:avLst/>
              </a:prstGeom>
              <a:blipFill>
                <a:blip r:embed="rId3"/>
                <a:stretch>
                  <a:fillRect t="-2092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FF9F3D39-E56F-D905-B135-811FD7865E69}"/>
                  </a:ext>
                </a:extLst>
              </p:cNvPr>
              <p:cNvSpPr/>
              <p:nvPr/>
            </p:nvSpPr>
            <p:spPr>
              <a:xfrm>
                <a:off x="3976156" y="4701034"/>
                <a:ext cx="4369140" cy="146796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BEGIN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  <a:endParaRPr kumimoji="0" lang="zh-CN" altLang="zh-CN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endParaRPr>
              </a:p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UPDATE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t1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SET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c2 =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2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WHERE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c1 &lt; 2;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INSERT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INTO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t2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VALUES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(5,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5);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       -- </a:t>
                </a:r>
                <a14:m>
                  <m:oMath xmlns:m="http://schemas.openxmlformats.org/officeDocument/2006/math">
                    <m:r>
                      <a:rPr kumimoji="0" lang="en-US" altLang="zh-CN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4 in </a:t>
                </a:r>
                <a14:m>
                  <m:oMath xmlns:m="http://schemas.openxmlformats.org/officeDocument/2006/math">
                    <m:r>
                      <a:rPr kumimoji="0" lang="en-US" altLang="zh-CN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kumimoji="0" lang="en-US" altLang="zh-CN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</m:oMath>
                </a14:m>
                <a:endParaRPr kumimoji="0" lang="en-US" altLang="zh-CN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COMMIT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;</a:t>
                </a:r>
                <a:endParaRPr kumimoji="0" lang="zh-CN" altLang="zh-CN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FF9F3D39-E56F-D905-B135-811FD7865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156" y="4701034"/>
                <a:ext cx="4369140" cy="1467965"/>
              </a:xfrm>
              <a:prstGeom prst="rect">
                <a:avLst/>
              </a:prstGeom>
              <a:blipFill>
                <a:blip r:embed="rId4"/>
                <a:stretch>
                  <a:fillRect t="-2075" b="-6639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AA5BDFF8-6EBC-6566-A5B3-D35B5E584BB7}"/>
                  </a:ext>
                </a:extLst>
              </p:cNvPr>
              <p:cNvSpPr txBox="1"/>
              <p:nvPr/>
            </p:nvSpPr>
            <p:spPr>
              <a:xfrm>
                <a:off x="5977696" y="2047839"/>
                <a:ext cx="434991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baseline="-20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AA5BDFF8-6EBC-6566-A5B3-D35B5E584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696" y="2047839"/>
                <a:ext cx="434991" cy="362984"/>
              </a:xfrm>
              <a:prstGeom prst="rect">
                <a:avLst/>
              </a:prstGeom>
              <a:blipFill>
                <a:blip r:embed="rId5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47D2CF02-2359-81CF-C25D-19D4947C227E}"/>
                  </a:ext>
                </a:extLst>
              </p:cNvPr>
              <p:cNvSpPr txBox="1"/>
              <p:nvPr/>
            </p:nvSpPr>
            <p:spPr>
              <a:xfrm>
                <a:off x="5974214" y="6227419"/>
                <a:ext cx="440313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baseline="-20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47D2CF02-2359-81CF-C25D-19D4947C2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214" y="6227419"/>
                <a:ext cx="440313" cy="362984"/>
              </a:xfrm>
              <a:prstGeom prst="rect">
                <a:avLst/>
              </a:prstGeom>
              <a:blipFill>
                <a:blip r:embed="rId6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表格 5">
            <a:extLst>
              <a:ext uri="{FF2B5EF4-FFF2-40B4-BE49-F238E27FC236}">
                <a16:creationId xmlns:a16="http://schemas.microsoft.com/office/drawing/2014/main" id="{73B34A2B-BC24-8CD8-8A4D-0C8EAB7233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820499"/>
              </p:ext>
            </p:extLst>
          </p:nvPr>
        </p:nvGraphicFramePr>
        <p:xfrm>
          <a:off x="1561505" y="2537341"/>
          <a:ext cx="1179636" cy="1079664"/>
        </p:xfrm>
        <a:graphic>
          <a:graphicData uri="http://schemas.openxmlformats.org/drawingml/2006/table">
            <a:tbl>
              <a:tblPr firstRow="1" bandRow="1"/>
              <a:tblGrid>
                <a:gridCol w="602845">
                  <a:extLst>
                    <a:ext uri="{9D8B030D-6E8A-4147-A177-3AD203B41FA5}">
                      <a16:colId xmlns:a16="http://schemas.microsoft.com/office/drawing/2014/main" val="1042807678"/>
                    </a:ext>
                  </a:extLst>
                </a:gridCol>
                <a:gridCol w="576791">
                  <a:extLst>
                    <a:ext uri="{9D8B030D-6E8A-4147-A177-3AD203B41FA5}">
                      <a16:colId xmlns:a16="http://schemas.microsoft.com/office/drawing/2014/main" val="713445502"/>
                    </a:ext>
                  </a:extLst>
                </a:gridCol>
              </a:tblGrid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88217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436680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008125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B8C475AF-E7E9-F8F1-F532-4FA4BC4F9D28}"/>
              </a:ext>
            </a:extLst>
          </p:cNvPr>
          <p:cNvSpPr txBox="1"/>
          <p:nvPr/>
        </p:nvSpPr>
        <p:spPr>
          <a:xfrm>
            <a:off x="1707931" y="2187385"/>
            <a:ext cx="886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Table t1</a:t>
            </a:r>
            <a:endParaRPr lang="zh-CN" altLang="en-US" sz="1600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0" name="表格 5">
            <a:extLst>
              <a:ext uri="{FF2B5EF4-FFF2-40B4-BE49-F238E27FC236}">
                <a16:creationId xmlns:a16="http://schemas.microsoft.com/office/drawing/2014/main" id="{8060F89C-E838-FB0D-01E5-3376E5C0D7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679723"/>
              </p:ext>
            </p:extLst>
          </p:nvPr>
        </p:nvGraphicFramePr>
        <p:xfrm>
          <a:off x="1561504" y="4363591"/>
          <a:ext cx="1179637" cy="1079664"/>
        </p:xfrm>
        <a:graphic>
          <a:graphicData uri="http://schemas.openxmlformats.org/drawingml/2006/table">
            <a:tbl>
              <a:tblPr firstRow="1" bandRow="1"/>
              <a:tblGrid>
                <a:gridCol w="602845">
                  <a:extLst>
                    <a:ext uri="{9D8B030D-6E8A-4147-A177-3AD203B41FA5}">
                      <a16:colId xmlns:a16="http://schemas.microsoft.com/office/drawing/2014/main" val="1042807678"/>
                    </a:ext>
                  </a:extLst>
                </a:gridCol>
                <a:gridCol w="576792">
                  <a:extLst>
                    <a:ext uri="{9D8B030D-6E8A-4147-A177-3AD203B41FA5}">
                      <a16:colId xmlns:a16="http://schemas.microsoft.com/office/drawing/2014/main" val="713445502"/>
                    </a:ext>
                  </a:extLst>
                </a:gridCol>
              </a:tblGrid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88217"/>
                  </a:ext>
                </a:extLst>
              </a:tr>
              <a:tr h="3598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8948211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sz="160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sz="160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436680"/>
                  </a:ext>
                </a:extLst>
              </a:tr>
            </a:tbl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913D5AF0-9D92-7BB8-64B4-C193042FA5F2}"/>
              </a:ext>
            </a:extLst>
          </p:cNvPr>
          <p:cNvSpPr txBox="1"/>
          <p:nvPr/>
        </p:nvSpPr>
        <p:spPr>
          <a:xfrm>
            <a:off x="1707931" y="4013635"/>
            <a:ext cx="886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Table t2</a:t>
            </a:r>
            <a:endParaRPr lang="zh-CN" altLang="en-US" sz="1600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153A6FE-B076-D6C4-C290-CD19958902B6}"/>
                  </a:ext>
                </a:extLst>
              </p:cNvPr>
              <p:cNvSpPr txBox="1"/>
              <p:nvPr/>
            </p:nvSpPr>
            <p:spPr>
              <a:xfrm>
                <a:off x="1106450" y="2886016"/>
                <a:ext cx="4475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153A6FE-B076-D6C4-C290-CD1995890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450" y="2886016"/>
                <a:ext cx="447558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4F879BD-23C1-93D2-8D89-601D5D64F1CB}"/>
                  </a:ext>
                </a:extLst>
              </p:cNvPr>
              <p:cNvSpPr txBox="1"/>
              <p:nvPr/>
            </p:nvSpPr>
            <p:spPr>
              <a:xfrm>
                <a:off x="1106450" y="3259723"/>
                <a:ext cx="4475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4F879BD-23C1-93D2-8D89-601D5D64F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450" y="3259723"/>
                <a:ext cx="447558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0D9686C-9328-A9FD-A10A-F7FD25BB4AC2}"/>
                  </a:ext>
                </a:extLst>
              </p:cNvPr>
              <p:cNvSpPr txBox="1"/>
              <p:nvPr/>
            </p:nvSpPr>
            <p:spPr>
              <a:xfrm>
                <a:off x="1106450" y="5104701"/>
                <a:ext cx="4475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altLang="zh-CN" sz="16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zh-CN" alt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0D9686C-9328-A9FD-A10A-F7FD25BB4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450" y="5104701"/>
                <a:ext cx="447558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A1B21F4-DE54-9813-D317-F73442BF26D2}"/>
                  </a:ext>
                </a:extLst>
              </p:cNvPr>
              <p:cNvSpPr txBox="1"/>
              <p:nvPr/>
            </p:nvSpPr>
            <p:spPr>
              <a:xfrm>
                <a:off x="1106450" y="4734146"/>
                <a:ext cx="4475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A1B21F4-DE54-9813-D317-F73442BF2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450" y="4734146"/>
                <a:ext cx="447558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400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32692-F437-08AC-9F64-53AF9B39C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3D7CD34-840D-3510-EECF-E3A64C41E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461665"/>
          </a:xfrm>
        </p:spPr>
        <p:txBody>
          <a:bodyPr/>
          <a:lstStyle/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No lock conflicts due to the timing of COMMIT (36/48)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E9DBD4D-A7A5-17FD-AE9B-D810E24A9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RQ2:</a:t>
            </a:r>
            <a:r>
              <a:rPr lang="zh-CN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Analyzing Isolation Anomalies </a:t>
            </a:r>
            <a:endParaRPr lang="zh-CN" altLang="en-US" sz="3600" dirty="0">
              <a:latin typeface="Cambria" panose="02040503050406030204" pitchFamily="18" charset="0"/>
              <a:ea typeface="+mn-ea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C8270486-12F8-F41E-720A-99566D99B02B}"/>
              </a:ext>
            </a:extLst>
          </p:cNvPr>
          <p:cNvSpPr/>
          <p:nvPr/>
        </p:nvSpPr>
        <p:spPr>
          <a:xfrm>
            <a:off x="3937533" y="2414742"/>
            <a:ext cx="4515322" cy="1517741"/>
          </a:xfrm>
          <a:prstGeom prst="roundRect">
            <a:avLst>
              <a:gd name="adj" fmla="val 12127"/>
            </a:avLst>
          </a:prstGeom>
          <a:solidFill>
            <a:srgbClr val="ED7D31">
              <a:lumMod val="20000"/>
              <a:lumOff val="80000"/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625F217F-F156-9EA9-F7D1-4025AF6FB95E}"/>
              </a:ext>
            </a:extLst>
          </p:cNvPr>
          <p:cNvSpPr/>
          <p:nvPr/>
        </p:nvSpPr>
        <p:spPr>
          <a:xfrm>
            <a:off x="3937531" y="4701001"/>
            <a:ext cx="4515323" cy="1531435"/>
          </a:xfrm>
          <a:prstGeom prst="roundRect">
            <a:avLst>
              <a:gd name="adj" fmla="val 12127"/>
            </a:avLst>
          </a:prstGeom>
          <a:solidFill>
            <a:srgbClr val="70AD47">
              <a:lumMod val="20000"/>
              <a:lumOff val="80000"/>
              <a:alpha val="49804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08DA3BBE-D28D-7EB6-F2B8-BC22C7841DE9}"/>
                  </a:ext>
                </a:extLst>
              </p:cNvPr>
              <p:cNvSpPr/>
              <p:nvPr/>
            </p:nvSpPr>
            <p:spPr>
              <a:xfrm>
                <a:off x="3976167" y="2412559"/>
                <a:ext cx="4204838" cy="1460171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BEGIN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SELECT</a:t>
                </a:r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c2</a:t>
                </a:r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FROM</a:t>
                </a:r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t1 </a:t>
                </a:r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WHERE</a:t>
                </a:r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c1 &lt; 2;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       -- { </a:t>
                </a:r>
                <a:r>
                  <a:rPr lang="en-US" altLang="zh-CN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(1) </a:t>
                </a:r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}</a:t>
                </a:r>
                <a:endParaRPr kumimoji="0" lang="zh-CN" altLang="zh-CN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UPDATE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t2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SET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c2 = 8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WHERE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c1 &gt; 2;</a:t>
                </a:r>
                <a:endParaRPr kumimoji="0" lang="zh-CN" altLang="zh-CN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endParaRPr>
              </a:p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COMMIT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;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08DA3BBE-D28D-7EB6-F2B8-BC22C7841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167" y="2412559"/>
                <a:ext cx="4204838" cy="1460171"/>
              </a:xfrm>
              <a:prstGeom prst="rect">
                <a:avLst/>
              </a:prstGeom>
              <a:blipFill>
                <a:blip r:embed="rId3"/>
                <a:stretch>
                  <a:fillRect t="-2092" b="-7531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2210A23D-F701-2308-25F6-7718678E310E}"/>
                  </a:ext>
                </a:extLst>
              </p:cNvPr>
              <p:cNvSpPr txBox="1"/>
              <p:nvPr/>
            </p:nvSpPr>
            <p:spPr>
              <a:xfrm>
                <a:off x="5977696" y="2047839"/>
                <a:ext cx="434991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baseline="-20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2210A23D-F701-2308-25F6-7718678E3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696" y="2047839"/>
                <a:ext cx="434991" cy="362984"/>
              </a:xfrm>
              <a:prstGeom prst="rect">
                <a:avLst/>
              </a:prstGeom>
              <a:blipFill>
                <a:blip r:embed="rId4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50671735-2BA7-B240-0D39-3821B41AF071}"/>
                  </a:ext>
                </a:extLst>
              </p:cNvPr>
              <p:cNvSpPr/>
              <p:nvPr/>
            </p:nvSpPr>
            <p:spPr>
              <a:xfrm>
                <a:off x="3976156" y="4701034"/>
                <a:ext cx="4369140" cy="146796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BEGIN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  <a:endParaRPr kumimoji="0" lang="zh-CN" altLang="zh-CN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endParaRPr>
              </a:p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UPDATE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t1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SET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c2 =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2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WHERE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c1 &lt; 2;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INSERT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INTO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t2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VALUES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(5,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5);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       -- </a:t>
                </a:r>
                <a14:m>
                  <m:oMath xmlns:m="http://schemas.openxmlformats.org/officeDocument/2006/math">
                    <m:r>
                      <a:rPr kumimoji="0" lang="en-US" altLang="zh-CN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4 in </a:t>
                </a:r>
                <a14:m>
                  <m:oMath xmlns:m="http://schemas.openxmlformats.org/officeDocument/2006/math">
                    <m:r>
                      <a:rPr kumimoji="0" lang="en-US" altLang="zh-CN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kumimoji="0" lang="en-US" altLang="zh-CN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</m:oMath>
                </a14:m>
                <a:endParaRPr kumimoji="0" lang="en-US" altLang="zh-CN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COMMIT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;</a:t>
                </a:r>
                <a:endParaRPr kumimoji="0" lang="zh-CN" altLang="zh-CN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50671735-2BA7-B240-0D39-3821B41AF0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156" y="4701034"/>
                <a:ext cx="4369140" cy="1467965"/>
              </a:xfrm>
              <a:prstGeom prst="rect">
                <a:avLst/>
              </a:prstGeom>
              <a:blipFill>
                <a:blip r:embed="rId5"/>
                <a:stretch>
                  <a:fillRect t="-2075" b="-6639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C3356614-665F-2148-6470-D8E5C08C1257}"/>
                  </a:ext>
                </a:extLst>
              </p:cNvPr>
              <p:cNvSpPr txBox="1"/>
              <p:nvPr/>
            </p:nvSpPr>
            <p:spPr>
              <a:xfrm>
                <a:off x="5961688" y="6227419"/>
                <a:ext cx="440313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baseline="-20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C3356614-665F-2148-6470-D8E5C08C1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688" y="6227419"/>
                <a:ext cx="440313" cy="362984"/>
              </a:xfrm>
              <a:prstGeom prst="rect">
                <a:avLst/>
              </a:prstGeom>
              <a:blipFill>
                <a:blip r:embed="rId6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32C3C189-0979-39AA-F0A9-8B0A325B50E3}"/>
                  </a:ext>
                </a:extLst>
              </p:cNvPr>
              <p:cNvSpPr txBox="1"/>
              <p:nvPr/>
            </p:nvSpPr>
            <p:spPr>
              <a:xfrm>
                <a:off x="5029162" y="4136429"/>
                <a:ext cx="9528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𝑟𝑤</m:t>
                      </m:r>
                      <m:r>
                        <a:rPr lang="en-US" altLang="zh-CN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1)</m:t>
                      </m:r>
                    </m:oMath>
                  </m:oMathPara>
                </a14:m>
                <a:endParaRPr lang="zh-CN" altLang="en-US" dirty="0">
                  <a:solidFill>
                    <a:srgbClr val="C000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32C3C189-0979-39AA-F0A9-8B0A325B5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162" y="4136429"/>
                <a:ext cx="952825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C2C97B8D-74FD-955E-03D5-7571D5DD981C}"/>
              </a:ext>
            </a:extLst>
          </p:cNvPr>
          <p:cNvCxnSpPr>
            <a:cxnSpLocks/>
          </p:cNvCxnSpPr>
          <p:nvPr/>
        </p:nvCxnSpPr>
        <p:spPr>
          <a:xfrm flipV="1">
            <a:off x="6395499" y="3931714"/>
            <a:ext cx="0" cy="769302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  <a:tailEnd type="triangl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692ADD30-7A90-B9EC-DF92-5F0E216EE649}"/>
                  </a:ext>
                </a:extLst>
              </p:cNvPr>
              <p:cNvSpPr txBox="1"/>
              <p:nvPr/>
            </p:nvSpPr>
            <p:spPr>
              <a:xfrm>
                <a:off x="6408346" y="4136429"/>
                <a:ext cx="10137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𝑤𝑤</m:t>
                      </m:r>
                      <m:r>
                        <a:rPr lang="en-US" altLang="zh-CN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altLang="zh-CN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>
                  <a:solidFill>
                    <a:srgbClr val="C000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692ADD30-7A90-B9EC-DF92-5F0E216EE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346" y="4136429"/>
                <a:ext cx="1013739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94B38B70-844F-29A4-2C58-00CD71560977}"/>
              </a:ext>
            </a:extLst>
          </p:cNvPr>
          <p:cNvCxnSpPr>
            <a:cxnSpLocks/>
          </p:cNvCxnSpPr>
          <p:nvPr/>
        </p:nvCxnSpPr>
        <p:spPr>
          <a:xfrm>
            <a:off x="5982366" y="3931714"/>
            <a:ext cx="0" cy="769302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D9AE84D5-14B2-B111-8C88-E685F1C764B0}"/>
              </a:ext>
            </a:extLst>
          </p:cNvPr>
          <p:cNvSpPr txBox="1"/>
          <p:nvPr/>
        </p:nvSpPr>
        <p:spPr>
          <a:xfrm>
            <a:off x="9066990" y="4040425"/>
            <a:ext cx="1889183" cy="646331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Read-write skew</a:t>
            </a:r>
          </a:p>
          <a:p>
            <a:pPr algn="ctr"/>
            <a:r>
              <a:rPr lang="en-US" altLang="zh-CN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(G2-item)</a:t>
            </a:r>
            <a:endParaRPr lang="zh-CN" altLang="en-US" dirty="0">
              <a:solidFill>
                <a:srgbClr val="C0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表格 5">
            <a:extLst>
              <a:ext uri="{FF2B5EF4-FFF2-40B4-BE49-F238E27FC236}">
                <a16:creationId xmlns:a16="http://schemas.microsoft.com/office/drawing/2014/main" id="{DE4BFF27-2C1F-F5FE-8392-C0F72B22C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792662"/>
              </p:ext>
            </p:extLst>
          </p:nvPr>
        </p:nvGraphicFramePr>
        <p:xfrm>
          <a:off x="1561505" y="2537341"/>
          <a:ext cx="1179636" cy="1079664"/>
        </p:xfrm>
        <a:graphic>
          <a:graphicData uri="http://schemas.openxmlformats.org/drawingml/2006/table">
            <a:tbl>
              <a:tblPr firstRow="1" bandRow="1"/>
              <a:tblGrid>
                <a:gridCol w="602845">
                  <a:extLst>
                    <a:ext uri="{9D8B030D-6E8A-4147-A177-3AD203B41FA5}">
                      <a16:colId xmlns:a16="http://schemas.microsoft.com/office/drawing/2014/main" val="1042807678"/>
                    </a:ext>
                  </a:extLst>
                </a:gridCol>
                <a:gridCol w="576791">
                  <a:extLst>
                    <a:ext uri="{9D8B030D-6E8A-4147-A177-3AD203B41FA5}">
                      <a16:colId xmlns:a16="http://schemas.microsoft.com/office/drawing/2014/main" val="713445502"/>
                    </a:ext>
                  </a:extLst>
                </a:gridCol>
              </a:tblGrid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88217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436680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008125"/>
                  </a:ext>
                </a:extLst>
              </a:tr>
            </a:tbl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DF37EA51-AF37-F1E9-0542-63E8CB434829}"/>
              </a:ext>
            </a:extLst>
          </p:cNvPr>
          <p:cNvSpPr txBox="1"/>
          <p:nvPr/>
        </p:nvSpPr>
        <p:spPr>
          <a:xfrm>
            <a:off x="1707931" y="2187385"/>
            <a:ext cx="886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Table t1</a:t>
            </a:r>
            <a:endParaRPr lang="zh-CN" altLang="en-US" sz="1600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2" name="表格 5">
            <a:extLst>
              <a:ext uri="{FF2B5EF4-FFF2-40B4-BE49-F238E27FC236}">
                <a16:creationId xmlns:a16="http://schemas.microsoft.com/office/drawing/2014/main" id="{50A939C6-DD31-869A-AD5F-7071C711A2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493178"/>
              </p:ext>
            </p:extLst>
          </p:nvPr>
        </p:nvGraphicFramePr>
        <p:xfrm>
          <a:off x="1561504" y="4363591"/>
          <a:ext cx="1179637" cy="1079664"/>
        </p:xfrm>
        <a:graphic>
          <a:graphicData uri="http://schemas.openxmlformats.org/drawingml/2006/table">
            <a:tbl>
              <a:tblPr firstRow="1" bandRow="1"/>
              <a:tblGrid>
                <a:gridCol w="602845">
                  <a:extLst>
                    <a:ext uri="{9D8B030D-6E8A-4147-A177-3AD203B41FA5}">
                      <a16:colId xmlns:a16="http://schemas.microsoft.com/office/drawing/2014/main" val="1042807678"/>
                    </a:ext>
                  </a:extLst>
                </a:gridCol>
                <a:gridCol w="576792">
                  <a:extLst>
                    <a:ext uri="{9D8B030D-6E8A-4147-A177-3AD203B41FA5}">
                      <a16:colId xmlns:a16="http://schemas.microsoft.com/office/drawing/2014/main" val="713445502"/>
                    </a:ext>
                  </a:extLst>
                </a:gridCol>
              </a:tblGrid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88217"/>
                  </a:ext>
                </a:extLst>
              </a:tr>
              <a:tr h="3598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CN" altLang="en-US" sz="160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8948211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CN" altLang="en-US" sz="160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436680"/>
                  </a:ext>
                </a:extLst>
              </a:tr>
            </a:tbl>
          </a:graphicData>
        </a:graphic>
      </p:graphicFrame>
      <p:sp>
        <p:nvSpPr>
          <p:cNvPr id="13" name="文本框 12">
            <a:extLst>
              <a:ext uri="{FF2B5EF4-FFF2-40B4-BE49-F238E27FC236}">
                <a16:creationId xmlns:a16="http://schemas.microsoft.com/office/drawing/2014/main" id="{515E6E3F-671E-613D-00F1-AB8CDEA87DBB}"/>
              </a:ext>
            </a:extLst>
          </p:cNvPr>
          <p:cNvSpPr txBox="1"/>
          <p:nvPr/>
        </p:nvSpPr>
        <p:spPr>
          <a:xfrm>
            <a:off x="1707931" y="4013635"/>
            <a:ext cx="886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Table t2</a:t>
            </a:r>
            <a:endParaRPr lang="zh-CN" altLang="en-US" sz="1600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89DF83E-029A-BBBD-3B19-5DB6874B275F}"/>
                  </a:ext>
                </a:extLst>
              </p:cNvPr>
              <p:cNvSpPr txBox="1"/>
              <p:nvPr/>
            </p:nvSpPr>
            <p:spPr>
              <a:xfrm>
                <a:off x="1106450" y="2886016"/>
                <a:ext cx="4475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89DF83E-029A-BBBD-3B19-5DB6874B2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450" y="2886016"/>
                <a:ext cx="447558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CCB16D7-95BA-AB3B-38ED-A2DCB7E92E1E}"/>
                  </a:ext>
                </a:extLst>
              </p:cNvPr>
              <p:cNvSpPr txBox="1"/>
              <p:nvPr/>
            </p:nvSpPr>
            <p:spPr>
              <a:xfrm>
                <a:off x="1106450" y="3259723"/>
                <a:ext cx="4475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CCB16D7-95BA-AB3B-38ED-A2DCB7E92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450" y="3259723"/>
                <a:ext cx="447558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6D97DBC-487A-960F-25F9-E615211DD7B6}"/>
                  </a:ext>
                </a:extLst>
              </p:cNvPr>
              <p:cNvSpPr txBox="1"/>
              <p:nvPr/>
            </p:nvSpPr>
            <p:spPr>
              <a:xfrm>
                <a:off x="1106450" y="5104701"/>
                <a:ext cx="4475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altLang="zh-CN" sz="16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zh-CN" alt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6D97DBC-487A-960F-25F9-E615211DD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450" y="5104701"/>
                <a:ext cx="447558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2682F2FC-12C7-A022-87BB-A1C3A5194884}"/>
                  </a:ext>
                </a:extLst>
              </p:cNvPr>
              <p:cNvSpPr txBox="1"/>
              <p:nvPr/>
            </p:nvSpPr>
            <p:spPr>
              <a:xfrm>
                <a:off x="1106450" y="4734146"/>
                <a:ext cx="4475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2682F2FC-12C7-A022-87BB-A1C3A5194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450" y="4734146"/>
                <a:ext cx="447558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313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70EF3-0F6D-2E60-2C98-FA997EEF6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7F4194B-10B3-5A3E-19CE-70F0C2980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461665"/>
          </a:xfrm>
        </p:spPr>
        <p:txBody>
          <a:bodyPr/>
          <a:lstStyle/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No lock conflicts due to accessing different rows (12/48)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587C7A1-8ABD-BFD5-BAF6-5DA85CEAE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RQ2: Analyzing Isolation Anomalies </a:t>
            </a:r>
            <a:endParaRPr lang="zh-CN" altLang="en-US" sz="3600" dirty="0">
              <a:latin typeface="Cambria" panose="02040503050406030204" pitchFamily="18" charset="0"/>
              <a:ea typeface="+mn-ea"/>
            </a:endParaRPr>
          </a:p>
        </p:txBody>
      </p:sp>
      <p:graphicFrame>
        <p:nvGraphicFramePr>
          <p:cNvPr id="23" name="表格 5">
            <a:extLst>
              <a:ext uri="{FF2B5EF4-FFF2-40B4-BE49-F238E27FC236}">
                <a16:creationId xmlns:a16="http://schemas.microsoft.com/office/drawing/2014/main" id="{13F953E5-94FD-78DA-3FC0-E9B4E3BDCF23}"/>
              </a:ext>
            </a:extLst>
          </p:cNvPr>
          <p:cNvGraphicFramePr>
            <a:graphicFrameLocks noGrp="1"/>
          </p:cNvGraphicFramePr>
          <p:nvPr/>
        </p:nvGraphicFramePr>
        <p:xfrm>
          <a:off x="1561505" y="2537341"/>
          <a:ext cx="1179636" cy="1079664"/>
        </p:xfrm>
        <a:graphic>
          <a:graphicData uri="http://schemas.openxmlformats.org/drawingml/2006/table">
            <a:tbl>
              <a:tblPr firstRow="1" bandRow="1"/>
              <a:tblGrid>
                <a:gridCol w="602845">
                  <a:extLst>
                    <a:ext uri="{9D8B030D-6E8A-4147-A177-3AD203B41FA5}">
                      <a16:colId xmlns:a16="http://schemas.microsoft.com/office/drawing/2014/main" val="1042807678"/>
                    </a:ext>
                  </a:extLst>
                </a:gridCol>
                <a:gridCol w="576791">
                  <a:extLst>
                    <a:ext uri="{9D8B030D-6E8A-4147-A177-3AD203B41FA5}">
                      <a16:colId xmlns:a16="http://schemas.microsoft.com/office/drawing/2014/main" val="713445502"/>
                    </a:ext>
                  </a:extLst>
                </a:gridCol>
              </a:tblGrid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88217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436680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008125"/>
                  </a:ext>
                </a:extLst>
              </a:tr>
            </a:tbl>
          </a:graphicData>
        </a:graphic>
      </p:graphicFrame>
      <p:sp>
        <p:nvSpPr>
          <p:cNvPr id="24" name="文本框 23">
            <a:extLst>
              <a:ext uri="{FF2B5EF4-FFF2-40B4-BE49-F238E27FC236}">
                <a16:creationId xmlns:a16="http://schemas.microsoft.com/office/drawing/2014/main" id="{15C9B009-8F2E-D3E1-1AD8-BF41CF1838B7}"/>
              </a:ext>
            </a:extLst>
          </p:cNvPr>
          <p:cNvSpPr txBox="1"/>
          <p:nvPr/>
        </p:nvSpPr>
        <p:spPr>
          <a:xfrm>
            <a:off x="1707931" y="2187385"/>
            <a:ext cx="886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Table t1</a:t>
            </a:r>
            <a:endParaRPr lang="zh-CN" altLang="en-US" sz="1600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5" name="表格 5">
            <a:extLst>
              <a:ext uri="{FF2B5EF4-FFF2-40B4-BE49-F238E27FC236}">
                <a16:creationId xmlns:a16="http://schemas.microsoft.com/office/drawing/2014/main" id="{2E0DE49C-A68E-20C1-27FA-2C2309C55D0A}"/>
              </a:ext>
            </a:extLst>
          </p:cNvPr>
          <p:cNvGraphicFramePr>
            <a:graphicFrameLocks noGrp="1"/>
          </p:cNvGraphicFramePr>
          <p:nvPr/>
        </p:nvGraphicFramePr>
        <p:xfrm>
          <a:off x="1561504" y="4363591"/>
          <a:ext cx="1179637" cy="1079664"/>
        </p:xfrm>
        <a:graphic>
          <a:graphicData uri="http://schemas.openxmlformats.org/drawingml/2006/table">
            <a:tbl>
              <a:tblPr firstRow="1" bandRow="1"/>
              <a:tblGrid>
                <a:gridCol w="602845">
                  <a:extLst>
                    <a:ext uri="{9D8B030D-6E8A-4147-A177-3AD203B41FA5}">
                      <a16:colId xmlns:a16="http://schemas.microsoft.com/office/drawing/2014/main" val="1042807678"/>
                    </a:ext>
                  </a:extLst>
                </a:gridCol>
                <a:gridCol w="576792">
                  <a:extLst>
                    <a:ext uri="{9D8B030D-6E8A-4147-A177-3AD203B41FA5}">
                      <a16:colId xmlns:a16="http://schemas.microsoft.com/office/drawing/2014/main" val="713445502"/>
                    </a:ext>
                  </a:extLst>
                </a:gridCol>
              </a:tblGrid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88217"/>
                  </a:ext>
                </a:extLst>
              </a:tr>
              <a:tr h="3598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8948211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436680"/>
                  </a:ext>
                </a:extLst>
              </a:tr>
            </a:tbl>
          </a:graphicData>
        </a:graphic>
      </p:graphicFrame>
      <p:sp>
        <p:nvSpPr>
          <p:cNvPr id="26" name="文本框 25">
            <a:extLst>
              <a:ext uri="{FF2B5EF4-FFF2-40B4-BE49-F238E27FC236}">
                <a16:creationId xmlns:a16="http://schemas.microsoft.com/office/drawing/2014/main" id="{E186C9DD-EE6A-C173-4E5F-4DAA612DFEE8}"/>
              </a:ext>
            </a:extLst>
          </p:cNvPr>
          <p:cNvSpPr txBox="1"/>
          <p:nvPr/>
        </p:nvSpPr>
        <p:spPr>
          <a:xfrm>
            <a:off x="1707931" y="4013635"/>
            <a:ext cx="886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Table t2</a:t>
            </a:r>
            <a:endParaRPr lang="zh-CN" altLang="en-US" sz="1600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E6F49670-A00E-E7E1-58CB-C07F8EEFCE38}"/>
                  </a:ext>
                </a:extLst>
              </p:cNvPr>
              <p:cNvSpPr txBox="1"/>
              <p:nvPr/>
            </p:nvSpPr>
            <p:spPr>
              <a:xfrm>
                <a:off x="1106450" y="2886016"/>
                <a:ext cx="4475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86168A4A-533D-6497-57F8-7226EB57B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450" y="2886016"/>
                <a:ext cx="447558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879D89A-2B6D-05CF-421D-DC872970CBA3}"/>
                  </a:ext>
                </a:extLst>
              </p:cNvPr>
              <p:cNvSpPr txBox="1"/>
              <p:nvPr/>
            </p:nvSpPr>
            <p:spPr>
              <a:xfrm>
                <a:off x="1106450" y="3259723"/>
                <a:ext cx="4475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26F8046A-FCC0-1F97-F5E4-DBFDC5806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450" y="3259723"/>
                <a:ext cx="447558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2657369B-0C2B-1AE9-3993-7B08B1AC6AFE}"/>
                  </a:ext>
                </a:extLst>
              </p:cNvPr>
              <p:cNvSpPr txBox="1"/>
              <p:nvPr/>
            </p:nvSpPr>
            <p:spPr>
              <a:xfrm>
                <a:off x="1106450" y="5104701"/>
                <a:ext cx="4475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altLang="zh-CN" sz="16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zh-CN" alt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0E98389D-83AB-273A-8CF1-C578BF4B0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450" y="5104701"/>
                <a:ext cx="447558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97556097-D9DB-374F-E85E-528771CD1F8A}"/>
                  </a:ext>
                </a:extLst>
              </p:cNvPr>
              <p:cNvSpPr txBox="1"/>
              <p:nvPr/>
            </p:nvSpPr>
            <p:spPr>
              <a:xfrm>
                <a:off x="1106450" y="4734146"/>
                <a:ext cx="4475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280CF80B-3836-E445-0A66-696AACCCE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450" y="4734146"/>
                <a:ext cx="447558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: 圆角 3">
            <a:extLst>
              <a:ext uri="{FF2B5EF4-FFF2-40B4-BE49-F238E27FC236}">
                <a16:creationId xmlns:a16="http://schemas.microsoft.com/office/drawing/2014/main" id="{AB002550-FB89-9B54-BFB0-1427944A1F03}"/>
              </a:ext>
            </a:extLst>
          </p:cNvPr>
          <p:cNvSpPr/>
          <p:nvPr/>
        </p:nvSpPr>
        <p:spPr>
          <a:xfrm>
            <a:off x="3937533" y="2414742"/>
            <a:ext cx="4515322" cy="1517741"/>
          </a:xfrm>
          <a:prstGeom prst="roundRect">
            <a:avLst>
              <a:gd name="adj" fmla="val 12127"/>
            </a:avLst>
          </a:prstGeom>
          <a:solidFill>
            <a:srgbClr val="ED7D31">
              <a:lumMod val="20000"/>
              <a:lumOff val="80000"/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73FF8CA5-D7D5-59F7-0605-E0A5493FCA31}"/>
              </a:ext>
            </a:extLst>
          </p:cNvPr>
          <p:cNvSpPr/>
          <p:nvPr/>
        </p:nvSpPr>
        <p:spPr>
          <a:xfrm>
            <a:off x="3937531" y="4701001"/>
            <a:ext cx="4515323" cy="1531435"/>
          </a:xfrm>
          <a:prstGeom prst="roundRect">
            <a:avLst>
              <a:gd name="adj" fmla="val 12127"/>
            </a:avLst>
          </a:prstGeom>
          <a:solidFill>
            <a:srgbClr val="70AD47">
              <a:lumMod val="20000"/>
              <a:lumOff val="80000"/>
              <a:alpha val="49804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AFF1854E-AB84-64F2-F714-5705F9AA7743}"/>
                  </a:ext>
                </a:extLst>
              </p:cNvPr>
              <p:cNvSpPr/>
              <p:nvPr/>
            </p:nvSpPr>
            <p:spPr>
              <a:xfrm>
                <a:off x="3976167" y="2412559"/>
                <a:ext cx="4204838" cy="1460171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lvl="0" defTabSz="457200" fontAlgn="t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altLang="zh-CN" kern="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BEGIN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</a:p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altLang="zh-CN" kern="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SELECT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 c1, c2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FROM 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t1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WHERE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 c1 &lt; 2;</a:t>
                </a:r>
                <a:endParaRPr lang="en-US" altLang="zh-CN" kern="0" dirty="0">
                  <a:solidFill>
                    <a:srgbClr val="000000"/>
                  </a:solidFill>
                  <a:latin typeface="Calibri" panose="020F0502020204030204" pitchFamily="34" charset="0"/>
                  <a:ea typeface="仿宋" panose="02010609060101010101" pitchFamily="49" charset="-122"/>
                  <a:cs typeface="Calibri" panose="020F0502020204030204" pitchFamily="34" charset="0"/>
                </a:endParaRPr>
              </a:p>
              <a:p>
                <a:pPr lvl="0" defTabSz="457200">
                  <a:defRPr/>
                </a:pPr>
                <a:r>
                  <a:rPr lang="en-US" altLang="zh-CN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        -- [ (</a:t>
                </a:r>
                <a:r>
                  <a:rPr lang="en-US" altLang="zh-CN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1</a:t>
                </a:r>
                <a:r>
                  <a:rPr lang="en-US" altLang="zh-CN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, 1) ]</a:t>
                </a:r>
              </a:p>
              <a:p>
                <a:pPr lvl="0" defTabSz="457200" fontAlgn="t">
                  <a:defRPr/>
                </a:pPr>
                <a:endParaRPr lang="zh-CN" altLang="en-US" kern="0" dirty="0">
                  <a:solidFill>
                    <a:srgbClr val="000000"/>
                  </a:solidFill>
                  <a:latin typeface="Calibri" panose="020F0502020204030204" pitchFamily="34" charset="0"/>
                  <a:ea typeface="仿宋" panose="02010609060101010101" pitchFamily="49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AFF1854E-AB84-64F2-F714-5705F9AA77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167" y="2412559"/>
                <a:ext cx="4204838" cy="1460171"/>
              </a:xfrm>
              <a:prstGeom prst="rect">
                <a:avLst/>
              </a:prstGeom>
              <a:blipFill>
                <a:blip r:embed="rId13"/>
                <a:stretch>
                  <a:fillRect t="-2092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2F59442-4CBD-167E-F082-EC8FB7788259}"/>
                  </a:ext>
                </a:extLst>
              </p:cNvPr>
              <p:cNvSpPr txBox="1"/>
              <p:nvPr/>
            </p:nvSpPr>
            <p:spPr>
              <a:xfrm>
                <a:off x="5977696" y="2047839"/>
                <a:ext cx="434991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baseline="-20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2F59442-4CBD-167E-F082-EC8FB7788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696" y="2047839"/>
                <a:ext cx="434991" cy="362984"/>
              </a:xfrm>
              <a:prstGeom prst="rect">
                <a:avLst/>
              </a:prstGeom>
              <a:blipFill>
                <a:blip r:embed="rId14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E19A5B80-FDE2-DE0B-7E6B-E60D4D80005B}"/>
                  </a:ext>
                </a:extLst>
              </p:cNvPr>
              <p:cNvSpPr/>
              <p:nvPr/>
            </p:nvSpPr>
            <p:spPr>
              <a:xfrm>
                <a:off x="3976156" y="4701034"/>
                <a:ext cx="4369140" cy="146796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BEGIN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  <a:endParaRPr lang="zh-CN" altLang="zh-CN" kern="0" dirty="0">
                  <a:solidFill>
                    <a:prstClr val="white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: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SELECT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 c1, c2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FROM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 t2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WHERE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 c1 &lt; 4;</a:t>
                </a:r>
              </a:p>
              <a:p>
                <a:pPr lvl="0" defTabSz="457200">
                  <a:defRPr/>
                </a:pPr>
                <a:r>
                  <a:rPr lang="en-US" altLang="zh-CN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        -- [ (</a:t>
                </a:r>
                <a:r>
                  <a:rPr lang="en-US" altLang="zh-CN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3</a:t>
                </a:r>
                <a:r>
                  <a:rPr lang="en-US" altLang="zh-CN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, 3) ]</a:t>
                </a: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E19A5B80-FDE2-DE0B-7E6B-E60D4D8000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156" y="4701034"/>
                <a:ext cx="4369140" cy="1467965"/>
              </a:xfrm>
              <a:prstGeom prst="rect">
                <a:avLst/>
              </a:prstGeom>
              <a:blipFill>
                <a:blip r:embed="rId15"/>
                <a:stretch>
                  <a:fillRect t="-2075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E96B4A2-0FED-072D-DC33-D965CA8D5624}"/>
                  </a:ext>
                </a:extLst>
              </p:cNvPr>
              <p:cNvSpPr txBox="1"/>
              <p:nvPr/>
            </p:nvSpPr>
            <p:spPr>
              <a:xfrm>
                <a:off x="5961688" y="6227419"/>
                <a:ext cx="440313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baseline="-20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E96B4A2-0FED-072D-DC33-D965CA8D5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688" y="6227419"/>
                <a:ext cx="440313" cy="362984"/>
              </a:xfrm>
              <a:prstGeom prst="rect">
                <a:avLst/>
              </a:prstGeom>
              <a:blipFill>
                <a:blip r:embed="rId16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102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ED9B1-9841-667D-D636-07669FC79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5B744DE4-7DA3-0213-D3F4-905A47B4E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461665"/>
          </a:xfrm>
        </p:spPr>
        <p:txBody>
          <a:bodyPr/>
          <a:lstStyle/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No lock conflicts due to accessing different rows (12/48)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B7E4969-B679-C09E-043A-EA8881960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RQ2: Analyzing Isolation Anomalies </a:t>
            </a:r>
            <a:endParaRPr lang="zh-CN" altLang="en-US" sz="3600" dirty="0">
              <a:latin typeface="Cambria" panose="02040503050406030204" pitchFamily="18" charset="0"/>
              <a:ea typeface="+mn-ea"/>
            </a:endParaRPr>
          </a:p>
        </p:txBody>
      </p:sp>
      <p:graphicFrame>
        <p:nvGraphicFramePr>
          <p:cNvPr id="27" name="表格 5">
            <a:extLst>
              <a:ext uri="{FF2B5EF4-FFF2-40B4-BE49-F238E27FC236}">
                <a16:creationId xmlns:a16="http://schemas.microsoft.com/office/drawing/2014/main" id="{E41650E0-D7B7-26DD-4D08-1FAABF76AB4D}"/>
              </a:ext>
            </a:extLst>
          </p:cNvPr>
          <p:cNvGraphicFramePr>
            <a:graphicFrameLocks noGrp="1"/>
          </p:cNvGraphicFramePr>
          <p:nvPr/>
        </p:nvGraphicFramePr>
        <p:xfrm>
          <a:off x="1561505" y="2537341"/>
          <a:ext cx="1179636" cy="1079664"/>
        </p:xfrm>
        <a:graphic>
          <a:graphicData uri="http://schemas.openxmlformats.org/drawingml/2006/table">
            <a:tbl>
              <a:tblPr firstRow="1" bandRow="1"/>
              <a:tblGrid>
                <a:gridCol w="602845">
                  <a:extLst>
                    <a:ext uri="{9D8B030D-6E8A-4147-A177-3AD203B41FA5}">
                      <a16:colId xmlns:a16="http://schemas.microsoft.com/office/drawing/2014/main" val="1042807678"/>
                    </a:ext>
                  </a:extLst>
                </a:gridCol>
                <a:gridCol w="576791">
                  <a:extLst>
                    <a:ext uri="{9D8B030D-6E8A-4147-A177-3AD203B41FA5}">
                      <a16:colId xmlns:a16="http://schemas.microsoft.com/office/drawing/2014/main" val="713445502"/>
                    </a:ext>
                  </a:extLst>
                </a:gridCol>
              </a:tblGrid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88217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436680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008125"/>
                  </a:ext>
                </a:extLst>
              </a:tr>
            </a:tbl>
          </a:graphicData>
        </a:graphic>
      </p:graphicFrame>
      <p:sp>
        <p:nvSpPr>
          <p:cNvPr id="28" name="文本框 27">
            <a:extLst>
              <a:ext uri="{FF2B5EF4-FFF2-40B4-BE49-F238E27FC236}">
                <a16:creationId xmlns:a16="http://schemas.microsoft.com/office/drawing/2014/main" id="{890AE38F-32BB-B58E-4218-D1C5F5197206}"/>
              </a:ext>
            </a:extLst>
          </p:cNvPr>
          <p:cNvSpPr txBox="1"/>
          <p:nvPr/>
        </p:nvSpPr>
        <p:spPr>
          <a:xfrm>
            <a:off x="1707931" y="2187385"/>
            <a:ext cx="886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Table t1</a:t>
            </a:r>
            <a:endParaRPr lang="zh-CN" altLang="en-US" sz="1600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9" name="表格 5">
            <a:extLst>
              <a:ext uri="{FF2B5EF4-FFF2-40B4-BE49-F238E27FC236}">
                <a16:creationId xmlns:a16="http://schemas.microsoft.com/office/drawing/2014/main" id="{E8AB3207-BB74-BC8B-E0FD-23738C0F42B1}"/>
              </a:ext>
            </a:extLst>
          </p:cNvPr>
          <p:cNvGraphicFramePr>
            <a:graphicFrameLocks noGrp="1"/>
          </p:cNvGraphicFramePr>
          <p:nvPr/>
        </p:nvGraphicFramePr>
        <p:xfrm>
          <a:off x="1561504" y="4363591"/>
          <a:ext cx="1179637" cy="1079664"/>
        </p:xfrm>
        <a:graphic>
          <a:graphicData uri="http://schemas.openxmlformats.org/drawingml/2006/table">
            <a:tbl>
              <a:tblPr firstRow="1" bandRow="1"/>
              <a:tblGrid>
                <a:gridCol w="602845">
                  <a:extLst>
                    <a:ext uri="{9D8B030D-6E8A-4147-A177-3AD203B41FA5}">
                      <a16:colId xmlns:a16="http://schemas.microsoft.com/office/drawing/2014/main" val="1042807678"/>
                    </a:ext>
                  </a:extLst>
                </a:gridCol>
                <a:gridCol w="576792">
                  <a:extLst>
                    <a:ext uri="{9D8B030D-6E8A-4147-A177-3AD203B41FA5}">
                      <a16:colId xmlns:a16="http://schemas.microsoft.com/office/drawing/2014/main" val="713445502"/>
                    </a:ext>
                  </a:extLst>
                </a:gridCol>
              </a:tblGrid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88217"/>
                  </a:ext>
                </a:extLst>
              </a:tr>
              <a:tr h="3598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sz="160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8948211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436680"/>
                  </a:ext>
                </a:extLst>
              </a:tr>
            </a:tbl>
          </a:graphicData>
        </a:graphic>
      </p:graphicFrame>
      <p:sp>
        <p:nvSpPr>
          <p:cNvPr id="30" name="文本框 29">
            <a:extLst>
              <a:ext uri="{FF2B5EF4-FFF2-40B4-BE49-F238E27FC236}">
                <a16:creationId xmlns:a16="http://schemas.microsoft.com/office/drawing/2014/main" id="{101B2EBB-00D6-B0E8-D4DD-0E8102FE28CD}"/>
              </a:ext>
            </a:extLst>
          </p:cNvPr>
          <p:cNvSpPr txBox="1"/>
          <p:nvPr/>
        </p:nvSpPr>
        <p:spPr>
          <a:xfrm>
            <a:off x="1707931" y="4013635"/>
            <a:ext cx="886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Table t2</a:t>
            </a:r>
            <a:endParaRPr lang="zh-CN" altLang="en-US" sz="1600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859FBF81-FBF2-9F94-41AC-5D8D941C43E3}"/>
                  </a:ext>
                </a:extLst>
              </p:cNvPr>
              <p:cNvSpPr txBox="1"/>
              <p:nvPr/>
            </p:nvSpPr>
            <p:spPr>
              <a:xfrm>
                <a:off x="1106450" y="2886016"/>
                <a:ext cx="4475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752E6832-3A9F-1849-C22D-3626E17B8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450" y="2886016"/>
                <a:ext cx="447558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F2C996A1-F687-7A75-003E-29F4A8200339}"/>
                  </a:ext>
                </a:extLst>
              </p:cNvPr>
              <p:cNvSpPr txBox="1"/>
              <p:nvPr/>
            </p:nvSpPr>
            <p:spPr>
              <a:xfrm>
                <a:off x="1106450" y="3259723"/>
                <a:ext cx="4475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006FAB75-6414-A69C-9CE3-78586128B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450" y="3259723"/>
                <a:ext cx="447558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F76A8E25-F256-BE61-9CC4-314C7227D301}"/>
                  </a:ext>
                </a:extLst>
              </p:cNvPr>
              <p:cNvSpPr txBox="1"/>
              <p:nvPr/>
            </p:nvSpPr>
            <p:spPr>
              <a:xfrm>
                <a:off x="1106450" y="5104701"/>
                <a:ext cx="4475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altLang="zh-CN" sz="16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zh-CN" alt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ED0E7D4D-464E-715C-DB25-7F7A1C366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450" y="5104701"/>
                <a:ext cx="447558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3E9B06D0-67DA-5885-446F-8E5C11EE2F5F}"/>
                  </a:ext>
                </a:extLst>
              </p:cNvPr>
              <p:cNvSpPr txBox="1"/>
              <p:nvPr/>
            </p:nvSpPr>
            <p:spPr>
              <a:xfrm>
                <a:off x="1106450" y="4734146"/>
                <a:ext cx="4475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1538F8DE-236C-E5FD-EEA7-168144C8B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450" y="4734146"/>
                <a:ext cx="447558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: 圆角 3">
            <a:extLst>
              <a:ext uri="{FF2B5EF4-FFF2-40B4-BE49-F238E27FC236}">
                <a16:creationId xmlns:a16="http://schemas.microsoft.com/office/drawing/2014/main" id="{D15FAC1F-144A-908E-C06F-20C06F09681D}"/>
              </a:ext>
            </a:extLst>
          </p:cNvPr>
          <p:cNvSpPr/>
          <p:nvPr/>
        </p:nvSpPr>
        <p:spPr>
          <a:xfrm>
            <a:off x="3937533" y="2414742"/>
            <a:ext cx="4515322" cy="1517741"/>
          </a:xfrm>
          <a:prstGeom prst="roundRect">
            <a:avLst>
              <a:gd name="adj" fmla="val 12127"/>
            </a:avLst>
          </a:prstGeom>
          <a:solidFill>
            <a:srgbClr val="ED7D31">
              <a:lumMod val="20000"/>
              <a:lumOff val="80000"/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9D8CF1FD-BFB9-65A8-CD16-1CBFBABF0791}"/>
              </a:ext>
            </a:extLst>
          </p:cNvPr>
          <p:cNvSpPr/>
          <p:nvPr/>
        </p:nvSpPr>
        <p:spPr>
          <a:xfrm>
            <a:off x="3937531" y="4701001"/>
            <a:ext cx="4515323" cy="1531435"/>
          </a:xfrm>
          <a:prstGeom prst="roundRect">
            <a:avLst>
              <a:gd name="adj" fmla="val 12127"/>
            </a:avLst>
          </a:prstGeom>
          <a:solidFill>
            <a:srgbClr val="70AD47">
              <a:lumMod val="20000"/>
              <a:lumOff val="80000"/>
              <a:alpha val="49804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3DA07E4D-B80C-6D8A-04D5-073552B88A1B}"/>
                  </a:ext>
                </a:extLst>
              </p:cNvPr>
              <p:cNvSpPr/>
              <p:nvPr/>
            </p:nvSpPr>
            <p:spPr>
              <a:xfrm>
                <a:off x="3976167" y="2412559"/>
                <a:ext cx="4204838" cy="1460171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lvl="0" defTabSz="457200" fontAlgn="t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altLang="zh-CN" kern="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BEGIN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</a:p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altLang="zh-CN" kern="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SELECT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 c1, c2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FROM 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t1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WHERE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 c1 &lt; 2;</a:t>
                </a:r>
                <a:endParaRPr lang="en-US" altLang="zh-CN" kern="0" dirty="0">
                  <a:solidFill>
                    <a:srgbClr val="000000"/>
                  </a:solidFill>
                  <a:latin typeface="Calibri" panose="020F0502020204030204" pitchFamily="34" charset="0"/>
                  <a:ea typeface="仿宋" panose="02010609060101010101" pitchFamily="49" charset="-122"/>
                  <a:cs typeface="Calibri" panose="020F0502020204030204" pitchFamily="34" charset="0"/>
                </a:endParaRPr>
              </a:p>
              <a:p>
                <a:pPr lvl="0" defTabSz="457200">
                  <a:defRPr/>
                </a:pPr>
                <a:r>
                  <a:rPr lang="en-US" altLang="zh-CN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        -- [ (</a:t>
                </a:r>
                <a:r>
                  <a:rPr lang="en-US" altLang="zh-CN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1</a:t>
                </a:r>
                <a:r>
                  <a:rPr lang="en-US" altLang="zh-CN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, 1) ]</a:t>
                </a:r>
              </a:p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en-US" altLang="zh-CN" kern="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UPDATE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 t2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 SET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 c1 = 5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WHERE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 c1 &lt; 4;</a:t>
                </a:r>
              </a:p>
              <a:p>
                <a:pPr lvl="0" defTabSz="457200" fontAlgn="t">
                  <a:defRPr/>
                </a:pPr>
                <a:endParaRPr lang="zh-CN" altLang="en-US" kern="0" dirty="0">
                  <a:solidFill>
                    <a:srgbClr val="000000"/>
                  </a:solidFill>
                  <a:latin typeface="Calibri" panose="020F0502020204030204" pitchFamily="34" charset="0"/>
                  <a:ea typeface="仿宋" panose="02010609060101010101" pitchFamily="49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3DA07E4D-B80C-6D8A-04D5-073552B88A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167" y="2412559"/>
                <a:ext cx="4204838" cy="1460171"/>
              </a:xfrm>
              <a:prstGeom prst="rect">
                <a:avLst/>
              </a:prstGeom>
              <a:blipFill>
                <a:blip r:embed="rId13"/>
                <a:stretch>
                  <a:fillRect t="-2092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7A39860-0997-F2D1-D54C-5328A076DF82}"/>
                  </a:ext>
                </a:extLst>
              </p:cNvPr>
              <p:cNvSpPr txBox="1"/>
              <p:nvPr/>
            </p:nvSpPr>
            <p:spPr>
              <a:xfrm>
                <a:off x="5977696" y="2047839"/>
                <a:ext cx="434991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baseline="-20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7A39860-0997-F2D1-D54C-5328A076D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696" y="2047839"/>
                <a:ext cx="434991" cy="362984"/>
              </a:xfrm>
              <a:prstGeom prst="rect">
                <a:avLst/>
              </a:prstGeom>
              <a:blipFill>
                <a:blip r:embed="rId14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2A6798C3-59F1-A9AA-8A53-0101C568502E}"/>
                  </a:ext>
                </a:extLst>
              </p:cNvPr>
              <p:cNvSpPr/>
              <p:nvPr/>
            </p:nvSpPr>
            <p:spPr>
              <a:xfrm>
                <a:off x="3976156" y="4701034"/>
                <a:ext cx="4369140" cy="146796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BEGIN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  <a:endParaRPr lang="zh-CN" altLang="zh-CN" kern="0" dirty="0">
                  <a:solidFill>
                    <a:prstClr val="white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: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SELECT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 c1, c2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FROM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 t2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WHERE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 c1 &lt; 4;</a:t>
                </a:r>
              </a:p>
              <a:p>
                <a:pPr lvl="0" defTabSz="457200">
                  <a:defRPr/>
                </a:pPr>
                <a:r>
                  <a:rPr lang="en-US" altLang="zh-CN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        -- [ (</a:t>
                </a:r>
                <a:r>
                  <a:rPr lang="en-US" altLang="zh-CN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3</a:t>
                </a:r>
                <a:r>
                  <a:rPr lang="en-US" altLang="zh-CN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, 3) ]</a:t>
                </a: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2A6798C3-59F1-A9AA-8A53-0101C56850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156" y="4701034"/>
                <a:ext cx="4369140" cy="1467965"/>
              </a:xfrm>
              <a:prstGeom prst="rect">
                <a:avLst/>
              </a:prstGeom>
              <a:blipFill>
                <a:blip r:embed="rId15"/>
                <a:stretch>
                  <a:fillRect t="-2075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9E29695-7BA2-B388-3571-AFBAD3E27946}"/>
                  </a:ext>
                </a:extLst>
              </p:cNvPr>
              <p:cNvSpPr txBox="1"/>
              <p:nvPr/>
            </p:nvSpPr>
            <p:spPr>
              <a:xfrm>
                <a:off x="5961688" y="6227419"/>
                <a:ext cx="440313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baseline="-20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9E29695-7BA2-B388-3571-AFBAD3E27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688" y="6227419"/>
                <a:ext cx="440313" cy="362984"/>
              </a:xfrm>
              <a:prstGeom prst="rect">
                <a:avLst/>
              </a:prstGeom>
              <a:blipFill>
                <a:blip r:embed="rId16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681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E3CC5-18D6-C3C0-5534-F3A8BFF09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594EC8BC-E160-E97B-E2FF-7FA2A487F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461665"/>
          </a:xfrm>
        </p:spPr>
        <p:txBody>
          <a:bodyPr/>
          <a:lstStyle/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No lock conflicts due to accessing different rows (12/48)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CF3DA42-6158-B6E9-1687-4B48877AC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RQ2: Analyzing Isolation Anomalies </a:t>
            </a:r>
            <a:endParaRPr lang="zh-CN" altLang="en-US" sz="3600" dirty="0">
              <a:latin typeface="Cambria" panose="02040503050406030204" pitchFamily="18" charset="0"/>
              <a:ea typeface="+mn-ea"/>
            </a:endParaRPr>
          </a:p>
        </p:txBody>
      </p:sp>
      <p:graphicFrame>
        <p:nvGraphicFramePr>
          <p:cNvPr id="26" name="表格 5">
            <a:extLst>
              <a:ext uri="{FF2B5EF4-FFF2-40B4-BE49-F238E27FC236}">
                <a16:creationId xmlns:a16="http://schemas.microsoft.com/office/drawing/2014/main" id="{8BA56583-3456-96AA-73D7-8FA63221DF34}"/>
              </a:ext>
            </a:extLst>
          </p:cNvPr>
          <p:cNvGraphicFramePr>
            <a:graphicFrameLocks noGrp="1"/>
          </p:cNvGraphicFramePr>
          <p:nvPr/>
        </p:nvGraphicFramePr>
        <p:xfrm>
          <a:off x="1561505" y="2537341"/>
          <a:ext cx="1179636" cy="1079664"/>
        </p:xfrm>
        <a:graphic>
          <a:graphicData uri="http://schemas.openxmlformats.org/drawingml/2006/table">
            <a:tbl>
              <a:tblPr firstRow="1" bandRow="1"/>
              <a:tblGrid>
                <a:gridCol w="602845">
                  <a:extLst>
                    <a:ext uri="{9D8B030D-6E8A-4147-A177-3AD203B41FA5}">
                      <a16:colId xmlns:a16="http://schemas.microsoft.com/office/drawing/2014/main" val="1042807678"/>
                    </a:ext>
                  </a:extLst>
                </a:gridCol>
                <a:gridCol w="576791">
                  <a:extLst>
                    <a:ext uri="{9D8B030D-6E8A-4147-A177-3AD203B41FA5}">
                      <a16:colId xmlns:a16="http://schemas.microsoft.com/office/drawing/2014/main" val="713445502"/>
                    </a:ext>
                  </a:extLst>
                </a:gridCol>
              </a:tblGrid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88217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CN" altLang="en-US" sz="1600" baseline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436680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008125"/>
                  </a:ext>
                </a:extLst>
              </a:tr>
            </a:tbl>
          </a:graphicData>
        </a:graphic>
      </p:graphicFrame>
      <p:sp>
        <p:nvSpPr>
          <p:cNvPr id="27" name="文本框 26">
            <a:extLst>
              <a:ext uri="{FF2B5EF4-FFF2-40B4-BE49-F238E27FC236}">
                <a16:creationId xmlns:a16="http://schemas.microsoft.com/office/drawing/2014/main" id="{74BED9D2-4786-938E-BDA5-00BDAC2A74D0}"/>
              </a:ext>
            </a:extLst>
          </p:cNvPr>
          <p:cNvSpPr txBox="1"/>
          <p:nvPr/>
        </p:nvSpPr>
        <p:spPr>
          <a:xfrm>
            <a:off x="1707931" y="2187385"/>
            <a:ext cx="886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Table t1</a:t>
            </a:r>
            <a:endParaRPr lang="zh-CN" altLang="en-US" sz="1600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8" name="表格 5">
            <a:extLst>
              <a:ext uri="{FF2B5EF4-FFF2-40B4-BE49-F238E27FC236}">
                <a16:creationId xmlns:a16="http://schemas.microsoft.com/office/drawing/2014/main" id="{D63CF3C5-A96A-BB10-38AA-3EA38ABA90F7}"/>
              </a:ext>
            </a:extLst>
          </p:cNvPr>
          <p:cNvGraphicFramePr>
            <a:graphicFrameLocks noGrp="1"/>
          </p:cNvGraphicFramePr>
          <p:nvPr/>
        </p:nvGraphicFramePr>
        <p:xfrm>
          <a:off x="1561504" y="4363591"/>
          <a:ext cx="1179637" cy="1079664"/>
        </p:xfrm>
        <a:graphic>
          <a:graphicData uri="http://schemas.openxmlformats.org/drawingml/2006/table">
            <a:tbl>
              <a:tblPr firstRow="1" bandRow="1"/>
              <a:tblGrid>
                <a:gridCol w="602845">
                  <a:extLst>
                    <a:ext uri="{9D8B030D-6E8A-4147-A177-3AD203B41FA5}">
                      <a16:colId xmlns:a16="http://schemas.microsoft.com/office/drawing/2014/main" val="1042807678"/>
                    </a:ext>
                  </a:extLst>
                </a:gridCol>
                <a:gridCol w="576792">
                  <a:extLst>
                    <a:ext uri="{9D8B030D-6E8A-4147-A177-3AD203B41FA5}">
                      <a16:colId xmlns:a16="http://schemas.microsoft.com/office/drawing/2014/main" val="713445502"/>
                    </a:ext>
                  </a:extLst>
                </a:gridCol>
              </a:tblGrid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88217"/>
                  </a:ext>
                </a:extLst>
              </a:tr>
              <a:tr h="3598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8948211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436680"/>
                  </a:ext>
                </a:extLst>
              </a:tr>
            </a:tbl>
          </a:graphicData>
        </a:graphic>
      </p:graphicFrame>
      <p:sp>
        <p:nvSpPr>
          <p:cNvPr id="29" name="文本框 28">
            <a:extLst>
              <a:ext uri="{FF2B5EF4-FFF2-40B4-BE49-F238E27FC236}">
                <a16:creationId xmlns:a16="http://schemas.microsoft.com/office/drawing/2014/main" id="{FF1CC6B4-A5E1-E971-703A-4D7EEFF3B41A}"/>
              </a:ext>
            </a:extLst>
          </p:cNvPr>
          <p:cNvSpPr txBox="1"/>
          <p:nvPr/>
        </p:nvSpPr>
        <p:spPr>
          <a:xfrm>
            <a:off x="1707931" y="4013635"/>
            <a:ext cx="886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Table t2</a:t>
            </a:r>
            <a:endParaRPr lang="zh-CN" altLang="en-US" sz="1600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CA820D43-E69E-C2EF-9818-7AE0A1817068}"/>
                  </a:ext>
                </a:extLst>
              </p:cNvPr>
              <p:cNvSpPr txBox="1"/>
              <p:nvPr/>
            </p:nvSpPr>
            <p:spPr>
              <a:xfrm>
                <a:off x="1106450" y="2886016"/>
                <a:ext cx="4475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6582190A-17AA-CA4D-5059-2E8F82FEB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450" y="2886016"/>
                <a:ext cx="447558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6B5B9CB0-01F3-262C-597A-E572A8ED33C1}"/>
                  </a:ext>
                </a:extLst>
              </p:cNvPr>
              <p:cNvSpPr txBox="1"/>
              <p:nvPr/>
            </p:nvSpPr>
            <p:spPr>
              <a:xfrm>
                <a:off x="1106450" y="3259723"/>
                <a:ext cx="4475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3354C5B7-F586-0668-52B5-FBBC87C06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450" y="3259723"/>
                <a:ext cx="447558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6FF198C3-15C4-E2B6-25D1-C102D9BC7422}"/>
                  </a:ext>
                </a:extLst>
              </p:cNvPr>
              <p:cNvSpPr txBox="1"/>
              <p:nvPr/>
            </p:nvSpPr>
            <p:spPr>
              <a:xfrm>
                <a:off x="1106450" y="5104701"/>
                <a:ext cx="4475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altLang="zh-CN" sz="16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zh-CN" alt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0C119E38-A859-C3C2-9D33-0AE8DC312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450" y="5104701"/>
                <a:ext cx="447558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ABB74FF3-BBA1-C071-1883-B8CEF28932BC}"/>
                  </a:ext>
                </a:extLst>
              </p:cNvPr>
              <p:cNvSpPr txBox="1"/>
              <p:nvPr/>
            </p:nvSpPr>
            <p:spPr>
              <a:xfrm>
                <a:off x="1106450" y="4734146"/>
                <a:ext cx="4475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altLang="zh-CN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807A2ADE-7D0B-76D3-D968-E8325457C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450" y="4734146"/>
                <a:ext cx="447558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: 圆角 4">
            <a:extLst>
              <a:ext uri="{FF2B5EF4-FFF2-40B4-BE49-F238E27FC236}">
                <a16:creationId xmlns:a16="http://schemas.microsoft.com/office/drawing/2014/main" id="{38FFB6D4-BC0C-9CAE-03F3-32E410566EB7}"/>
              </a:ext>
            </a:extLst>
          </p:cNvPr>
          <p:cNvSpPr/>
          <p:nvPr/>
        </p:nvSpPr>
        <p:spPr>
          <a:xfrm>
            <a:off x="3937533" y="2414742"/>
            <a:ext cx="4515322" cy="1517741"/>
          </a:xfrm>
          <a:prstGeom prst="roundRect">
            <a:avLst>
              <a:gd name="adj" fmla="val 12127"/>
            </a:avLst>
          </a:prstGeom>
          <a:solidFill>
            <a:srgbClr val="ED7D31">
              <a:lumMod val="20000"/>
              <a:lumOff val="80000"/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15CF5F98-D0DB-5F75-8D75-45B942706A6D}"/>
              </a:ext>
            </a:extLst>
          </p:cNvPr>
          <p:cNvSpPr/>
          <p:nvPr/>
        </p:nvSpPr>
        <p:spPr>
          <a:xfrm>
            <a:off x="3937531" y="4701001"/>
            <a:ext cx="4515323" cy="1531435"/>
          </a:xfrm>
          <a:prstGeom prst="roundRect">
            <a:avLst>
              <a:gd name="adj" fmla="val 12127"/>
            </a:avLst>
          </a:prstGeom>
          <a:solidFill>
            <a:srgbClr val="70AD47">
              <a:lumMod val="20000"/>
              <a:lumOff val="80000"/>
              <a:alpha val="49804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00B3BDFF-8908-6EF4-3DD7-BE718F95A872}"/>
                  </a:ext>
                </a:extLst>
              </p:cNvPr>
              <p:cNvSpPr/>
              <p:nvPr/>
            </p:nvSpPr>
            <p:spPr>
              <a:xfrm>
                <a:off x="3976167" y="2412559"/>
                <a:ext cx="4204838" cy="1460171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lvl="0" defTabSz="457200" fontAlgn="t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altLang="zh-CN" kern="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BEGIN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</a:p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altLang="zh-CN" kern="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SELECT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 c1, c2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FROM 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t1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WHERE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 c1 &lt; 2;</a:t>
                </a:r>
                <a:endParaRPr lang="en-US" altLang="zh-CN" kern="0" dirty="0">
                  <a:solidFill>
                    <a:srgbClr val="000000"/>
                  </a:solidFill>
                  <a:latin typeface="Calibri" panose="020F0502020204030204" pitchFamily="34" charset="0"/>
                  <a:ea typeface="仿宋" panose="02010609060101010101" pitchFamily="49" charset="-122"/>
                  <a:cs typeface="Calibri" panose="020F0502020204030204" pitchFamily="34" charset="0"/>
                </a:endParaRPr>
              </a:p>
              <a:p>
                <a:pPr lvl="0" defTabSz="457200">
                  <a:defRPr/>
                </a:pPr>
                <a:r>
                  <a:rPr lang="en-US" altLang="zh-CN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        -- [ (</a:t>
                </a:r>
                <a:r>
                  <a:rPr lang="en-US" altLang="zh-CN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1</a:t>
                </a:r>
                <a:r>
                  <a:rPr lang="en-US" altLang="zh-CN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, 1) ]</a:t>
                </a:r>
              </a:p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en-US" altLang="zh-CN" kern="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UPDATE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 t2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 SET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 c1 = 5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WHERE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 c1 &lt; 4;</a:t>
                </a:r>
              </a:p>
              <a:p>
                <a:pPr lvl="0" defTabSz="457200" fontAlgn="t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sub>
                    </m:sSub>
                  </m:oMath>
                </a14:m>
                <a:r>
                  <a:rPr lang="en-US" altLang="zh-CN" kern="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COMMIT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;</a:t>
                </a:r>
                <a:endParaRPr lang="zh-CN" altLang="en-US" kern="0" dirty="0">
                  <a:solidFill>
                    <a:srgbClr val="000000"/>
                  </a:solidFill>
                  <a:latin typeface="Calibri" panose="020F0502020204030204" pitchFamily="34" charset="0"/>
                  <a:ea typeface="仿宋" panose="02010609060101010101" pitchFamily="49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00B3BDFF-8908-6EF4-3DD7-BE718F95A8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167" y="2412559"/>
                <a:ext cx="4204838" cy="1460171"/>
              </a:xfrm>
              <a:prstGeom prst="rect">
                <a:avLst/>
              </a:prstGeom>
              <a:blipFill>
                <a:blip r:embed="rId15"/>
                <a:stretch>
                  <a:fillRect t="-2092" b="-7531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9C24A81-2980-00FA-4F48-8BEA62515BC1}"/>
                  </a:ext>
                </a:extLst>
              </p:cNvPr>
              <p:cNvSpPr txBox="1"/>
              <p:nvPr/>
            </p:nvSpPr>
            <p:spPr>
              <a:xfrm>
                <a:off x="5977696" y="2047839"/>
                <a:ext cx="434991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baseline="-20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9C24A81-2980-00FA-4F48-8BEA62515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696" y="2047839"/>
                <a:ext cx="434991" cy="362984"/>
              </a:xfrm>
              <a:prstGeom prst="rect">
                <a:avLst/>
              </a:prstGeom>
              <a:blipFill>
                <a:blip r:embed="rId16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3E413D3D-2414-83FE-A4A2-10FFEA13AFC1}"/>
                  </a:ext>
                </a:extLst>
              </p:cNvPr>
              <p:cNvSpPr/>
              <p:nvPr/>
            </p:nvSpPr>
            <p:spPr>
              <a:xfrm>
                <a:off x="3976156" y="4701034"/>
                <a:ext cx="4369140" cy="146796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BEGIN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  <a:endParaRPr lang="zh-CN" altLang="zh-CN" kern="0" dirty="0">
                  <a:solidFill>
                    <a:prstClr val="white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: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SELECT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 c1, c2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FROM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 t2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WHERE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 c1 &lt; 4;</a:t>
                </a:r>
              </a:p>
              <a:p>
                <a:pPr lvl="0" defTabSz="457200">
                  <a:defRPr/>
                </a:pPr>
                <a:r>
                  <a:rPr lang="en-US" altLang="zh-CN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        -- [ (</a:t>
                </a:r>
                <a:r>
                  <a:rPr lang="en-US" altLang="zh-CN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3</a:t>
                </a:r>
                <a:r>
                  <a:rPr lang="en-US" altLang="zh-CN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, 3) ]</a:t>
                </a:r>
              </a:p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: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UPDATE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 t1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SET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 c2 = 6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WHERE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  <a:sym typeface="+mn-ea"/>
                  </a:rPr>
                  <a:t> c1 &lt; 2;</a:t>
                </a:r>
                <a:endParaRPr lang="en-US" altLang="zh-CN" kern="0" dirty="0">
                  <a:solidFill>
                    <a:srgbClr val="000000"/>
                  </a:solidFill>
                  <a:latin typeface="Calibri" panose="020F0502020204030204" pitchFamily="34" charset="0"/>
                  <a:ea typeface="仿宋" panose="02010609060101010101" pitchFamily="49" charset="-122"/>
                  <a:cs typeface="Calibri" panose="020F0502020204030204" pitchFamily="34" charset="0"/>
                </a:endParaRPr>
              </a:p>
              <a:p>
                <a:pPr lvl="0" defTabSz="457200" fontAlgn="t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sub>
                    </m:sSub>
                  </m:oMath>
                </a14:m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: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COMMIT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;</a:t>
                </a:r>
                <a:endParaRPr lang="zh-CN" altLang="zh-CN" kern="0" dirty="0">
                  <a:solidFill>
                    <a:prstClr val="white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3E413D3D-2414-83FE-A4A2-10FFEA13AF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156" y="4701034"/>
                <a:ext cx="4369140" cy="1467965"/>
              </a:xfrm>
              <a:prstGeom prst="rect">
                <a:avLst/>
              </a:prstGeom>
              <a:blipFill>
                <a:blip r:embed="rId17"/>
                <a:stretch>
                  <a:fillRect t="-2075" b="-6639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433FE3A-AC9D-8022-BD8E-0EFB352166FC}"/>
                  </a:ext>
                </a:extLst>
              </p:cNvPr>
              <p:cNvSpPr txBox="1"/>
              <p:nvPr/>
            </p:nvSpPr>
            <p:spPr>
              <a:xfrm>
                <a:off x="5961688" y="6227419"/>
                <a:ext cx="440313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baseline="-20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433FE3A-AC9D-8022-BD8E-0EFB35216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688" y="6227419"/>
                <a:ext cx="440313" cy="362984"/>
              </a:xfrm>
              <a:prstGeom prst="rect">
                <a:avLst/>
              </a:prstGeom>
              <a:blipFill>
                <a:blip r:embed="rId18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5B23943-83D0-301F-C9AA-5D236AC60AC1}"/>
                  </a:ext>
                </a:extLst>
              </p:cNvPr>
              <p:cNvSpPr txBox="1"/>
              <p:nvPr/>
            </p:nvSpPr>
            <p:spPr>
              <a:xfrm>
                <a:off x="5029162" y="4136429"/>
                <a:ext cx="9528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𝑟𝑤</m:t>
                      </m:r>
                      <m:r>
                        <a:rPr lang="en-US" altLang="zh-CN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1)</m:t>
                      </m:r>
                    </m:oMath>
                  </m:oMathPara>
                </a14:m>
                <a:endParaRPr lang="zh-CN" altLang="en-US" dirty="0">
                  <a:solidFill>
                    <a:srgbClr val="C000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5B23943-83D0-301F-C9AA-5D236AC60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162" y="4136429"/>
                <a:ext cx="952825" cy="369332"/>
              </a:xfrm>
              <a:prstGeom prst="rect">
                <a:avLst/>
              </a:prstGeom>
              <a:blipFill>
                <a:blip r:embed="rId1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663BEBC8-D2CA-AE95-9148-5CB9D4DF9232}"/>
              </a:ext>
            </a:extLst>
          </p:cNvPr>
          <p:cNvCxnSpPr>
            <a:cxnSpLocks/>
          </p:cNvCxnSpPr>
          <p:nvPr/>
        </p:nvCxnSpPr>
        <p:spPr>
          <a:xfrm flipV="1">
            <a:off x="6395499" y="3931714"/>
            <a:ext cx="0" cy="769302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  <a:tailEnd type="triangl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A8A60AF9-28DE-9561-F4C4-1DC005B8E95C}"/>
                  </a:ext>
                </a:extLst>
              </p:cNvPr>
              <p:cNvSpPr txBox="1"/>
              <p:nvPr/>
            </p:nvSpPr>
            <p:spPr>
              <a:xfrm>
                <a:off x="6408346" y="4136429"/>
                <a:ext cx="9528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CN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zh-CN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>
                  <a:solidFill>
                    <a:srgbClr val="C000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A8A60AF9-28DE-9561-F4C4-1DC005B8E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346" y="4136429"/>
                <a:ext cx="952825" cy="369332"/>
              </a:xfrm>
              <a:prstGeom prst="rect">
                <a:avLst/>
              </a:prstGeom>
              <a:blipFill>
                <a:blip r:embed="rId2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0A991019-045D-1D2D-2C7C-D9DBBCFD2701}"/>
              </a:ext>
            </a:extLst>
          </p:cNvPr>
          <p:cNvCxnSpPr>
            <a:cxnSpLocks/>
          </p:cNvCxnSpPr>
          <p:nvPr/>
        </p:nvCxnSpPr>
        <p:spPr>
          <a:xfrm>
            <a:off x="5982366" y="3931714"/>
            <a:ext cx="0" cy="769302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8CE95092-5B3F-61BC-929B-FF61D0A46106}"/>
              </a:ext>
            </a:extLst>
          </p:cNvPr>
          <p:cNvSpPr txBox="1"/>
          <p:nvPr/>
        </p:nvSpPr>
        <p:spPr>
          <a:xfrm>
            <a:off x="9066990" y="4040425"/>
            <a:ext cx="1889183" cy="646331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Write skew</a:t>
            </a:r>
          </a:p>
          <a:p>
            <a:pPr algn="ctr"/>
            <a:r>
              <a:rPr lang="en-US" altLang="zh-CN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(G2-item)</a:t>
            </a:r>
            <a:endParaRPr lang="zh-CN" altLang="en-US" dirty="0">
              <a:solidFill>
                <a:srgbClr val="C0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27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D21BA-836C-6DDD-B7AA-EA380903B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5F63183F-14BE-5E8D-BB8C-689B085F2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6" cy="2020874"/>
          </a:xfrm>
        </p:spPr>
        <p:txBody>
          <a:bodyPr/>
          <a:lstStyle/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Analyze whether Elle [1], Cobra [2] and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PolySI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[3] can conceptually detect the 48 isolation anomalies revealed by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IsoRel</a:t>
            </a:r>
            <a:endParaRPr lang="en-US" altLang="zh-C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US" altLang="zh-CN" sz="2133" b="0" dirty="0">
                <a:latin typeface="Cambria" panose="02040503050406030204" pitchFamily="18" charset="0"/>
                <a:ea typeface="Cambria" panose="02040503050406030204" pitchFamily="18" charset="0"/>
              </a:rPr>
              <a:t>Involve relational data models different from </a:t>
            </a:r>
            <a:r>
              <a:rPr lang="en-US" altLang="zh-CN" sz="2133" b="0" i="1" dirty="0">
                <a:latin typeface="Cambria" panose="02040503050406030204" pitchFamily="18" charset="0"/>
                <a:ea typeface="Cambria" panose="02040503050406030204" pitchFamily="18" charset="0"/>
              </a:rPr>
              <a:t>key-value</a:t>
            </a:r>
            <a:r>
              <a:rPr lang="zh-CN" altLang="en-US" sz="2133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133" b="0" dirty="0">
                <a:latin typeface="Cambria" panose="02040503050406030204" pitchFamily="18" charset="0"/>
                <a:ea typeface="Cambria" panose="02040503050406030204" pitchFamily="18" charset="0"/>
              </a:rPr>
              <a:t>data models</a:t>
            </a:r>
          </a:p>
          <a:p>
            <a:pPr lvl="1"/>
            <a:r>
              <a:rPr lang="en-US" altLang="zh-CN" sz="2133" b="0" dirty="0">
                <a:latin typeface="Cambria" panose="02040503050406030204" pitchFamily="18" charset="0"/>
                <a:ea typeface="Cambria" panose="02040503050406030204" pitchFamily="18" charset="0"/>
              </a:rPr>
              <a:t>Involve complex SQL operations different from </a:t>
            </a:r>
            <a:r>
              <a:rPr lang="en-US" altLang="zh-CN" sz="2133" b="0" i="1" dirty="0">
                <a:latin typeface="Cambria" panose="02040503050406030204" pitchFamily="18" charset="0"/>
                <a:ea typeface="Cambria" panose="02040503050406030204" pitchFamily="18" charset="0"/>
              </a:rPr>
              <a:t>read(key)</a:t>
            </a:r>
            <a:r>
              <a:rPr lang="en-US" altLang="zh-CN" sz="2133" b="0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altLang="zh-CN" sz="2133" b="0" i="1" dirty="0">
                <a:latin typeface="Cambria" panose="02040503050406030204" pitchFamily="18" charset="0"/>
                <a:ea typeface="Cambria" panose="02040503050406030204" pitchFamily="18" charset="0"/>
              </a:rPr>
              <a:t>write(key, value)</a:t>
            </a:r>
            <a:r>
              <a:rPr lang="en-US" altLang="zh-CN" sz="2133" b="0" dirty="0">
                <a:latin typeface="Cambria" panose="02040503050406030204" pitchFamily="18" charset="0"/>
                <a:ea typeface="Cambria" panose="02040503050406030204" pitchFamily="18" charset="0"/>
              </a:rPr>
              <a:t> operations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C6AB94C-4ED7-CA3B-2CDA-E45AD76B5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RQ3: Comparison with Existing Isolation Checkers</a:t>
            </a:r>
            <a:endParaRPr lang="zh-CN" altLang="en-US" sz="3600" dirty="0">
              <a:latin typeface="Cambria" panose="02040503050406030204" pitchFamily="18" charset="0"/>
              <a:ea typeface="+mn-ea"/>
            </a:endParaRP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406A9896-52C2-FE3A-732F-F984FDFA8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74747"/>
            <a:ext cx="1219200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9pPr>
          </a:lstStyle>
          <a:p>
            <a:pPr marL="252000" indent="-347663" eaLnBrk="1" hangingPunct="1"/>
            <a:r>
              <a:rPr lang="en-US" altLang="zh-CN" sz="105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[1] Kyle Kingsbury and Peter Alvaro. Elle: Inferring Isolation Anomalies from Experimental Observations. VLDB 2020.</a:t>
            </a:r>
          </a:p>
          <a:p>
            <a:pPr marL="252000" indent="-347663" eaLnBrk="1" hangingPunct="1"/>
            <a:r>
              <a:rPr lang="en-US" altLang="zh-CN" sz="105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[2] Cheng Tan, </a:t>
            </a:r>
            <a:r>
              <a:rPr lang="en-US" altLang="zh-CN" sz="1050" b="0" dirty="0" err="1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Changgeng</a:t>
            </a:r>
            <a:r>
              <a:rPr lang="en-US" altLang="zh-CN" sz="105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 Zhao ,Shuai Mu, and Michael Walfish. Cobra: Making Transactional Key-Value Stores Verifiably Serializable. OSDI 2020.</a:t>
            </a:r>
          </a:p>
          <a:p>
            <a:pPr marL="252000" indent="-347663" eaLnBrk="1" hangingPunct="1"/>
            <a:r>
              <a:rPr lang="en-US" altLang="zh-CN" sz="105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[3] Kaile Huang, Si Liu, </a:t>
            </a:r>
            <a:r>
              <a:rPr lang="en-US" altLang="zh-CN" sz="1050" b="0" dirty="0" err="1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Zhenge</a:t>
            </a:r>
            <a:r>
              <a:rPr lang="en-US" altLang="zh-CN" sz="105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 Chen, </a:t>
            </a:r>
            <a:r>
              <a:rPr lang="en-US" altLang="zh-CN" sz="1050" b="0" dirty="0" err="1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Hengfeng</a:t>
            </a:r>
            <a:r>
              <a:rPr lang="en-US" altLang="zh-CN" sz="105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 Wei, David A. Basin, Haixiang Li, and </a:t>
            </a:r>
            <a:r>
              <a:rPr lang="en-US" altLang="zh-CN" sz="1050" b="0" dirty="0" err="1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Anqun</a:t>
            </a:r>
            <a:r>
              <a:rPr lang="en-US" altLang="zh-CN" sz="105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 Pan. Efficient Black-box Checking of Snapshot Isolation in Databases. VLDB 2023.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60F18376-9D28-F681-EBFC-5E73BC958851}"/>
              </a:ext>
            </a:extLst>
          </p:cNvPr>
          <p:cNvSpPr/>
          <p:nvPr/>
        </p:nvSpPr>
        <p:spPr>
          <a:xfrm>
            <a:off x="7743533" y="4096845"/>
            <a:ext cx="3865283" cy="831544"/>
          </a:xfrm>
          <a:prstGeom prst="roundRect">
            <a:avLst>
              <a:gd name="adj" fmla="val 12127"/>
            </a:avLst>
          </a:prstGeom>
          <a:solidFill>
            <a:srgbClr val="70AD47">
              <a:lumMod val="20000"/>
              <a:lumOff val="80000"/>
              <a:alpha val="49804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58F87E8B-2086-3AAC-999A-161E31CB2398}"/>
                  </a:ext>
                </a:extLst>
              </p:cNvPr>
              <p:cNvSpPr/>
              <p:nvPr/>
            </p:nvSpPr>
            <p:spPr>
              <a:xfrm>
                <a:off x="7782158" y="4096878"/>
                <a:ext cx="3826658" cy="831544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BEGIN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  <a:endParaRPr kumimoji="0" lang="zh-CN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endParaRPr>
              </a:p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SELECT</a:t>
                </a:r>
                <a:r>
                  <a:rPr kumimoji="0" lang="en-US" altLang="zh-CN" sz="1600" b="0" i="0" u="none" strike="noStrike" kern="0" cap="none" spc="0" normalizeH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600" b="0" i="0" u="none" strike="noStrike" kern="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c1</a:t>
                </a:r>
                <a:r>
                  <a:rPr kumimoji="0" lang="en-US" altLang="zh-CN" sz="1600" b="0" i="0" u="none" strike="noStrike" kern="0" cap="none" spc="0" normalizeH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FROM </a:t>
                </a:r>
                <a:r>
                  <a:rPr kumimoji="0" lang="en-US" altLang="zh-CN" sz="1600" b="0" i="0" u="none" strike="noStrike" kern="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t1</a:t>
                </a:r>
                <a:r>
                  <a:rPr kumimoji="0" lang="en-US" altLang="zh-CN" sz="1600" b="0" i="0" u="none" strike="noStrike" kern="0" cap="none" spc="0" normalizeH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WHERE </a:t>
                </a:r>
                <a:r>
                  <a:rPr kumimoji="0" lang="en-US" altLang="zh-CN" sz="1600" b="0" i="0" u="none" strike="noStrike" kern="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c1+c2 &lt; 20; 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COMMIT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;</a:t>
                </a:r>
                <a:endParaRPr kumimoji="0" lang="zh-CN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58F87E8B-2086-3AAC-999A-161E31CB23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158" y="4096878"/>
                <a:ext cx="3826658" cy="831544"/>
              </a:xfrm>
              <a:prstGeom prst="rect">
                <a:avLst/>
              </a:prstGeom>
              <a:blipFill>
                <a:blip r:embed="rId3"/>
                <a:stretch>
                  <a:fillRect t="-2206" r="-1276" b="-8824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表格 5">
            <a:extLst>
              <a:ext uri="{FF2B5EF4-FFF2-40B4-BE49-F238E27FC236}">
                <a16:creationId xmlns:a16="http://schemas.microsoft.com/office/drawing/2014/main" id="{634BED35-C6A9-A88A-8C66-6DB8935E35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154865"/>
              </p:ext>
            </p:extLst>
          </p:nvPr>
        </p:nvGraphicFramePr>
        <p:xfrm>
          <a:off x="583184" y="3980863"/>
          <a:ext cx="1186832" cy="1439552"/>
        </p:xfrm>
        <a:graphic>
          <a:graphicData uri="http://schemas.openxmlformats.org/drawingml/2006/table">
            <a:tbl>
              <a:tblPr firstRow="1" bandRow="1"/>
              <a:tblGrid>
                <a:gridCol w="593416">
                  <a:extLst>
                    <a:ext uri="{9D8B030D-6E8A-4147-A177-3AD203B41FA5}">
                      <a16:colId xmlns:a16="http://schemas.microsoft.com/office/drawing/2014/main" val="1042807678"/>
                    </a:ext>
                  </a:extLst>
                </a:gridCol>
                <a:gridCol w="593416">
                  <a:extLst>
                    <a:ext uri="{9D8B030D-6E8A-4147-A177-3AD203B41FA5}">
                      <a16:colId xmlns:a16="http://schemas.microsoft.com/office/drawing/2014/main" val="713445502"/>
                    </a:ext>
                  </a:extLst>
                </a:gridCol>
              </a:tblGrid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88217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436680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008125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412581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10EA9908-7756-9459-0BDC-F73BE3D253F3}"/>
              </a:ext>
            </a:extLst>
          </p:cNvPr>
          <p:cNvSpPr txBox="1"/>
          <p:nvPr/>
        </p:nvSpPr>
        <p:spPr>
          <a:xfrm>
            <a:off x="733209" y="3640675"/>
            <a:ext cx="886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Table t1</a:t>
            </a:r>
            <a:endParaRPr lang="zh-CN" altLang="en-US" sz="1600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1" name="表格 5">
            <a:extLst>
              <a:ext uri="{FF2B5EF4-FFF2-40B4-BE49-F238E27FC236}">
                <a16:creationId xmlns:a16="http://schemas.microsoft.com/office/drawing/2014/main" id="{07F58B64-F997-1BB5-B349-1E77D5B37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575414"/>
              </p:ext>
            </p:extLst>
          </p:nvPr>
        </p:nvGraphicFramePr>
        <p:xfrm>
          <a:off x="2035850" y="3979229"/>
          <a:ext cx="2096745" cy="847568"/>
        </p:xfrm>
        <a:graphic>
          <a:graphicData uri="http://schemas.openxmlformats.org/drawingml/2006/table">
            <a:tbl>
              <a:tblPr firstRow="1" bandRow="1"/>
              <a:tblGrid>
                <a:gridCol w="584822">
                  <a:extLst>
                    <a:ext uri="{9D8B030D-6E8A-4147-A177-3AD203B41FA5}">
                      <a16:colId xmlns:a16="http://schemas.microsoft.com/office/drawing/2014/main" val="1042807678"/>
                    </a:ext>
                  </a:extLst>
                </a:gridCol>
                <a:gridCol w="584822">
                  <a:extLst>
                    <a:ext uri="{9D8B030D-6E8A-4147-A177-3AD203B41FA5}">
                      <a16:colId xmlns:a16="http://schemas.microsoft.com/office/drawing/2014/main" val="713445502"/>
                    </a:ext>
                  </a:extLst>
                </a:gridCol>
                <a:gridCol w="927101">
                  <a:extLst>
                    <a:ext uri="{9D8B030D-6E8A-4147-A177-3AD203B41FA5}">
                      <a16:colId xmlns:a16="http://schemas.microsoft.com/office/drawing/2014/main" val="610067345"/>
                    </a:ext>
                  </a:extLst>
                </a:gridCol>
              </a:tblGrid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c1 </a:t>
                      </a:r>
                      <a:r>
                        <a:rPr lang="en-US" altLang="zh-CN" sz="16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PK</a:t>
                      </a:r>
                      <a:endParaRPr lang="zh-CN" altLang="en-US" sz="1600" b="1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c2 </a:t>
                      </a:r>
                      <a:r>
                        <a:rPr lang="en-US" altLang="zh-CN" sz="16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PK</a:t>
                      </a:r>
                      <a:endParaRPr lang="zh-CN" altLang="en-US" sz="1600" b="1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c3 </a:t>
                      </a:r>
                      <a:r>
                        <a:rPr lang="en-US" altLang="zh-CN" sz="1600" b="1" baseline="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UNIQUE</a:t>
                      </a:r>
                      <a:endParaRPr lang="zh-CN" altLang="en-US" sz="1600" b="1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88217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436680"/>
                  </a:ext>
                </a:extLst>
              </a:tr>
            </a:tbl>
          </a:graphicData>
        </a:graphic>
      </p:graphicFrame>
      <p:sp>
        <p:nvSpPr>
          <p:cNvPr id="12" name="文本框 11">
            <a:extLst>
              <a:ext uri="{FF2B5EF4-FFF2-40B4-BE49-F238E27FC236}">
                <a16:creationId xmlns:a16="http://schemas.microsoft.com/office/drawing/2014/main" id="{65311018-50FA-8013-397D-77864E48C06D}"/>
              </a:ext>
            </a:extLst>
          </p:cNvPr>
          <p:cNvSpPr txBox="1"/>
          <p:nvPr/>
        </p:nvSpPr>
        <p:spPr>
          <a:xfrm>
            <a:off x="2350573" y="3640675"/>
            <a:ext cx="1467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Table t2</a:t>
            </a:r>
            <a:endParaRPr lang="zh-CN" altLang="en-US" sz="1600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5" name="表格 5">
            <a:extLst>
              <a:ext uri="{FF2B5EF4-FFF2-40B4-BE49-F238E27FC236}">
                <a16:creationId xmlns:a16="http://schemas.microsoft.com/office/drawing/2014/main" id="{58FAF717-2074-7045-7B1F-19D2A9F35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581444"/>
              </p:ext>
            </p:extLst>
          </p:nvPr>
        </p:nvGraphicFramePr>
        <p:xfrm>
          <a:off x="5748173" y="3979229"/>
          <a:ext cx="1169644" cy="1207456"/>
        </p:xfrm>
        <a:graphic>
          <a:graphicData uri="http://schemas.openxmlformats.org/drawingml/2006/table">
            <a:tbl>
              <a:tblPr firstRow="1" bandRow="1"/>
              <a:tblGrid>
                <a:gridCol w="584822">
                  <a:extLst>
                    <a:ext uri="{9D8B030D-6E8A-4147-A177-3AD203B41FA5}">
                      <a16:colId xmlns:a16="http://schemas.microsoft.com/office/drawing/2014/main" val="1042807678"/>
                    </a:ext>
                  </a:extLst>
                </a:gridCol>
                <a:gridCol w="584822">
                  <a:extLst>
                    <a:ext uri="{9D8B030D-6E8A-4147-A177-3AD203B41FA5}">
                      <a16:colId xmlns:a16="http://schemas.microsoft.com/office/drawing/2014/main" val="713445502"/>
                    </a:ext>
                  </a:extLst>
                </a:gridCol>
              </a:tblGrid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c1 </a:t>
                      </a:r>
                      <a:r>
                        <a:rPr lang="en-US" altLang="zh-CN" sz="16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PK</a:t>
                      </a:r>
                      <a:endParaRPr lang="zh-CN" altLang="en-US" sz="1600" b="1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zh-CN" altLang="en-US" sz="1600" b="1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88217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436680"/>
                  </a:ext>
                </a:extLst>
              </a:tr>
              <a:tr h="3598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863230"/>
                  </a:ext>
                </a:extLst>
              </a:tr>
            </a:tbl>
          </a:graphicData>
        </a:graphic>
      </p:graphicFrame>
      <p:sp>
        <p:nvSpPr>
          <p:cNvPr id="16" name="文本框 15">
            <a:extLst>
              <a:ext uri="{FF2B5EF4-FFF2-40B4-BE49-F238E27FC236}">
                <a16:creationId xmlns:a16="http://schemas.microsoft.com/office/drawing/2014/main" id="{196911CD-446C-3625-564D-1D1CF16FBD54}"/>
              </a:ext>
            </a:extLst>
          </p:cNvPr>
          <p:cNvSpPr txBox="1"/>
          <p:nvPr/>
        </p:nvSpPr>
        <p:spPr>
          <a:xfrm>
            <a:off x="5599346" y="3640675"/>
            <a:ext cx="1467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Table t3</a:t>
            </a:r>
            <a:endParaRPr lang="zh-CN" altLang="en-US" sz="1600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9647D036-F874-33F7-4FB4-6B71FC98A8FD}"/>
              </a:ext>
            </a:extLst>
          </p:cNvPr>
          <p:cNvCxnSpPr>
            <a:cxnSpLocks/>
          </p:cNvCxnSpPr>
          <p:nvPr/>
        </p:nvCxnSpPr>
        <p:spPr>
          <a:xfrm flipH="1">
            <a:off x="4104138" y="4221272"/>
            <a:ext cx="1644035" cy="0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4DE32434-88D3-0A8A-1251-03BBBF1B4209}"/>
              </a:ext>
            </a:extLst>
          </p:cNvPr>
          <p:cNvSpPr txBox="1"/>
          <p:nvPr/>
        </p:nvSpPr>
        <p:spPr>
          <a:xfrm>
            <a:off x="4206735" y="3882718"/>
            <a:ext cx="1467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Foreign key</a:t>
            </a:r>
            <a:endParaRPr lang="zh-CN" altLang="en-US" sz="1600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4DDDA8C-72AF-9DD0-4E33-81C115754998}"/>
              </a:ext>
            </a:extLst>
          </p:cNvPr>
          <p:cNvSpPr txBox="1"/>
          <p:nvPr/>
        </p:nvSpPr>
        <p:spPr>
          <a:xfrm>
            <a:off x="2393649" y="5658675"/>
            <a:ext cx="2848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Relational data models</a:t>
            </a:r>
            <a:endParaRPr lang="zh-CN" altLang="en-US" b="1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2353856-21DA-B86A-E524-BACEF129EABA}"/>
              </a:ext>
            </a:extLst>
          </p:cNvPr>
          <p:cNvSpPr txBox="1"/>
          <p:nvPr/>
        </p:nvSpPr>
        <p:spPr>
          <a:xfrm>
            <a:off x="8271265" y="5658675"/>
            <a:ext cx="2848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Complex SQL operations</a:t>
            </a:r>
            <a:endParaRPr lang="zh-CN" altLang="en-US" b="1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80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8C8F5-5669-83A5-AF85-4D719F8C1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3262F51-0CB8-9B62-55AC-45407FE1A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1651542"/>
          </a:xfrm>
        </p:spPr>
        <p:txBody>
          <a:bodyPr/>
          <a:lstStyle/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Only 2 </a:t>
            </a:r>
            <a:r>
              <a:rPr lang="en-US" altLang="zh-CN" sz="2400" i="1" dirty="0">
                <a:latin typeface="Cambria" panose="02040503050406030204" pitchFamily="18" charset="0"/>
                <a:ea typeface="Cambria" panose="02040503050406030204" pitchFamily="18" charset="0"/>
              </a:rPr>
              <a:t>key-value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anomalies can be detected by existing isolation checkers</a:t>
            </a:r>
          </a:p>
          <a:p>
            <a:pPr lvl="1"/>
            <a:r>
              <a:rPr lang="en-US" altLang="zh-CN" sz="2133" b="0" dirty="0">
                <a:latin typeface="Cambria" panose="02040503050406030204" pitchFamily="18" charset="0"/>
                <a:ea typeface="Cambria" panose="02040503050406030204" pitchFamily="18" charset="0"/>
              </a:rPr>
              <a:t>4 anomalies involve relational data</a:t>
            </a:r>
            <a:r>
              <a:rPr lang="zh-CN" altLang="en-US" sz="2133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133" b="0" dirty="0">
                <a:latin typeface="Cambria" panose="02040503050406030204" pitchFamily="18" charset="0"/>
                <a:ea typeface="Cambria" panose="02040503050406030204" pitchFamily="18" charset="0"/>
              </a:rPr>
              <a:t>models</a:t>
            </a:r>
            <a:r>
              <a:rPr lang="zh-CN" altLang="en-US" sz="2133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133" b="0" dirty="0">
                <a:latin typeface="Cambria" panose="02040503050406030204" pitchFamily="18" charset="0"/>
                <a:ea typeface="Cambria" panose="02040503050406030204" pitchFamily="18" charset="0"/>
              </a:rPr>
              <a:t>different from </a:t>
            </a:r>
            <a:r>
              <a:rPr lang="en-US" altLang="zh-CN" sz="2133" b="0" i="1" dirty="0">
                <a:latin typeface="Cambria" panose="02040503050406030204" pitchFamily="18" charset="0"/>
                <a:ea typeface="Cambria" panose="02040503050406030204" pitchFamily="18" charset="0"/>
              </a:rPr>
              <a:t>key-value</a:t>
            </a:r>
            <a:r>
              <a:rPr lang="zh-CN" altLang="en-US" sz="2133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133" b="0" dirty="0">
                <a:latin typeface="Cambria" panose="02040503050406030204" pitchFamily="18" charset="0"/>
                <a:ea typeface="Cambria" panose="02040503050406030204" pitchFamily="18" charset="0"/>
              </a:rPr>
              <a:t>data models</a:t>
            </a:r>
          </a:p>
          <a:p>
            <a:pPr lvl="1"/>
            <a:r>
              <a:rPr lang="en-US" altLang="zh-CN" sz="2133" b="0" dirty="0">
                <a:latin typeface="Cambria" panose="02040503050406030204" pitchFamily="18" charset="0"/>
                <a:ea typeface="Cambria" panose="02040503050406030204" pitchFamily="18" charset="0"/>
              </a:rPr>
              <a:t>42 anomalies involve complex SQL operations different from </a:t>
            </a:r>
            <a:r>
              <a:rPr lang="en-US" altLang="zh-CN" sz="2133" b="0" i="1" dirty="0">
                <a:latin typeface="Cambria" panose="02040503050406030204" pitchFamily="18" charset="0"/>
                <a:ea typeface="Cambria" panose="02040503050406030204" pitchFamily="18" charset="0"/>
              </a:rPr>
              <a:t>read(key)</a:t>
            </a:r>
            <a:r>
              <a:rPr lang="en-US" altLang="zh-CN" sz="2133" b="0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altLang="zh-CN" sz="2133" b="0" i="1" dirty="0">
                <a:latin typeface="Cambria" panose="02040503050406030204" pitchFamily="18" charset="0"/>
                <a:ea typeface="Cambria" panose="02040503050406030204" pitchFamily="18" charset="0"/>
              </a:rPr>
              <a:t>write(key, value)</a:t>
            </a:r>
            <a:r>
              <a:rPr lang="en-US" altLang="zh-CN" sz="2133" b="0" dirty="0">
                <a:latin typeface="Cambria" panose="02040503050406030204" pitchFamily="18" charset="0"/>
                <a:ea typeface="Cambria" panose="02040503050406030204" pitchFamily="18" charset="0"/>
              </a:rPr>
              <a:t> operations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E3CCEE9-3ABD-1493-1500-0FFCFA036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RQ3: Comparison with Existing Isolation Checkers</a:t>
            </a:r>
            <a:endParaRPr lang="zh-CN" altLang="en-US" sz="3600" dirty="0">
              <a:latin typeface="Cambria" panose="02040503050406030204" pitchFamily="18" charset="0"/>
              <a:ea typeface="+mn-ea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52CDCC55-D818-7E28-88E6-E16A8CA4A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056965"/>
              </p:ext>
            </p:extLst>
          </p:nvPr>
        </p:nvGraphicFramePr>
        <p:xfrm>
          <a:off x="258965" y="4480839"/>
          <a:ext cx="6369435" cy="101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887">
                  <a:extLst>
                    <a:ext uri="{9D8B030D-6E8A-4147-A177-3AD203B41FA5}">
                      <a16:colId xmlns:a16="http://schemas.microsoft.com/office/drawing/2014/main" val="2115731719"/>
                    </a:ext>
                  </a:extLst>
                </a:gridCol>
                <a:gridCol w="1273887">
                  <a:extLst>
                    <a:ext uri="{9D8B030D-6E8A-4147-A177-3AD203B41FA5}">
                      <a16:colId xmlns:a16="http://schemas.microsoft.com/office/drawing/2014/main" val="2021460398"/>
                    </a:ext>
                  </a:extLst>
                </a:gridCol>
                <a:gridCol w="1273887">
                  <a:extLst>
                    <a:ext uri="{9D8B030D-6E8A-4147-A177-3AD203B41FA5}">
                      <a16:colId xmlns:a16="http://schemas.microsoft.com/office/drawing/2014/main" val="1213581942"/>
                    </a:ext>
                  </a:extLst>
                </a:gridCol>
                <a:gridCol w="1273887">
                  <a:extLst>
                    <a:ext uri="{9D8B030D-6E8A-4147-A177-3AD203B41FA5}">
                      <a16:colId xmlns:a16="http://schemas.microsoft.com/office/drawing/2014/main" val="405211182"/>
                    </a:ext>
                  </a:extLst>
                </a:gridCol>
                <a:gridCol w="1273887">
                  <a:extLst>
                    <a:ext uri="{9D8B030D-6E8A-4147-A177-3AD203B41FA5}">
                      <a16:colId xmlns:a16="http://schemas.microsoft.com/office/drawing/2014/main" val="3232742183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IsoRel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Elle [1]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Cobra [2]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PolySI</a:t>
                      </a:r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[3]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6289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Isolation Anomaly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48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zh-CN" alt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5910585"/>
                  </a:ext>
                </a:extLst>
              </a:tr>
            </a:tbl>
          </a:graphicData>
        </a:graphic>
      </p:graphicFrame>
      <p:sp>
        <p:nvSpPr>
          <p:cNvPr id="4" name="Text Box 6">
            <a:extLst>
              <a:ext uri="{FF2B5EF4-FFF2-40B4-BE49-F238E27FC236}">
                <a16:creationId xmlns:a16="http://schemas.microsoft.com/office/drawing/2014/main" id="{51810143-5DFF-CA32-1575-8BD357AF9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74747"/>
            <a:ext cx="1219200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9pPr>
          </a:lstStyle>
          <a:p>
            <a:pPr marL="252000" indent="-347663" eaLnBrk="1" hangingPunct="1"/>
            <a:r>
              <a:rPr lang="en-US" altLang="zh-CN" sz="105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[1] Kyle Kingsbury and Peter Alvaro. Elle: Inferring Isolation Anomalies from Experimental Observations. VLDB 2020.</a:t>
            </a:r>
          </a:p>
          <a:p>
            <a:pPr marL="252000" indent="-347663" eaLnBrk="1" hangingPunct="1"/>
            <a:r>
              <a:rPr lang="en-US" altLang="zh-CN" sz="105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[2] Cheng Tan, </a:t>
            </a:r>
            <a:r>
              <a:rPr lang="en-US" altLang="zh-CN" sz="1050" b="0" dirty="0" err="1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Changgeng</a:t>
            </a:r>
            <a:r>
              <a:rPr lang="en-US" altLang="zh-CN" sz="105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 Zhao ,Shuai Mu, and Michael Walfish. Cobra: Making Transactional Key-Value Stores Verifiably Serializable. OSDI 2020.</a:t>
            </a:r>
          </a:p>
          <a:p>
            <a:pPr marL="252000" indent="-347663" eaLnBrk="1" hangingPunct="1"/>
            <a:r>
              <a:rPr lang="en-US" altLang="zh-CN" sz="105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[3] Kaile Huang, Si Liu, </a:t>
            </a:r>
            <a:r>
              <a:rPr lang="en-US" altLang="zh-CN" sz="1050" b="0" dirty="0" err="1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Zhenge</a:t>
            </a:r>
            <a:r>
              <a:rPr lang="en-US" altLang="zh-CN" sz="105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 Chen, </a:t>
            </a:r>
            <a:r>
              <a:rPr lang="en-US" altLang="zh-CN" sz="1050" b="0" dirty="0" err="1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Hengfeng</a:t>
            </a:r>
            <a:r>
              <a:rPr lang="en-US" altLang="zh-CN" sz="105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 Wei, David A. Basin, Haixiang Li, and </a:t>
            </a:r>
            <a:r>
              <a:rPr lang="en-US" altLang="zh-CN" sz="1050" b="0" dirty="0" err="1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Anqun</a:t>
            </a:r>
            <a:r>
              <a:rPr lang="en-US" altLang="zh-CN" sz="105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 Pan. Efficient Black-box Checking of Snapshot Isolation in Databases. VLDB 2023.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1E34F3C-1095-85B8-1237-E89773426A9F}"/>
              </a:ext>
            </a:extLst>
          </p:cNvPr>
          <p:cNvSpPr txBox="1"/>
          <p:nvPr/>
        </p:nvSpPr>
        <p:spPr>
          <a:xfrm>
            <a:off x="519741" y="4094958"/>
            <a:ext cx="5847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Detection Capabilities of Existing Isolation Checkers</a:t>
            </a:r>
            <a:endParaRPr lang="zh-CN" altLang="en-US" sz="2000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7EB6698-70DD-5B08-4316-EA0B6AF41CBB}"/>
              </a:ext>
            </a:extLst>
          </p:cNvPr>
          <p:cNvSpPr txBox="1"/>
          <p:nvPr/>
        </p:nvSpPr>
        <p:spPr>
          <a:xfrm>
            <a:off x="5949700" y="3339052"/>
            <a:ext cx="2184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Relational data models</a:t>
            </a:r>
            <a:endParaRPr lang="zh-CN" altLang="en-US" sz="1600" i="1" dirty="0">
              <a:solidFill>
                <a:srgbClr val="0070C0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C4CA50E6-80CA-1AD0-1488-4DE23C9126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0800274"/>
              </p:ext>
            </p:extLst>
          </p:nvPr>
        </p:nvGraphicFramePr>
        <p:xfrm>
          <a:off x="6930042" y="3153390"/>
          <a:ext cx="3548087" cy="3048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B7758A8A-FD1D-94D3-2873-C490183E03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6837679"/>
              </p:ext>
            </p:extLst>
          </p:nvPr>
        </p:nvGraphicFramePr>
        <p:xfrm>
          <a:off x="6887365" y="3077575"/>
          <a:ext cx="3632845" cy="3203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5D952C2C-55F7-7E09-8F5A-083EC28E8CC6}"/>
              </a:ext>
            </a:extLst>
          </p:cNvPr>
          <p:cNvSpPr txBox="1"/>
          <p:nvPr/>
        </p:nvSpPr>
        <p:spPr>
          <a:xfrm>
            <a:off x="9142502" y="5797582"/>
            <a:ext cx="23267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Complex SQL operations</a:t>
            </a:r>
            <a:endParaRPr lang="zh-CN" altLang="en-US" sz="1600" i="1" dirty="0">
              <a:solidFill>
                <a:srgbClr val="0070C0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06454A9-19D2-C090-BAEF-1C4E68EF7123}"/>
              </a:ext>
            </a:extLst>
          </p:cNvPr>
          <p:cNvSpPr txBox="1"/>
          <p:nvPr/>
        </p:nvSpPr>
        <p:spPr>
          <a:xfrm>
            <a:off x="9472702" y="3237107"/>
            <a:ext cx="2712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Can be detected by existing isolation checkers</a:t>
            </a:r>
            <a:endParaRPr lang="zh-CN" altLang="en-US" sz="1600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A6373C16-7EAF-FF44-9B39-EDD386B8B3B2}"/>
              </a:ext>
            </a:extLst>
          </p:cNvPr>
          <p:cNvCxnSpPr>
            <a:cxnSpLocks/>
          </p:cNvCxnSpPr>
          <p:nvPr/>
        </p:nvCxnSpPr>
        <p:spPr>
          <a:xfrm>
            <a:off x="9637551" y="3800718"/>
            <a:ext cx="2463548" cy="0"/>
          </a:xfrm>
          <a:prstGeom prst="line">
            <a:avLst/>
          </a:prstGeom>
          <a:ln w="28575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C1C46BE4-008F-D98F-D336-598B1F0C4C25}"/>
              </a:ext>
            </a:extLst>
          </p:cNvPr>
          <p:cNvCxnSpPr>
            <a:cxnSpLocks/>
          </p:cNvCxnSpPr>
          <p:nvPr/>
        </p:nvCxnSpPr>
        <p:spPr>
          <a:xfrm flipH="1">
            <a:off x="8811933" y="3800718"/>
            <a:ext cx="825618" cy="225182"/>
          </a:xfrm>
          <a:prstGeom prst="line">
            <a:avLst/>
          </a:prstGeom>
          <a:ln w="28575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440E1C33-E8FD-EB6E-A0CB-A09D1D4B4352}"/>
              </a:ext>
            </a:extLst>
          </p:cNvPr>
          <p:cNvCxnSpPr>
            <a:cxnSpLocks/>
          </p:cNvCxnSpPr>
          <p:nvPr/>
        </p:nvCxnSpPr>
        <p:spPr>
          <a:xfrm flipH="1" flipV="1">
            <a:off x="8811933" y="5700537"/>
            <a:ext cx="409036" cy="435599"/>
          </a:xfrm>
          <a:prstGeom prst="line">
            <a:avLst/>
          </a:prstGeom>
          <a:ln w="28575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32E0830D-FBBF-FC2E-1570-0B0374DEDA2C}"/>
              </a:ext>
            </a:extLst>
          </p:cNvPr>
          <p:cNvCxnSpPr>
            <a:cxnSpLocks/>
          </p:cNvCxnSpPr>
          <p:nvPr/>
        </p:nvCxnSpPr>
        <p:spPr>
          <a:xfrm>
            <a:off x="9220969" y="6136136"/>
            <a:ext cx="2197460" cy="0"/>
          </a:xfrm>
          <a:prstGeom prst="line">
            <a:avLst/>
          </a:prstGeom>
          <a:ln w="28575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E1A362BE-C706-8878-54FA-E7A8F235D516}"/>
              </a:ext>
            </a:extLst>
          </p:cNvPr>
          <p:cNvCxnSpPr>
            <a:cxnSpLocks/>
          </p:cNvCxnSpPr>
          <p:nvPr/>
        </p:nvCxnSpPr>
        <p:spPr>
          <a:xfrm flipH="1" flipV="1">
            <a:off x="8171381" y="3661758"/>
            <a:ext cx="276924" cy="138960"/>
          </a:xfrm>
          <a:prstGeom prst="line">
            <a:avLst/>
          </a:prstGeom>
          <a:ln w="28575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69F0E3E0-5629-CDB8-E925-94712C99F1A8}"/>
              </a:ext>
            </a:extLst>
          </p:cNvPr>
          <p:cNvCxnSpPr>
            <a:cxnSpLocks/>
          </p:cNvCxnSpPr>
          <p:nvPr/>
        </p:nvCxnSpPr>
        <p:spPr>
          <a:xfrm>
            <a:off x="5993783" y="3661758"/>
            <a:ext cx="2177598" cy="0"/>
          </a:xfrm>
          <a:prstGeom prst="line">
            <a:avLst/>
          </a:prstGeom>
          <a:ln w="28575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54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531DAA7F-5847-83E3-6605-B29C6C9DB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Conclusion</a:t>
            </a:r>
            <a:endParaRPr lang="zh-CN" altLang="en-US" sz="3600" dirty="0">
              <a:latin typeface="Cambria" panose="02040503050406030204" pitchFamily="18" charset="0"/>
              <a:ea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D224D33-9F12-AE6A-FF8E-AD68859D1422}"/>
              </a:ext>
            </a:extLst>
          </p:cNvPr>
          <p:cNvSpPr txBox="1"/>
          <p:nvPr/>
        </p:nvSpPr>
        <p:spPr>
          <a:xfrm>
            <a:off x="2551014" y="6173216"/>
            <a:ext cx="7089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https://figshare.com/s/c79c57db38052eab488b</a:t>
            </a:r>
            <a:endParaRPr lang="zh-CN" altLang="en-US" sz="2400" b="1" dirty="0">
              <a:latin typeface="Cambria" panose="020405030504060302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0F3B916-B00D-FE4A-1080-632ABBE8B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848" y="1386153"/>
            <a:ext cx="3837599" cy="21586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DF9CAF0-5AD3-8DA9-52F1-79F10FEC8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8848" y="3770226"/>
            <a:ext cx="3837599" cy="21586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DA580FA-EA2F-D15D-FB0F-48322F5631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551" y="3770227"/>
            <a:ext cx="3837599" cy="21586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F485F65-1060-B951-349D-A9DBD80D6B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5551" y="1386153"/>
            <a:ext cx="3837599" cy="21586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6458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3B00F49-9599-1B18-FF48-BA1A7A66B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1" y="1379799"/>
            <a:ext cx="10826495" cy="1774845"/>
          </a:xfrm>
        </p:spPr>
        <p:txBody>
          <a:bodyPr/>
          <a:lstStyle/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Incorrect implementations of transaction mechanisms can undermine the isolation levels,</a:t>
            </a:r>
            <a:r>
              <a:rPr lang="zh-CN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leading to isolation anomalies</a:t>
            </a:r>
          </a:p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Isolation anomalies can lead to incorrect query results, incorrect database states and constraint violation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31DAA7F-5847-83E3-6605-B29C6C9DB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Isolation Anomaly</a:t>
            </a:r>
            <a:endParaRPr lang="zh-CN" altLang="en-US" sz="3600" dirty="0">
              <a:latin typeface="Cambria" panose="02040503050406030204" pitchFamily="18" charset="0"/>
              <a:ea typeface="+mn-ea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1AB9FA6-7880-97AB-DA0A-1F08E6AF5438}"/>
              </a:ext>
            </a:extLst>
          </p:cNvPr>
          <p:cNvGrpSpPr/>
          <p:nvPr/>
        </p:nvGrpSpPr>
        <p:grpSpPr>
          <a:xfrm>
            <a:off x="5333718" y="4452845"/>
            <a:ext cx="1303983" cy="810780"/>
            <a:chOff x="4876158" y="3623690"/>
            <a:chExt cx="828521" cy="658545"/>
          </a:xfrm>
        </p:grpSpPr>
        <p:sp>
          <p:nvSpPr>
            <p:cNvPr id="6" name="流程图: 磁盘 5">
              <a:extLst>
                <a:ext uri="{FF2B5EF4-FFF2-40B4-BE49-F238E27FC236}">
                  <a16:creationId xmlns:a16="http://schemas.microsoft.com/office/drawing/2014/main" id="{E2D3F2EF-1037-BD05-2980-1214BCB3ECC4}"/>
                </a:ext>
              </a:extLst>
            </p:cNvPr>
            <p:cNvSpPr/>
            <p:nvPr/>
          </p:nvSpPr>
          <p:spPr bwMode="gray">
            <a:xfrm>
              <a:off x="4929647" y="3623690"/>
              <a:ext cx="721545" cy="658545"/>
            </a:xfrm>
            <a:prstGeom prst="flowChartMagneticDisk">
              <a:avLst/>
            </a:prstGeom>
            <a:solidFill>
              <a:srgbClr val="303030">
                <a:lumMod val="10000"/>
                <a:lumOff val="90000"/>
              </a:srgbClr>
            </a:solidFill>
            <a:ln w="28575" algn="ctr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9353006-925B-D278-E1CA-B6E3C9B86E5A}"/>
                </a:ext>
              </a:extLst>
            </p:cNvPr>
            <p:cNvSpPr txBox="1"/>
            <p:nvPr/>
          </p:nvSpPr>
          <p:spPr>
            <a:xfrm>
              <a:off x="4876158" y="3864702"/>
              <a:ext cx="828521" cy="2999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DBMS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BEB4F977-6F97-3DE4-38E8-652EE0F07B73}"/>
              </a:ext>
            </a:extLst>
          </p:cNvPr>
          <p:cNvSpPr txBox="1"/>
          <p:nvPr/>
        </p:nvSpPr>
        <p:spPr>
          <a:xfrm>
            <a:off x="7879916" y="3645860"/>
            <a:ext cx="2829216" cy="408623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Incorrect query result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DDC190E-772E-DEF7-C6F0-CAC1F048ECA7}"/>
              </a:ext>
            </a:extLst>
          </p:cNvPr>
          <p:cNvSpPr txBox="1"/>
          <p:nvPr/>
        </p:nvSpPr>
        <p:spPr>
          <a:xfrm>
            <a:off x="7879916" y="4638003"/>
            <a:ext cx="2829217" cy="408623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Incorrect database state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38E0896-EAF9-4E5A-D2E8-41F1E3319C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9936" y="4865186"/>
            <a:ext cx="664246" cy="703968"/>
          </a:xfrm>
          <a:prstGeom prst="rect">
            <a:avLst/>
          </a:prstGeom>
        </p:spPr>
      </p:pic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4AED460A-BD6A-A1EF-1A42-F9DE3AD4CB89}"/>
              </a:ext>
            </a:extLst>
          </p:cNvPr>
          <p:cNvCxnSpPr>
            <a:cxnSpLocks/>
          </p:cNvCxnSpPr>
          <p:nvPr/>
        </p:nvCxnSpPr>
        <p:spPr>
          <a:xfrm>
            <a:off x="4108101" y="4853255"/>
            <a:ext cx="1159199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/>
        </p:spPr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81B49330-C4E6-DEA6-D704-BFE9FD20F85A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6884182" y="3850172"/>
            <a:ext cx="995734" cy="992143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/>
        </p:spPr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694CC7C8-C2E1-448F-9C44-1053BD183F5B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6884182" y="4842315"/>
            <a:ext cx="995734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/>
        </p:spPr>
      </p:cxn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2EA4B54-62C7-221C-AB08-BB94093C1B0E}"/>
              </a:ext>
            </a:extLst>
          </p:cNvPr>
          <p:cNvGrpSpPr/>
          <p:nvPr/>
        </p:nvGrpSpPr>
        <p:grpSpPr>
          <a:xfrm>
            <a:off x="1249003" y="3866300"/>
            <a:ext cx="2964481" cy="1877370"/>
            <a:chOff x="1454522" y="3600831"/>
            <a:chExt cx="2964481" cy="1877370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2A4FD151-33E6-F5A8-C6D3-669A9C3954D3}"/>
                </a:ext>
              </a:extLst>
            </p:cNvPr>
            <p:cNvSpPr txBox="1"/>
            <p:nvPr/>
          </p:nvSpPr>
          <p:spPr>
            <a:xfrm>
              <a:off x="1732843" y="5108869"/>
              <a:ext cx="2686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Concurrent transactions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604B982E-21A1-7052-CF83-D3A74F7F6293}"/>
                    </a:ext>
                  </a:extLst>
                </p:cNvPr>
                <p:cNvSpPr txBox="1"/>
                <p:nvPr/>
              </p:nvSpPr>
              <p:spPr>
                <a:xfrm>
                  <a:off x="1454523" y="4136145"/>
                  <a:ext cx="52004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CN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kumimoji="0" lang="en-US" altLang="zh-CN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kumimoji="0" lang="en-US" altLang="zh-CN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:</a:t>
                  </a:r>
                  <a:endParaRPr kumimoji="0" lang="zh-CN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0" name="文本框 49">
                  <a:extLst>
                    <a:ext uri="{FF2B5EF4-FFF2-40B4-BE49-F238E27FC236}">
                      <a16:creationId xmlns:a16="http://schemas.microsoft.com/office/drawing/2014/main" id="{7AE9B7D0-DEAB-A07B-E268-41A33AC10F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4523" y="4136145"/>
                  <a:ext cx="520041" cy="338554"/>
                </a:xfrm>
                <a:prstGeom prst="rect">
                  <a:avLst/>
                </a:prstGeom>
                <a:blipFill>
                  <a:blip r:embed="rId4"/>
                  <a:stretch>
                    <a:fillRect t="-7273" b="-2181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: 圆角 16">
                  <a:extLst>
                    <a:ext uri="{FF2B5EF4-FFF2-40B4-BE49-F238E27FC236}">
                      <a16:creationId xmlns:a16="http://schemas.microsoft.com/office/drawing/2014/main" id="{4458898C-2D30-ABDA-1446-0DDF583E092F}"/>
                    </a:ext>
                  </a:extLst>
                </p:cNvPr>
                <p:cNvSpPr/>
                <p:nvPr/>
              </p:nvSpPr>
              <p:spPr>
                <a:xfrm>
                  <a:off x="1975155" y="4081178"/>
                  <a:ext cx="718927" cy="451641"/>
                </a:xfrm>
                <a:prstGeom prst="roundRect">
                  <a:avLst/>
                </a:prstGeom>
                <a:solidFill>
                  <a:srgbClr val="70AD47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303030">
                      <a:lumMod val="20000"/>
                      <a:lumOff val="8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altLang="zh-CN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kumimoji="0" lang="en-US" altLang="zh-CN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altLang="zh-CN" sz="18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11</m:t>
                            </m:r>
                          </m:sub>
                          <m:sup/>
                        </m:sSubSup>
                      </m:oMath>
                    </m:oMathPara>
                  </a14:m>
                  <a:endParaRPr kumimoji="0" lang="zh-CN" altLang="en-US" sz="14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1" name="矩形: 圆角 50">
                  <a:extLst>
                    <a:ext uri="{FF2B5EF4-FFF2-40B4-BE49-F238E27FC236}">
                      <a16:creationId xmlns:a16="http://schemas.microsoft.com/office/drawing/2014/main" id="{B49645F2-33B7-BFDF-1AB8-916D1B09F5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5155" y="4081178"/>
                  <a:ext cx="718927" cy="451641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 cmpd="sng" algn="ctr">
                  <a:solidFill>
                    <a:srgbClr val="303030">
                      <a:lumMod val="20000"/>
                      <a:lumOff val="8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矩形: 圆角 18">
                  <a:extLst>
                    <a:ext uri="{FF2B5EF4-FFF2-40B4-BE49-F238E27FC236}">
                      <a16:creationId xmlns:a16="http://schemas.microsoft.com/office/drawing/2014/main" id="{493A864F-1909-D2E1-6E0C-B00CB629C4C2}"/>
                    </a:ext>
                  </a:extLst>
                </p:cNvPr>
                <p:cNvSpPr/>
                <p:nvPr/>
              </p:nvSpPr>
              <p:spPr>
                <a:xfrm>
                  <a:off x="2716460" y="4081178"/>
                  <a:ext cx="718927" cy="451641"/>
                </a:xfrm>
                <a:prstGeom prst="roundRect">
                  <a:avLst/>
                </a:prstGeom>
                <a:solidFill>
                  <a:srgbClr val="70AD47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303030">
                      <a:lumMod val="20000"/>
                      <a:lumOff val="8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altLang="zh-CN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kumimoji="0" lang="en-US" altLang="zh-CN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altLang="zh-CN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sub>
                          <m:sup/>
                        </m:sSubSup>
                      </m:oMath>
                    </m:oMathPara>
                  </a14:m>
                  <a:endParaRPr kumimoji="0" lang="zh-CN" altLang="en-US" sz="14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矩形: 圆角 51">
                  <a:extLst>
                    <a:ext uri="{FF2B5EF4-FFF2-40B4-BE49-F238E27FC236}">
                      <a16:creationId xmlns:a16="http://schemas.microsoft.com/office/drawing/2014/main" id="{171940E2-95EC-1D97-64BC-3EAE8423CF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6460" y="4081178"/>
                  <a:ext cx="718927" cy="451641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 cmpd="sng" algn="ctr">
                  <a:solidFill>
                    <a:srgbClr val="303030">
                      <a:lumMod val="20000"/>
                      <a:lumOff val="8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矩形: 圆角 19">
                  <a:extLst>
                    <a:ext uri="{FF2B5EF4-FFF2-40B4-BE49-F238E27FC236}">
                      <a16:creationId xmlns:a16="http://schemas.microsoft.com/office/drawing/2014/main" id="{7CE2C220-3AF2-353E-16C4-0525B4B7BBE5}"/>
                    </a:ext>
                  </a:extLst>
                </p:cNvPr>
                <p:cNvSpPr/>
                <p:nvPr/>
              </p:nvSpPr>
              <p:spPr>
                <a:xfrm>
                  <a:off x="3457765" y="4081178"/>
                  <a:ext cx="718927" cy="451641"/>
                </a:xfrm>
                <a:prstGeom prst="roundRect">
                  <a:avLst/>
                </a:prstGeom>
                <a:solidFill>
                  <a:srgbClr val="A9D18E"/>
                </a:solidFill>
                <a:ln w="12700" cap="flat" cmpd="sng" algn="ctr">
                  <a:solidFill>
                    <a:srgbClr val="303030">
                      <a:lumMod val="20000"/>
                      <a:lumOff val="8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altLang="zh-CN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kumimoji="0" lang="en-US" altLang="zh-CN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altLang="zh-CN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kumimoji="0" lang="en-US" altLang="zh-CN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  <m:sup/>
                        </m:sSubSup>
                      </m:oMath>
                    </m:oMathPara>
                  </a14:m>
                  <a:endParaRPr kumimoji="0" lang="zh-CN" altLang="en-US" sz="14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3" name="矩形: 圆角 52">
                  <a:extLst>
                    <a:ext uri="{FF2B5EF4-FFF2-40B4-BE49-F238E27FC236}">
                      <a16:creationId xmlns:a16="http://schemas.microsoft.com/office/drawing/2014/main" id="{F482A878-3D11-8732-8AC2-8CEC729E1CD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7765" y="4081178"/>
                  <a:ext cx="718927" cy="451641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 cmpd="sng" algn="ctr">
                  <a:solidFill>
                    <a:srgbClr val="303030">
                      <a:lumMod val="20000"/>
                      <a:lumOff val="8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E7154DDA-32B4-1A60-22DB-3B33B0A7AA9B}"/>
                    </a:ext>
                  </a:extLst>
                </p:cNvPr>
                <p:cNvSpPr txBox="1"/>
                <p:nvPr/>
              </p:nvSpPr>
              <p:spPr>
                <a:xfrm>
                  <a:off x="1469319" y="4642753"/>
                  <a:ext cx="52004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CN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kumimoji="0" lang="en-US" altLang="zh-CN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kumimoji="0" lang="en-US" altLang="zh-CN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:</a:t>
                  </a:r>
                  <a:endParaRPr kumimoji="0" lang="zh-CN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FA07B912-6F38-4DE9-7C1D-C7816837FF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9319" y="4642753"/>
                  <a:ext cx="520041" cy="338554"/>
                </a:xfrm>
                <a:prstGeom prst="rect">
                  <a:avLst/>
                </a:prstGeom>
                <a:blipFill>
                  <a:blip r:embed="rId8"/>
                  <a:stretch>
                    <a:fillRect t="-7273" b="-2181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矩形: 圆角 21">
                  <a:extLst>
                    <a:ext uri="{FF2B5EF4-FFF2-40B4-BE49-F238E27FC236}">
                      <a16:creationId xmlns:a16="http://schemas.microsoft.com/office/drawing/2014/main" id="{1A2BC754-CBF1-25BC-C17C-D7962005E391}"/>
                    </a:ext>
                  </a:extLst>
                </p:cNvPr>
                <p:cNvSpPr/>
                <p:nvPr/>
              </p:nvSpPr>
              <p:spPr>
                <a:xfrm>
                  <a:off x="3457765" y="4587786"/>
                  <a:ext cx="718927" cy="451641"/>
                </a:xfrm>
                <a:prstGeom prst="roundRect">
                  <a:avLst/>
                </a:prstGeom>
                <a:solidFill>
                  <a:srgbClr val="F4B183"/>
                </a:solidFill>
                <a:ln w="12700" cap="flat" cmpd="sng" algn="ctr">
                  <a:solidFill>
                    <a:srgbClr val="303030">
                      <a:lumMod val="20000"/>
                      <a:lumOff val="8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altLang="zh-CN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kumimoji="0" lang="en-US" altLang="zh-CN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altLang="zh-CN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kumimoji="0" lang="en-US" altLang="zh-CN" sz="18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  <m:sup/>
                        </m:sSubSup>
                      </m:oMath>
                    </m:oMathPara>
                  </a14:m>
                  <a:endParaRPr kumimoji="0" lang="zh-CN" altLang="en-US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5" name="矩形: 圆角 54">
                  <a:extLst>
                    <a:ext uri="{FF2B5EF4-FFF2-40B4-BE49-F238E27FC236}">
                      <a16:creationId xmlns:a16="http://schemas.microsoft.com/office/drawing/2014/main" id="{7435A243-2832-F6B2-D879-7514A1BD12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7765" y="4587786"/>
                  <a:ext cx="718927" cy="451641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 cmpd="sng" algn="ctr">
                  <a:solidFill>
                    <a:srgbClr val="303030">
                      <a:lumMod val="20000"/>
                      <a:lumOff val="8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: 圆角 22">
                  <a:extLst>
                    <a:ext uri="{FF2B5EF4-FFF2-40B4-BE49-F238E27FC236}">
                      <a16:creationId xmlns:a16="http://schemas.microsoft.com/office/drawing/2014/main" id="{826011CD-3043-8A45-673C-0892F5455090}"/>
                    </a:ext>
                  </a:extLst>
                </p:cNvPr>
                <p:cNvSpPr/>
                <p:nvPr/>
              </p:nvSpPr>
              <p:spPr>
                <a:xfrm>
                  <a:off x="1975155" y="4587786"/>
                  <a:ext cx="718927" cy="451641"/>
                </a:xfrm>
                <a:prstGeom prst="roundRect">
                  <a:avLst/>
                </a:prstGeom>
                <a:solidFill>
                  <a:srgbClr val="F4B183"/>
                </a:solidFill>
                <a:ln w="12700" cap="flat" cmpd="sng" algn="ctr">
                  <a:solidFill>
                    <a:srgbClr val="303030">
                      <a:lumMod val="20000"/>
                      <a:lumOff val="8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altLang="zh-CN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kumimoji="0" lang="en-US" altLang="zh-CN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altLang="zh-CN" sz="18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kumimoji="0" lang="en-US" altLang="zh-CN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/>
                        </m:sSubSup>
                      </m:oMath>
                    </m:oMathPara>
                  </a14:m>
                  <a:endParaRPr kumimoji="0" lang="zh-CN" altLang="en-US" sz="14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6" name="矩形: 圆角 55">
                  <a:extLst>
                    <a:ext uri="{FF2B5EF4-FFF2-40B4-BE49-F238E27FC236}">
                      <a16:creationId xmlns:a16="http://schemas.microsoft.com/office/drawing/2014/main" id="{09AC4A39-5CBE-01C2-283B-71075B2F06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5155" y="4587786"/>
                  <a:ext cx="718927" cy="451641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2700" cap="flat" cmpd="sng" algn="ctr">
                  <a:solidFill>
                    <a:srgbClr val="303030">
                      <a:lumMod val="20000"/>
                      <a:lumOff val="8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: 圆角 23">
                  <a:extLst>
                    <a:ext uri="{FF2B5EF4-FFF2-40B4-BE49-F238E27FC236}">
                      <a16:creationId xmlns:a16="http://schemas.microsoft.com/office/drawing/2014/main" id="{5C4276C5-D68D-F180-8901-33E3F89C5BF9}"/>
                    </a:ext>
                  </a:extLst>
                </p:cNvPr>
                <p:cNvSpPr/>
                <p:nvPr/>
              </p:nvSpPr>
              <p:spPr>
                <a:xfrm>
                  <a:off x="2716460" y="4587786"/>
                  <a:ext cx="718927" cy="451641"/>
                </a:xfrm>
                <a:prstGeom prst="roundRect">
                  <a:avLst/>
                </a:prstGeom>
                <a:solidFill>
                  <a:srgbClr val="F4B183"/>
                </a:solidFill>
                <a:ln w="12700" cap="flat" cmpd="sng" algn="ctr">
                  <a:solidFill>
                    <a:srgbClr val="303030">
                      <a:lumMod val="20000"/>
                      <a:lumOff val="8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altLang="zh-CN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kumimoji="0" lang="en-US" altLang="zh-CN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altLang="zh-CN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kumimoji="0" lang="en-US" altLang="zh-CN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/>
                        </m:sSubSup>
                      </m:oMath>
                    </m:oMathPara>
                  </a14:m>
                  <a:endParaRPr kumimoji="0" lang="zh-CN" altLang="en-US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7" name="矩形: 圆角 56">
                  <a:extLst>
                    <a:ext uri="{FF2B5EF4-FFF2-40B4-BE49-F238E27FC236}">
                      <a16:creationId xmlns:a16="http://schemas.microsoft.com/office/drawing/2014/main" id="{84BFE71F-0459-65A5-869D-68D7B947A9B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6460" y="4587786"/>
                  <a:ext cx="718927" cy="451641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 cmpd="sng" algn="ctr">
                  <a:solidFill>
                    <a:srgbClr val="303030">
                      <a:lumMod val="20000"/>
                      <a:lumOff val="8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0B6F0BB0-AED3-89BF-4096-5AA7AF1D1830}"/>
                </a:ext>
              </a:extLst>
            </p:cNvPr>
            <p:cNvSpPr txBox="1"/>
            <p:nvPr/>
          </p:nvSpPr>
          <p:spPr>
            <a:xfrm>
              <a:off x="1454522" y="3600831"/>
              <a:ext cx="18650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Read Committed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F3FF322F-033B-29C9-1E51-2208F6AE662D}"/>
              </a:ext>
            </a:extLst>
          </p:cNvPr>
          <p:cNvSpPr txBox="1"/>
          <p:nvPr/>
        </p:nvSpPr>
        <p:spPr>
          <a:xfrm>
            <a:off x="7879916" y="5630146"/>
            <a:ext cx="2829217" cy="408623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Constraint violation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545FC081-888E-9185-EE24-1D413D933683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6884182" y="4842315"/>
            <a:ext cx="995734" cy="992143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7631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69930AA-D460-49B7-8094-A6D2ACAF9E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63" y="1661160"/>
            <a:ext cx="2566274" cy="1488439"/>
          </a:xfrm>
          <a:prstGeom prst="rect">
            <a:avLst/>
          </a:prstGeom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EE5BD960-9CA7-4863-986D-1944CE7CD9C6}"/>
              </a:ext>
            </a:extLst>
          </p:cNvPr>
          <p:cNvSpPr txBox="1">
            <a:spLocks/>
          </p:cNvSpPr>
          <p:nvPr/>
        </p:nvSpPr>
        <p:spPr>
          <a:xfrm>
            <a:off x="2209800" y="3500120"/>
            <a:ext cx="7772400" cy="1362075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lnSpc>
                <a:spcPts val="4667"/>
              </a:lnSpc>
              <a:spcBef>
                <a:spcPct val="0"/>
              </a:spcBef>
              <a:buNone/>
              <a:defRPr lang="en-US" sz="4267" b="1" kern="120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US" altLang="zh-CN" sz="7200" dirty="0">
                <a:solidFill>
                  <a:srgbClr val="C00000"/>
                </a:solidFill>
                <a:latin typeface="+mj-ea"/>
              </a:rPr>
              <a:t>THANK YOU!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F0574EC-ADD9-45D8-B7FC-96E808E3F62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4528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7B8E4-600E-7A43-07F6-A6FD346AB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CFD19018-A2D5-48F4-9556-A7D5EA4AB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1150035" cy="461665"/>
          </a:xfrm>
        </p:spPr>
        <p:txBody>
          <a:bodyPr/>
          <a:lstStyle/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An isolation anomaly (write skew) in MySQL under Repeatable Read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35C6C70F-BAD0-4C9B-5FF8-EF6440D12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Isolation Anomaly</a:t>
            </a:r>
            <a:endParaRPr lang="zh-CN" altLang="en-US" sz="3600" dirty="0">
              <a:latin typeface="Cambria" panose="02040503050406030204" pitchFamily="18" charset="0"/>
              <a:ea typeface="+mn-ea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BA2E9C00-FE11-3D16-B4D5-0FE0D728D931}"/>
              </a:ext>
            </a:extLst>
          </p:cNvPr>
          <p:cNvSpPr/>
          <p:nvPr/>
        </p:nvSpPr>
        <p:spPr>
          <a:xfrm>
            <a:off x="2806268" y="2733448"/>
            <a:ext cx="4627405" cy="2918308"/>
          </a:xfrm>
          <a:prstGeom prst="roundRect">
            <a:avLst>
              <a:gd name="adj" fmla="val 12127"/>
            </a:avLst>
          </a:prstGeom>
          <a:solidFill>
            <a:srgbClr val="ED7D31">
              <a:lumMod val="20000"/>
              <a:lumOff val="80000"/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AEA60C27-CE36-7300-61FB-F9614123CEDA}"/>
              </a:ext>
            </a:extLst>
          </p:cNvPr>
          <p:cNvSpPr/>
          <p:nvPr/>
        </p:nvSpPr>
        <p:spPr>
          <a:xfrm>
            <a:off x="7536323" y="2724906"/>
            <a:ext cx="4579467" cy="2924666"/>
          </a:xfrm>
          <a:prstGeom prst="roundRect">
            <a:avLst>
              <a:gd name="adj" fmla="val 12127"/>
            </a:avLst>
          </a:prstGeom>
          <a:solidFill>
            <a:srgbClr val="70AD47">
              <a:lumMod val="20000"/>
              <a:lumOff val="80000"/>
              <a:alpha val="49804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90F7F58C-DE15-F001-99C6-071FE444394C}"/>
                  </a:ext>
                </a:extLst>
              </p:cNvPr>
              <p:cNvSpPr/>
              <p:nvPr/>
            </p:nvSpPr>
            <p:spPr>
              <a:xfrm>
                <a:off x="2844901" y="2731265"/>
                <a:ext cx="4555405" cy="2918307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BEGIN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SELECT</a:t>
                </a:r>
                <a:r>
                  <a:rPr kumimoji="0" lang="en-US" altLang="zh-CN" sz="1800" b="0" i="0" u="none" strike="noStrike" kern="0" cap="none" spc="0" normalizeH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b="0" i="0" u="none" strike="noStrike" kern="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value</a:t>
                </a:r>
                <a:r>
                  <a:rPr kumimoji="0" lang="en-US" altLang="zh-CN" sz="1800" b="0" i="0" u="none" strike="noStrike" kern="0" cap="none" spc="0" normalizeH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FROM </a:t>
                </a:r>
                <a:r>
                  <a:rPr kumimoji="0" lang="en-US" altLang="zh-CN" sz="1800" b="0" i="0" u="none" strike="noStrike" kern="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t</a:t>
                </a:r>
                <a:r>
                  <a:rPr kumimoji="0" lang="en-US" altLang="zh-CN" sz="1800" b="0" i="0" u="none" strike="noStrike" kern="0" cap="none" spc="0" normalizeH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WHERE </a:t>
                </a:r>
                <a:r>
                  <a:rPr kumimoji="0" lang="en-US" altLang="zh-CN" sz="1800" b="0" i="0" u="none" strike="noStrike" kern="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key = ‘x’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;</a:t>
                </a:r>
              </a:p>
              <a:p>
                <a:pPr lvl="0" defTabSz="457200">
                  <a:defRPr/>
                </a:pPr>
                <a:r>
                  <a:rPr lang="en-US" altLang="zh-CN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        -- { (10) }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i="1" kern="0" dirty="0">
                  <a:solidFill>
                    <a:prstClr val="black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i="1" kern="0" noProof="0" dirty="0">
                  <a:solidFill>
                    <a:prstClr val="black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UPDATE 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t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SET 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value = 10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WHERE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key = ‘y’;</a:t>
                </a:r>
                <a:r>
                  <a:rPr lang="en-US" altLang="zh-CN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COMMIT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;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51BF9803-8DAB-FEF4-1CB1-AC00FA979F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901" y="2731265"/>
                <a:ext cx="4555405" cy="2918307"/>
              </a:xfrm>
              <a:prstGeom prst="rect">
                <a:avLst/>
              </a:prstGeom>
              <a:blipFill>
                <a:blip r:embed="rId3"/>
                <a:stretch>
                  <a:fillRect t="-835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1B67556-C142-E0D5-EFF0-546F93D591C0}"/>
                  </a:ext>
                </a:extLst>
              </p:cNvPr>
              <p:cNvSpPr txBox="1"/>
              <p:nvPr/>
            </p:nvSpPr>
            <p:spPr>
              <a:xfrm>
                <a:off x="4902474" y="2361921"/>
                <a:ext cx="434991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baseline="-20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355D9BA-1E4A-891B-A2F0-F8D39B0AB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474" y="2361921"/>
                <a:ext cx="434991" cy="362984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42B89D80-6C93-AA8E-0B51-889F916B979E}"/>
                  </a:ext>
                </a:extLst>
              </p:cNvPr>
              <p:cNvSpPr/>
              <p:nvPr/>
            </p:nvSpPr>
            <p:spPr>
              <a:xfrm>
                <a:off x="7574946" y="2731299"/>
                <a:ext cx="4540844" cy="291827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BEGIN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  <a:endParaRPr kumimoji="0" lang="zh-CN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+mn-cs"/>
                </a:endParaRPr>
              </a:p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SELECT 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value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FROM 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t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WHERE 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key = ‘y’;</a:t>
                </a:r>
              </a:p>
              <a:p>
                <a:pPr lvl="0" defTabSz="457200">
                  <a:defRPr/>
                </a:pPr>
                <a:r>
                  <a:rPr lang="en-US" altLang="zh-CN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        -- { (20) }</a:t>
                </a:r>
              </a:p>
              <a:p>
                <a:pPr defTabSz="457200">
                  <a:defRPr/>
                </a:pPr>
                <a:endParaRPr kumimoji="0" lang="en-US" altLang="zh-CN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defTabSz="457200">
                  <a:defRPr/>
                </a:pPr>
                <a:endParaRPr lang="en-US" altLang="zh-CN" i="1" kern="0" dirty="0">
                  <a:solidFill>
                    <a:prstClr val="black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UPDATE 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t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SET 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value = 20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WHERE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key = ‘x’;</a:t>
                </a:r>
                <a:endPara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COMMIT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;</a:t>
                </a:r>
                <a:endParaRPr kumimoji="0" lang="zh-CN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C8A96AD9-5B57-89AC-F21E-B08F1ABFD1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946" y="2731299"/>
                <a:ext cx="4540844" cy="2918273"/>
              </a:xfrm>
              <a:prstGeom prst="rect">
                <a:avLst/>
              </a:prstGeom>
              <a:blipFill>
                <a:blip r:embed="rId5"/>
                <a:stretch>
                  <a:fillRect b="-626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8FD9DC9-382B-8E57-D6B3-45C2FD67DABE}"/>
                  </a:ext>
                </a:extLst>
              </p:cNvPr>
              <p:cNvSpPr txBox="1"/>
              <p:nvPr/>
            </p:nvSpPr>
            <p:spPr>
              <a:xfrm>
                <a:off x="9605899" y="2368282"/>
                <a:ext cx="440313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baseline="-20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1B34F8D-2083-12C2-73BF-8793552DD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899" y="2368282"/>
                <a:ext cx="440313" cy="362984"/>
              </a:xfrm>
              <a:prstGeom prst="rect">
                <a:avLst/>
              </a:prstGeom>
              <a:blipFill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B03291EB-4A21-2D95-6B77-6CFDBA7A4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773901"/>
              </p:ext>
            </p:extLst>
          </p:nvPr>
        </p:nvGraphicFramePr>
        <p:xfrm>
          <a:off x="723473" y="2700081"/>
          <a:ext cx="1342034" cy="1079664"/>
        </p:xfrm>
        <a:graphic>
          <a:graphicData uri="http://schemas.openxmlformats.org/drawingml/2006/table">
            <a:tbl>
              <a:tblPr firstRow="1" bandRow="1"/>
              <a:tblGrid>
                <a:gridCol w="671017">
                  <a:extLst>
                    <a:ext uri="{9D8B030D-6E8A-4147-A177-3AD203B41FA5}">
                      <a16:colId xmlns:a16="http://schemas.microsoft.com/office/drawing/2014/main" val="1042807678"/>
                    </a:ext>
                  </a:extLst>
                </a:gridCol>
                <a:gridCol w="671017">
                  <a:extLst>
                    <a:ext uri="{9D8B030D-6E8A-4147-A177-3AD203B41FA5}">
                      <a16:colId xmlns:a16="http://schemas.microsoft.com/office/drawing/2014/main" val="713445502"/>
                    </a:ext>
                  </a:extLst>
                </a:gridCol>
              </a:tblGrid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key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value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88217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436680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412581"/>
                  </a:ext>
                </a:extLst>
              </a:tr>
            </a:tbl>
          </a:graphicData>
        </a:graphic>
      </p:graphicFrame>
      <p:sp>
        <p:nvSpPr>
          <p:cNvPr id="21" name="文本框 20">
            <a:extLst>
              <a:ext uri="{FF2B5EF4-FFF2-40B4-BE49-F238E27FC236}">
                <a16:creationId xmlns:a16="http://schemas.microsoft.com/office/drawing/2014/main" id="{1516D1A8-5074-A1C7-7465-878885FCC9AE}"/>
              </a:ext>
            </a:extLst>
          </p:cNvPr>
          <p:cNvSpPr txBox="1"/>
          <p:nvPr/>
        </p:nvSpPr>
        <p:spPr>
          <a:xfrm>
            <a:off x="1008006" y="2361527"/>
            <a:ext cx="772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Table t</a:t>
            </a:r>
            <a:endParaRPr lang="zh-CN" altLang="en-US" sz="1600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1665C84-3F12-1842-0D32-2F82E954D5F0}"/>
              </a:ext>
            </a:extLst>
          </p:cNvPr>
          <p:cNvSpPr txBox="1"/>
          <p:nvPr/>
        </p:nvSpPr>
        <p:spPr>
          <a:xfrm>
            <a:off x="4353196" y="5786213"/>
            <a:ext cx="1533546" cy="369332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Assign x to y</a:t>
            </a:r>
            <a:endParaRPr lang="zh-CN" altLang="en-US" dirty="0">
              <a:solidFill>
                <a:srgbClr val="C0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C29A44A-1163-52C4-0E23-86487E26C3E9}"/>
              </a:ext>
            </a:extLst>
          </p:cNvPr>
          <p:cNvSpPr txBox="1"/>
          <p:nvPr/>
        </p:nvSpPr>
        <p:spPr>
          <a:xfrm>
            <a:off x="9059282" y="5786213"/>
            <a:ext cx="1533546" cy="369332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Assign y to x</a:t>
            </a:r>
            <a:endParaRPr lang="zh-CN" altLang="en-US" dirty="0">
              <a:solidFill>
                <a:srgbClr val="C0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3706342-948A-B27F-1EA0-39BD8AE1D7A9}"/>
              </a:ext>
            </a:extLst>
          </p:cNvPr>
          <p:cNvSpPr txBox="1"/>
          <p:nvPr/>
        </p:nvSpPr>
        <p:spPr>
          <a:xfrm>
            <a:off x="7026689" y="6326565"/>
            <a:ext cx="89016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 = y</a:t>
            </a:r>
            <a:endParaRPr lang="zh-CN" altLang="en-US" dirty="0">
              <a:solidFill>
                <a:srgbClr val="C0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cxnSp>
        <p:nvCxnSpPr>
          <p:cNvPr id="20" name="连接符: 曲线 19">
            <a:extLst>
              <a:ext uri="{FF2B5EF4-FFF2-40B4-BE49-F238E27FC236}">
                <a16:creationId xmlns:a16="http://schemas.microsoft.com/office/drawing/2014/main" id="{2FE12F82-31A0-54EF-FAA2-94A4EF9ED583}"/>
              </a:ext>
            </a:extLst>
          </p:cNvPr>
          <p:cNvCxnSpPr>
            <a:cxnSpLocks/>
            <a:stCxn id="4" idx="2"/>
            <a:endCxn id="17" idx="1"/>
          </p:cNvCxnSpPr>
          <p:nvPr/>
        </p:nvCxnSpPr>
        <p:spPr>
          <a:xfrm rot="16200000" flipH="1">
            <a:off x="5895486" y="5380028"/>
            <a:ext cx="355686" cy="1906720"/>
          </a:xfrm>
          <a:prstGeom prst="curvedConnector2">
            <a:avLst/>
          </a:prstGeom>
          <a:ln w="28575" cap="rnd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连接符: 曲线 22">
            <a:extLst>
              <a:ext uri="{FF2B5EF4-FFF2-40B4-BE49-F238E27FC236}">
                <a16:creationId xmlns:a16="http://schemas.microsoft.com/office/drawing/2014/main" id="{6942E148-3237-A5B1-04FD-5A1551518733}"/>
              </a:ext>
            </a:extLst>
          </p:cNvPr>
          <p:cNvCxnSpPr>
            <a:cxnSpLocks/>
            <a:stCxn id="13" idx="2"/>
            <a:endCxn id="17" idx="3"/>
          </p:cNvCxnSpPr>
          <p:nvPr/>
        </p:nvCxnSpPr>
        <p:spPr>
          <a:xfrm rot="5400000">
            <a:off x="8693613" y="5378789"/>
            <a:ext cx="355686" cy="1909198"/>
          </a:xfrm>
          <a:prstGeom prst="curvedConnector2">
            <a:avLst/>
          </a:prstGeom>
          <a:ln w="28575" cap="rnd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76E525D0-86C3-612A-DA6E-81FCC362E063}"/>
              </a:ext>
            </a:extLst>
          </p:cNvPr>
          <p:cNvCxnSpPr>
            <a:cxnSpLocks/>
          </p:cNvCxnSpPr>
          <p:nvPr/>
        </p:nvCxnSpPr>
        <p:spPr>
          <a:xfrm>
            <a:off x="7006949" y="3212057"/>
            <a:ext cx="550709" cy="525998"/>
          </a:xfrm>
          <a:prstGeom prst="straightConnector1">
            <a:avLst/>
          </a:prstGeom>
          <a:ln w="28575" cap="rnd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87170037-1149-6B8E-D534-7633220656CE}"/>
              </a:ext>
            </a:extLst>
          </p:cNvPr>
          <p:cNvCxnSpPr>
            <a:cxnSpLocks/>
          </p:cNvCxnSpPr>
          <p:nvPr/>
        </p:nvCxnSpPr>
        <p:spPr>
          <a:xfrm>
            <a:off x="7000478" y="2866341"/>
            <a:ext cx="0" cy="320315"/>
          </a:xfrm>
          <a:prstGeom prst="straightConnector1">
            <a:avLst/>
          </a:prstGeom>
          <a:ln w="28575" cap="rnd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C5BC483F-D92F-760B-4E54-6869F85BE622}"/>
              </a:ext>
            </a:extLst>
          </p:cNvPr>
          <p:cNvCxnSpPr>
            <a:cxnSpLocks/>
          </p:cNvCxnSpPr>
          <p:nvPr/>
        </p:nvCxnSpPr>
        <p:spPr>
          <a:xfrm>
            <a:off x="7536323" y="3759868"/>
            <a:ext cx="0" cy="295297"/>
          </a:xfrm>
          <a:prstGeom prst="straightConnector1">
            <a:avLst/>
          </a:prstGeom>
          <a:ln w="28575" cap="rnd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B870B06A-0358-1424-B592-81C624D73556}"/>
              </a:ext>
            </a:extLst>
          </p:cNvPr>
          <p:cNvCxnSpPr>
            <a:cxnSpLocks/>
          </p:cNvCxnSpPr>
          <p:nvPr/>
        </p:nvCxnSpPr>
        <p:spPr>
          <a:xfrm flipH="1">
            <a:off x="7302161" y="4076978"/>
            <a:ext cx="234160" cy="508264"/>
          </a:xfrm>
          <a:prstGeom prst="straightConnector1">
            <a:avLst/>
          </a:prstGeom>
          <a:ln w="28575" cap="rnd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528C3D0E-415F-3F65-AB0F-23271028D9DB}"/>
              </a:ext>
            </a:extLst>
          </p:cNvPr>
          <p:cNvCxnSpPr>
            <a:cxnSpLocks/>
          </p:cNvCxnSpPr>
          <p:nvPr/>
        </p:nvCxnSpPr>
        <p:spPr>
          <a:xfrm>
            <a:off x="7306664" y="4613136"/>
            <a:ext cx="0" cy="243344"/>
          </a:xfrm>
          <a:prstGeom prst="straightConnector1">
            <a:avLst/>
          </a:prstGeom>
          <a:ln w="28575" cap="rnd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B17391CB-DEBE-9BBF-EDD1-30FDF60F2A0F}"/>
              </a:ext>
            </a:extLst>
          </p:cNvPr>
          <p:cNvCxnSpPr>
            <a:cxnSpLocks/>
          </p:cNvCxnSpPr>
          <p:nvPr/>
        </p:nvCxnSpPr>
        <p:spPr>
          <a:xfrm>
            <a:off x="7324860" y="4884374"/>
            <a:ext cx="232798" cy="254760"/>
          </a:xfrm>
          <a:prstGeom prst="straightConnector1">
            <a:avLst/>
          </a:prstGeom>
          <a:ln w="28575" cap="rnd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388491DA-0F2C-5A57-D318-228B64DFEED0}"/>
              </a:ext>
            </a:extLst>
          </p:cNvPr>
          <p:cNvCxnSpPr>
            <a:cxnSpLocks/>
          </p:cNvCxnSpPr>
          <p:nvPr/>
        </p:nvCxnSpPr>
        <p:spPr>
          <a:xfrm>
            <a:off x="7536321" y="5167028"/>
            <a:ext cx="0" cy="295297"/>
          </a:xfrm>
          <a:prstGeom prst="straightConnector1">
            <a:avLst/>
          </a:prstGeom>
          <a:ln w="28575" cap="rnd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表格 5">
            <a:extLst>
              <a:ext uri="{FF2B5EF4-FFF2-40B4-BE49-F238E27FC236}">
                <a16:creationId xmlns:a16="http://schemas.microsoft.com/office/drawing/2014/main" id="{1AEBC419-1DD9-CBF2-0591-C28CC6793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264519"/>
              </p:ext>
            </p:extLst>
          </p:nvPr>
        </p:nvGraphicFramePr>
        <p:xfrm>
          <a:off x="723473" y="4500019"/>
          <a:ext cx="1342034" cy="1079664"/>
        </p:xfrm>
        <a:graphic>
          <a:graphicData uri="http://schemas.openxmlformats.org/drawingml/2006/table">
            <a:tbl>
              <a:tblPr firstRow="1" bandRow="1"/>
              <a:tblGrid>
                <a:gridCol w="671017">
                  <a:extLst>
                    <a:ext uri="{9D8B030D-6E8A-4147-A177-3AD203B41FA5}">
                      <a16:colId xmlns:a16="http://schemas.microsoft.com/office/drawing/2014/main" val="1042807678"/>
                    </a:ext>
                  </a:extLst>
                </a:gridCol>
                <a:gridCol w="671017">
                  <a:extLst>
                    <a:ext uri="{9D8B030D-6E8A-4147-A177-3AD203B41FA5}">
                      <a16:colId xmlns:a16="http://schemas.microsoft.com/office/drawing/2014/main" val="713445502"/>
                    </a:ext>
                  </a:extLst>
                </a:gridCol>
              </a:tblGrid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key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value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88217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436680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412581"/>
                  </a:ext>
                </a:extLst>
              </a:tr>
            </a:tbl>
          </a:graphicData>
        </a:graphic>
      </p:graphicFrame>
      <p:sp>
        <p:nvSpPr>
          <p:cNvPr id="60" name="文本框 59">
            <a:extLst>
              <a:ext uri="{FF2B5EF4-FFF2-40B4-BE49-F238E27FC236}">
                <a16:creationId xmlns:a16="http://schemas.microsoft.com/office/drawing/2014/main" id="{0FFF8C3B-493D-089C-9E01-654275C77633}"/>
              </a:ext>
            </a:extLst>
          </p:cNvPr>
          <p:cNvSpPr txBox="1"/>
          <p:nvPr/>
        </p:nvSpPr>
        <p:spPr>
          <a:xfrm>
            <a:off x="432628" y="4161465"/>
            <a:ext cx="19237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Final database state</a:t>
            </a:r>
            <a:endParaRPr lang="zh-CN" altLang="en-US" sz="1600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1" name="对话气泡: 圆角矩形 60">
            <a:extLst>
              <a:ext uri="{FF2B5EF4-FFF2-40B4-BE49-F238E27FC236}">
                <a16:creationId xmlns:a16="http://schemas.microsoft.com/office/drawing/2014/main" id="{819997CB-F441-342D-46A2-A5CCC60A58EE}"/>
              </a:ext>
            </a:extLst>
          </p:cNvPr>
          <p:cNvSpPr/>
          <p:nvPr/>
        </p:nvSpPr>
        <p:spPr bwMode="gray">
          <a:xfrm>
            <a:off x="1394490" y="6082527"/>
            <a:ext cx="1672241" cy="502530"/>
          </a:xfrm>
          <a:prstGeom prst="wedgeRoundRectCallout">
            <a:avLst>
              <a:gd name="adj1" fmla="val -46505"/>
              <a:gd name="adj2" fmla="val -111145"/>
              <a:gd name="adj3" fmla="val 16667"/>
            </a:avLst>
          </a:prstGeom>
          <a:noFill/>
          <a:ln w="28575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b="1" dirty="0">
                <a:latin typeface="Cambria" panose="02040503050406030204" pitchFamily="18" charset="0"/>
                <a:ea typeface="Cambria" panose="02040503050406030204" pitchFamily="18" charset="0"/>
              </a:rPr>
              <a:t>Unexpected</a:t>
            </a:r>
            <a:endParaRPr lang="zh-CN" altLang="en-US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65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3B00F49-9599-1B18-FF48-BA1A7A66B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1196333" cy="1754135"/>
          </a:xfrm>
        </p:spPr>
        <p:txBody>
          <a:bodyPr/>
          <a:lstStyle/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Elle [1], Cobra [2], Emme [3],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PolySI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[4], Viper [5], Leopard [6]</a:t>
            </a:r>
          </a:p>
          <a:p>
            <a:pPr lvl="1"/>
            <a:r>
              <a:rPr lang="en-US" altLang="zh-CN" sz="2133" b="0" dirty="0">
                <a:latin typeface="Cambria" panose="02040503050406030204" pitchFamily="18" charset="0"/>
                <a:ea typeface="Cambria" panose="02040503050406030204" pitchFamily="18" charset="0"/>
              </a:rPr>
              <a:t>Obtain the execution history of concurrent transactions</a:t>
            </a:r>
          </a:p>
          <a:p>
            <a:pPr lvl="1"/>
            <a:r>
              <a:rPr lang="en-US" altLang="zh-CN" sz="2133" b="0" dirty="0">
                <a:latin typeface="Cambria" panose="02040503050406030204" pitchFamily="18" charset="0"/>
                <a:ea typeface="Cambria" panose="02040503050406030204" pitchFamily="18" charset="0"/>
              </a:rPr>
              <a:t>Analyze the execution history to infer dependencies among transactions</a:t>
            </a:r>
          </a:p>
          <a:p>
            <a:pPr lvl="1"/>
            <a:r>
              <a:rPr lang="en-US" altLang="zh-CN" sz="2133" b="0" dirty="0">
                <a:latin typeface="Cambria" panose="02040503050406030204" pitchFamily="18" charset="0"/>
                <a:ea typeface="Cambria" panose="02040503050406030204" pitchFamily="18" charset="0"/>
              </a:rPr>
              <a:t>Detect isolation anomalies based on isolation anomaly patterns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31DAA7F-5847-83E3-6605-B29C6C9DB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Existing Isolation Checkers</a:t>
            </a:r>
            <a:endParaRPr lang="zh-CN" altLang="en-US" sz="3600" dirty="0">
              <a:latin typeface="Cambria" panose="02040503050406030204" pitchFamily="18" charset="0"/>
              <a:ea typeface="+mn-ea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721F0C93-38B5-CB61-8C78-B6019B025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46096"/>
            <a:ext cx="12192000" cy="12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9pPr>
          </a:lstStyle>
          <a:p>
            <a:pPr marL="252000" indent="-347663" eaLnBrk="1" hangingPunct="1"/>
            <a:r>
              <a:rPr lang="en-US" altLang="zh-CN" sz="105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[1] Kyle Kingsbury and Peter Alvaro. Elle: Inferring Isolation Anomalies from Experimental Observations. VLDB 2020.</a:t>
            </a:r>
          </a:p>
          <a:p>
            <a:pPr marL="252000" indent="-347663" eaLnBrk="1" hangingPunct="1"/>
            <a:r>
              <a:rPr lang="en-US" altLang="zh-CN" sz="105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[2] Cheng Tan, </a:t>
            </a:r>
            <a:r>
              <a:rPr lang="en-US" altLang="zh-CN" sz="1050" b="0" dirty="0" err="1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Changgeng</a:t>
            </a:r>
            <a:r>
              <a:rPr lang="en-US" altLang="zh-CN" sz="105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 Zhao ,Shuai Mu, and Michael Walfish. Cobra: Making Transactional Key-Value Stores Verifiably Serializable. OSDI 2020.</a:t>
            </a:r>
          </a:p>
          <a:p>
            <a:pPr marL="252000" indent="-347663" eaLnBrk="1" hangingPunct="1"/>
            <a:r>
              <a:rPr lang="en-US" altLang="zh-CN" sz="105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[3] Jack Clark, Alastair F Donaldson, John Wickerson, and Manuel Rigger. Validating Database System Isolation Level Implementations with Version Certificate Recovery. </a:t>
            </a:r>
            <a:r>
              <a:rPr lang="en-US" altLang="zh-CN" sz="1050" b="0" dirty="0" err="1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EuroSys</a:t>
            </a:r>
            <a:r>
              <a:rPr lang="en-US" altLang="zh-CN" sz="105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 2024.</a:t>
            </a:r>
          </a:p>
          <a:p>
            <a:pPr marL="252000" indent="-347663" eaLnBrk="1" hangingPunct="1"/>
            <a:r>
              <a:rPr lang="en-US" altLang="zh-CN" sz="105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[4] Kaile Huang, Si Liu, </a:t>
            </a:r>
            <a:r>
              <a:rPr lang="en-US" altLang="zh-CN" sz="1050" b="0" dirty="0" err="1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Zhenge</a:t>
            </a:r>
            <a:r>
              <a:rPr lang="en-US" altLang="zh-CN" sz="105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 Chen, </a:t>
            </a:r>
            <a:r>
              <a:rPr lang="en-US" altLang="zh-CN" sz="1050" b="0" dirty="0" err="1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Hengfeng</a:t>
            </a:r>
            <a:r>
              <a:rPr lang="en-US" altLang="zh-CN" sz="105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 Wei, David A. Basin, Haixiang Li, and </a:t>
            </a:r>
            <a:r>
              <a:rPr lang="en-US" altLang="zh-CN" sz="1050" b="0" dirty="0" err="1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Anqun</a:t>
            </a:r>
            <a:r>
              <a:rPr lang="en-US" altLang="zh-CN" sz="105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 Pan. Efficient Black-box Checking of Snapshot Isolation in Databases. VLDB 2023.</a:t>
            </a:r>
          </a:p>
          <a:p>
            <a:pPr marL="252000" indent="-347663" eaLnBrk="1" hangingPunct="1"/>
            <a:r>
              <a:rPr lang="en-US" altLang="zh-CN" sz="105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[5] Jian Zhang, Ye Ji, Shuai Mu, and Cheng Tan. Viper: A Fast Snapshot Isolation Checker. </a:t>
            </a:r>
            <a:r>
              <a:rPr lang="en-US" altLang="zh-CN" sz="1050" b="0" dirty="0" err="1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EuroSys</a:t>
            </a:r>
            <a:r>
              <a:rPr lang="en-US" altLang="zh-CN" sz="105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 2023.</a:t>
            </a:r>
          </a:p>
          <a:p>
            <a:pPr marL="252000" indent="-347663" eaLnBrk="1" hangingPunct="1"/>
            <a:r>
              <a:rPr lang="en-US" altLang="zh-CN" sz="105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[6] Keqiang Li, </a:t>
            </a:r>
            <a:r>
              <a:rPr lang="en-US" altLang="zh-CN" sz="1050" b="0" dirty="0" err="1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Siyang</a:t>
            </a:r>
            <a:r>
              <a:rPr lang="en-US" altLang="zh-CN" sz="105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 Weng, </a:t>
            </a:r>
            <a:r>
              <a:rPr lang="en-US" altLang="zh-CN" sz="1050" b="0" dirty="0" err="1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Peiyuan</a:t>
            </a:r>
            <a:r>
              <a:rPr lang="en-US" altLang="zh-CN" sz="105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 Liu, Lyu Ni, </a:t>
            </a:r>
            <a:r>
              <a:rPr lang="en-US" altLang="zh-CN" sz="1050" b="0" dirty="0" err="1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Chengcheng</a:t>
            </a:r>
            <a:r>
              <a:rPr lang="en-US" altLang="zh-CN" sz="105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 Yang, Rong Zhang, Xuan Zhou, </a:t>
            </a:r>
            <a:r>
              <a:rPr lang="en-US" altLang="zh-CN" sz="1050" b="0" dirty="0" err="1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Jianghang</a:t>
            </a:r>
            <a:r>
              <a:rPr lang="en-US" altLang="zh-CN" sz="105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 Lou, Gui Huang, </a:t>
            </a:r>
            <a:r>
              <a:rPr lang="en-US" altLang="zh-CN" sz="1050" b="0" dirty="0" err="1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Weining</a:t>
            </a:r>
            <a:r>
              <a:rPr lang="en-US" altLang="zh-CN" sz="105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 Qian, et al. Leopard: A Black-Box Approach for Efficiently Verifying Various Isolation Levels. ICDE 2023.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09D3E906-36B9-4597-40E0-D9FEEDA7D410}"/>
              </a:ext>
            </a:extLst>
          </p:cNvPr>
          <p:cNvSpPr txBox="1"/>
          <p:nvPr/>
        </p:nvSpPr>
        <p:spPr>
          <a:xfrm>
            <a:off x="4847169" y="4823998"/>
            <a:ext cx="238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transactions’ history</a:t>
            </a:r>
            <a:endParaRPr lang="zh-CN" altLang="en-US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31" name="图形 30">
            <a:extLst>
              <a:ext uri="{FF2B5EF4-FFF2-40B4-BE49-F238E27FC236}">
                <a16:creationId xmlns:a16="http://schemas.microsoft.com/office/drawing/2014/main" id="{492FDEE9-91A2-9C1D-9A78-228E0CA03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2708" y="3663198"/>
            <a:ext cx="1112117" cy="1112117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4A5DE82E-B7A4-E88C-AB33-C73FABE402CE}"/>
              </a:ext>
            </a:extLst>
          </p:cNvPr>
          <p:cNvGrpSpPr/>
          <p:nvPr/>
        </p:nvGrpSpPr>
        <p:grpSpPr>
          <a:xfrm>
            <a:off x="8798444" y="3487159"/>
            <a:ext cx="1737003" cy="1286041"/>
            <a:chOff x="9187854" y="2109334"/>
            <a:chExt cx="2053189" cy="1991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425D6F16-5BC9-7C86-C7B0-939032944AC9}"/>
                    </a:ext>
                  </a:extLst>
                </p:cNvPr>
                <p:cNvSpPr txBox="1"/>
                <p:nvPr/>
              </p:nvSpPr>
              <p:spPr>
                <a:xfrm>
                  <a:off x="9904579" y="2109334"/>
                  <a:ext cx="398460" cy="57187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5F324444-A0C0-6E9F-CA99-F5954D4269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4579" y="2109334"/>
                  <a:ext cx="398460" cy="571870"/>
                </a:xfrm>
                <a:prstGeom prst="rect">
                  <a:avLst/>
                </a:prstGeom>
                <a:blipFill>
                  <a:blip r:embed="rId5"/>
                  <a:stretch>
                    <a:fillRect r="-5455" b="-1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BF460E41-3C33-9B8F-EFE7-63A4BA882B0B}"/>
                    </a:ext>
                  </a:extLst>
                </p:cNvPr>
                <p:cNvSpPr txBox="1"/>
                <p:nvPr/>
              </p:nvSpPr>
              <p:spPr>
                <a:xfrm>
                  <a:off x="9907868" y="3528757"/>
                  <a:ext cx="398460" cy="57187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BF460E41-3C33-9B8F-EFE7-63A4BA882B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7868" y="3528757"/>
                  <a:ext cx="398460" cy="571870"/>
                </a:xfrm>
                <a:prstGeom prst="rect">
                  <a:avLst/>
                </a:prstGeom>
                <a:blipFill>
                  <a:blip r:embed="rId6"/>
                  <a:stretch>
                    <a:fillRect r="-53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连接符: 曲线 35">
              <a:extLst>
                <a:ext uri="{FF2B5EF4-FFF2-40B4-BE49-F238E27FC236}">
                  <a16:creationId xmlns:a16="http://schemas.microsoft.com/office/drawing/2014/main" id="{1C6C616E-D8E7-0B1F-F8B7-2ED6FD9629E9}"/>
                </a:ext>
              </a:extLst>
            </p:cNvPr>
            <p:cNvCxnSpPr>
              <a:cxnSpLocks/>
              <a:stCxn id="34" idx="3"/>
              <a:endCxn id="33" idx="3"/>
            </p:cNvCxnSpPr>
            <p:nvPr/>
          </p:nvCxnSpPr>
          <p:spPr>
            <a:xfrm flipH="1" flipV="1">
              <a:off x="10303039" y="2395269"/>
              <a:ext cx="3290" cy="1419423"/>
            </a:xfrm>
            <a:prstGeom prst="curvedConnector3">
              <a:avLst>
                <a:gd name="adj1" fmla="val -8214157"/>
              </a:avLst>
            </a:prstGeom>
            <a:noFill/>
            <a:ln w="28575" cap="flat" cmpd="sng" algn="ctr">
              <a:solidFill>
                <a:srgbClr val="AD0101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37" name="连接符: 曲线 36">
              <a:extLst>
                <a:ext uri="{FF2B5EF4-FFF2-40B4-BE49-F238E27FC236}">
                  <a16:creationId xmlns:a16="http://schemas.microsoft.com/office/drawing/2014/main" id="{597C5184-8DCA-DA59-6527-269781ADEB43}"/>
                </a:ext>
              </a:extLst>
            </p:cNvPr>
            <p:cNvCxnSpPr>
              <a:cxnSpLocks/>
              <a:stCxn id="33" idx="1"/>
              <a:endCxn id="34" idx="1"/>
            </p:cNvCxnSpPr>
            <p:nvPr/>
          </p:nvCxnSpPr>
          <p:spPr>
            <a:xfrm rot="10800000" flipH="1" flipV="1">
              <a:off x="9904577" y="2395267"/>
              <a:ext cx="3290" cy="1419423"/>
            </a:xfrm>
            <a:prstGeom prst="curvedConnector3">
              <a:avLst>
                <a:gd name="adj1" fmla="val -8214157"/>
              </a:avLst>
            </a:prstGeom>
            <a:noFill/>
            <a:ln w="28575" cap="flat" cmpd="sng" algn="ctr">
              <a:solidFill>
                <a:srgbClr val="AD0101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F304FE74-9C1C-6BF5-E093-BF4D30BB7B49}"/>
                </a:ext>
              </a:extLst>
            </p:cNvPr>
            <p:cNvSpPr txBox="1"/>
            <p:nvPr/>
          </p:nvSpPr>
          <p:spPr>
            <a:xfrm>
              <a:off x="9187854" y="2854357"/>
              <a:ext cx="658498" cy="476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AD010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rw</a:t>
              </a:r>
              <a:endParaRPr kumimoji="0" lang="zh-CN" alt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AD0101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8CEB14EE-31AC-38B0-FCAA-121E96C2B8F4}"/>
                </a:ext>
              </a:extLst>
            </p:cNvPr>
            <p:cNvSpPr txBox="1"/>
            <p:nvPr/>
          </p:nvSpPr>
          <p:spPr>
            <a:xfrm>
              <a:off x="10582546" y="2876728"/>
              <a:ext cx="658497" cy="476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400" i="1" kern="0" dirty="0">
                  <a:solidFill>
                    <a:srgbClr val="AD010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</a:t>
              </a:r>
              <a:r>
                <a:rPr kumimoji="0" lang="en-US" altLang="zh-CN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AD010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w</a:t>
              </a:r>
              <a:endParaRPr kumimoji="0" lang="zh-CN" alt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AD0101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91CCCB50-B0AC-3850-6D4F-B353C8DD7FA9}"/>
              </a:ext>
            </a:extLst>
          </p:cNvPr>
          <p:cNvCxnSpPr>
            <a:cxnSpLocks/>
            <a:stCxn id="12" idx="3"/>
            <a:endCxn id="31" idx="1"/>
          </p:cNvCxnSpPr>
          <p:nvPr/>
        </p:nvCxnSpPr>
        <p:spPr>
          <a:xfrm>
            <a:off x="3322358" y="4219257"/>
            <a:ext cx="2160350" cy="0"/>
          </a:xfrm>
          <a:prstGeom prst="straightConnector1">
            <a:avLst/>
          </a:prstGeom>
          <a:noFill/>
          <a:ln w="28575" cap="rnd" cmpd="sng" algn="ctr">
            <a:solidFill>
              <a:sysClr val="windowText" lastClr="000000"/>
            </a:solidFill>
            <a:prstDash val="solid"/>
            <a:headEnd type="none" w="med" len="med"/>
            <a:tailEnd type="triangle"/>
          </a:ln>
          <a:effectLst/>
        </p:spPr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81F9744A-7629-785C-690B-487B65252623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6594825" y="4219257"/>
            <a:ext cx="2161289" cy="0"/>
          </a:xfrm>
          <a:prstGeom prst="straightConnector1">
            <a:avLst/>
          </a:prstGeom>
          <a:noFill/>
          <a:ln w="28575" cap="rnd" cmpd="sng" algn="ctr">
            <a:solidFill>
              <a:sysClr val="windowText" lastClr="000000"/>
            </a:solidFill>
            <a:prstDash val="solid"/>
            <a:headEnd type="none" w="med" len="med"/>
            <a:tailEnd type="triangle"/>
          </a:ln>
          <a:effectLst/>
        </p:spPr>
      </p:cxnSp>
      <p:sp>
        <p:nvSpPr>
          <p:cNvPr id="49" name="文本框 48">
            <a:extLst>
              <a:ext uri="{FF2B5EF4-FFF2-40B4-BE49-F238E27FC236}">
                <a16:creationId xmlns:a16="http://schemas.microsoft.com/office/drawing/2014/main" id="{945A904C-C0DC-3357-26DE-D5CD3DB301AD}"/>
              </a:ext>
            </a:extLst>
          </p:cNvPr>
          <p:cNvSpPr txBox="1"/>
          <p:nvPr/>
        </p:nvSpPr>
        <p:spPr>
          <a:xfrm>
            <a:off x="8157511" y="4813230"/>
            <a:ext cx="283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isolation anomalies</a:t>
            </a:r>
            <a:endParaRPr lang="zh-CN" altLang="en-US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70313EC7-2969-7D91-E6CA-130ADE57D96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90193" y="4314017"/>
            <a:ext cx="525103" cy="556505"/>
          </a:xfrm>
          <a:prstGeom prst="rect">
            <a:avLst/>
          </a:prstGeom>
        </p:spPr>
      </p:pic>
      <p:sp>
        <p:nvSpPr>
          <p:cNvPr id="51" name="文本框 50">
            <a:extLst>
              <a:ext uri="{FF2B5EF4-FFF2-40B4-BE49-F238E27FC236}">
                <a16:creationId xmlns:a16="http://schemas.microsoft.com/office/drawing/2014/main" id="{C0F27E30-9A7F-66FC-4175-DAA897F7B9FA}"/>
              </a:ext>
            </a:extLst>
          </p:cNvPr>
          <p:cNvSpPr txBox="1"/>
          <p:nvPr/>
        </p:nvSpPr>
        <p:spPr>
          <a:xfrm>
            <a:off x="3732881" y="3843718"/>
            <a:ext cx="133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obtain</a:t>
            </a:r>
            <a:endParaRPr lang="zh-CN" altLang="en-US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B200CDF3-0765-BCA9-DB29-0DCEE574F3F2}"/>
              </a:ext>
            </a:extLst>
          </p:cNvPr>
          <p:cNvSpPr txBox="1"/>
          <p:nvPr/>
        </p:nvSpPr>
        <p:spPr>
          <a:xfrm>
            <a:off x="6962715" y="3843718"/>
            <a:ext cx="133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detect</a:t>
            </a:r>
            <a:endParaRPr lang="zh-CN" altLang="en-US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CBDD353-1F81-53B7-7B20-4837B25A0093}"/>
              </a:ext>
            </a:extLst>
          </p:cNvPr>
          <p:cNvSpPr txBox="1"/>
          <p:nvPr/>
        </p:nvSpPr>
        <p:spPr>
          <a:xfrm>
            <a:off x="1049179" y="4818082"/>
            <a:ext cx="238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i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key-value</a:t>
            </a:r>
            <a:r>
              <a:rPr lang="en-US" altLang="zh-CN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operations</a:t>
            </a:r>
            <a:endParaRPr lang="zh-CN" altLang="en-US" kern="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32218D05-45DF-4EC1-DCEF-3FEF0EFCAB0B}"/>
              </a:ext>
            </a:extLst>
          </p:cNvPr>
          <p:cNvSpPr/>
          <p:nvPr/>
        </p:nvSpPr>
        <p:spPr>
          <a:xfrm>
            <a:off x="1114528" y="3925206"/>
            <a:ext cx="2207830" cy="588101"/>
          </a:xfrm>
          <a:prstGeom prst="roundRect">
            <a:avLst>
              <a:gd name="adj" fmla="val 12127"/>
            </a:avLst>
          </a:prstGeom>
          <a:solidFill>
            <a:srgbClr val="ED7D31">
              <a:lumMod val="20000"/>
              <a:lumOff val="80000"/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96210E57-FEDD-635C-8863-7AD5BEE81D0D}"/>
                  </a:ext>
                </a:extLst>
              </p:cNvPr>
              <p:cNvSpPr/>
              <p:nvPr/>
            </p:nvSpPr>
            <p:spPr>
              <a:xfrm>
                <a:off x="1161069" y="3931480"/>
                <a:ext cx="2166738" cy="551792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zh-CN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kumimoji="0" lang="en-US" altLang="zh-CN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: read(</a:t>
                </a:r>
                <a:r>
                  <a:rPr lang="en-US" altLang="zh-CN" sz="1400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x</a:t>
                </a: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, 10), write(</a:t>
                </a:r>
                <a:r>
                  <a:rPr lang="en-US" altLang="zh-CN" sz="1400" kern="0" noProof="0" dirty="0">
                    <a:solidFill>
                      <a:srgbClr val="000000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y</a:t>
                </a: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, 10)</a:t>
                </a:r>
              </a:p>
              <a:p>
                <a:pPr lvl="0" defTabSz="457200" fontAlgn="t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1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14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400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仿宋" panose="02010609060101010101" pitchFamily="49" charset="-122"/>
                    <a:cs typeface="Calibri" panose="020F0502020204030204" pitchFamily="34" charset="0"/>
                  </a:rPr>
                  <a:t>: read(y, 20), write(x, 20)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仿宋" panose="02010609060101010101" pitchFamily="49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96210E57-FEDD-635C-8863-7AD5BEE81D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069" y="3931480"/>
                <a:ext cx="2166738" cy="551792"/>
              </a:xfrm>
              <a:prstGeom prst="rect">
                <a:avLst/>
              </a:prstGeom>
              <a:blipFill>
                <a:blip r:embed="rId8"/>
                <a:stretch>
                  <a:fillRect b="-8889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496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060AD-5FDD-E8D9-CB11-231F93C12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B7975D5-69EA-0FEE-7FCF-642D6333D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950569" cy="830997"/>
          </a:xfrm>
        </p:spPr>
        <p:txBody>
          <a:bodyPr/>
          <a:lstStyle/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Existing isolation checkers infer dependencies based on the </a:t>
            </a:r>
            <a:r>
              <a:rPr lang="en-US" altLang="zh-CN" sz="2400" i="1" dirty="0">
                <a:latin typeface="Cambria" panose="02040503050406030204" pitchFamily="18" charset="0"/>
                <a:ea typeface="Cambria" panose="02040503050406030204" pitchFamily="18" charset="0"/>
              </a:rPr>
              <a:t>key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s accessed by transaction operations</a:t>
            </a:r>
            <a:endParaRPr lang="en-US" altLang="zh-CN" sz="2133"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CCB210B-509E-176B-18B2-30F6DBAA3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Dependencies in </a:t>
            </a:r>
            <a:r>
              <a:rPr lang="en-US" altLang="zh-CN" sz="3600" i="1" dirty="0">
                <a:latin typeface="Cambria" panose="02040503050406030204" pitchFamily="18" charset="0"/>
                <a:ea typeface="Cambria" panose="02040503050406030204" pitchFamily="18" charset="0"/>
              </a:rPr>
              <a:t>Key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altLang="zh-CN" sz="3600" i="1" dirty="0">
                <a:latin typeface="Cambria" panose="02040503050406030204" pitchFamily="18" charset="0"/>
                <a:ea typeface="Cambria" panose="02040503050406030204" pitchFamily="18" charset="0"/>
              </a:rPr>
              <a:t>Value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 Data Models</a:t>
            </a:r>
            <a:endParaRPr lang="zh-CN" altLang="en-US" sz="3600" dirty="0">
              <a:latin typeface="Cambria" panose="02040503050406030204" pitchFamily="18" charset="0"/>
              <a:ea typeface="+mn-ea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2855B701-F427-D498-C6ED-2774B76B519A}"/>
              </a:ext>
            </a:extLst>
          </p:cNvPr>
          <p:cNvSpPr/>
          <p:nvPr/>
        </p:nvSpPr>
        <p:spPr>
          <a:xfrm>
            <a:off x="3681286" y="2551521"/>
            <a:ext cx="4605797" cy="1295278"/>
          </a:xfrm>
          <a:prstGeom prst="roundRect">
            <a:avLst>
              <a:gd name="adj" fmla="val 12127"/>
            </a:avLst>
          </a:prstGeom>
          <a:solidFill>
            <a:srgbClr val="ED7D31">
              <a:lumMod val="20000"/>
              <a:lumOff val="80000"/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4DAB2C31-5334-FC79-BD23-D2340815F1D7}"/>
              </a:ext>
            </a:extLst>
          </p:cNvPr>
          <p:cNvSpPr/>
          <p:nvPr/>
        </p:nvSpPr>
        <p:spPr>
          <a:xfrm>
            <a:off x="3681283" y="4278981"/>
            <a:ext cx="4605800" cy="1295278"/>
          </a:xfrm>
          <a:prstGeom prst="roundRect">
            <a:avLst>
              <a:gd name="adj" fmla="val 12127"/>
            </a:avLst>
          </a:prstGeom>
          <a:solidFill>
            <a:srgbClr val="70AD47">
              <a:lumMod val="20000"/>
              <a:lumOff val="80000"/>
              <a:alpha val="49804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1B2C6ACA-3699-4079-F4E1-75086BB894C1}"/>
                  </a:ext>
                </a:extLst>
              </p:cNvPr>
              <p:cNvSpPr/>
              <p:nvPr/>
            </p:nvSpPr>
            <p:spPr>
              <a:xfrm>
                <a:off x="3719921" y="2549337"/>
                <a:ext cx="4567162" cy="1297461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BEGIN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</a:p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kumimoji="0" lang="en-US" altLang="zh-CN" sz="18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sz="18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SELECT 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value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FROM 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t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WHERE 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key = ‘x’;</a:t>
                </a:r>
              </a:p>
              <a:p>
                <a:pPr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UPDATE 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t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SET 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value = 10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WHERE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key = ‘y’;</a:t>
                </a:r>
                <a:endParaRPr lang="zh-CN" altLang="zh-CN" kern="0" dirty="0"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COMMIT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;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1B2C6ACA-3699-4079-F4E1-75086BB89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921" y="2549337"/>
                <a:ext cx="4567162" cy="1297461"/>
              </a:xfrm>
              <a:prstGeom prst="rect">
                <a:avLst/>
              </a:prstGeom>
              <a:blipFill>
                <a:blip r:embed="rId3"/>
                <a:stretch>
                  <a:fillRect t="-1878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293D9BD-FA25-BE5A-A74B-43F13588A779}"/>
                  </a:ext>
                </a:extLst>
              </p:cNvPr>
              <p:cNvSpPr txBox="1"/>
              <p:nvPr/>
            </p:nvSpPr>
            <p:spPr>
              <a:xfrm>
                <a:off x="5766687" y="2185547"/>
                <a:ext cx="434991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baseline="-20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293D9BD-FA25-BE5A-A74B-43F13588A7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687" y="2185547"/>
                <a:ext cx="434991" cy="362984"/>
              </a:xfrm>
              <a:prstGeom prst="rect">
                <a:avLst/>
              </a:prstGeom>
              <a:blipFill>
                <a:blip r:embed="rId4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C3156F76-DE18-70BD-E277-78FECB55049D}"/>
                  </a:ext>
                </a:extLst>
              </p:cNvPr>
              <p:cNvSpPr/>
              <p:nvPr/>
            </p:nvSpPr>
            <p:spPr>
              <a:xfrm>
                <a:off x="3719909" y="4291713"/>
                <a:ext cx="4567174" cy="1229096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BEGIN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  <a:endParaRPr kumimoji="0" lang="zh-CN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+mn-cs"/>
                </a:endParaRPr>
              </a:p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SELECT 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value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FROM 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t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WHERE 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key = ‘y’;</a:t>
                </a:r>
                <a:endParaRPr lang="zh-CN" altLang="zh-CN" kern="0" dirty="0">
                  <a:latin typeface="Arial" panose="020B0604020202020204" pitchFamily="34" charset="0"/>
                  <a:ea typeface="等线" panose="02010600030101010101" pitchFamily="2" charset="-122"/>
                </a:endParaRPr>
              </a:p>
              <a:p>
                <a:pPr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UPDATE 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t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SET 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value = 20 </a:t>
                </a:r>
                <a:r>
                  <a:rPr lang="en-US" altLang="zh-CN" kern="0" dirty="0">
                    <a:solidFill>
                      <a:srgbClr val="4472C4"/>
                    </a:solidFill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WHERE</a:t>
                </a:r>
                <a:r>
                  <a:rPr lang="en-US" altLang="zh-CN" kern="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key = ‘x’;</a:t>
                </a:r>
              </a:p>
              <a:p>
                <a:pPr marL="0" marR="0" lvl="0" indent="0" defTabSz="45720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altLang="zh-C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COMMIT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;</a:t>
                </a:r>
                <a:endParaRPr kumimoji="0" lang="zh-CN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C3156F76-DE18-70BD-E277-78FECB550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909" y="4291713"/>
                <a:ext cx="4567174" cy="1229096"/>
              </a:xfrm>
              <a:prstGeom prst="rect">
                <a:avLst/>
              </a:prstGeom>
              <a:blipFill>
                <a:blip r:embed="rId5"/>
                <a:stretch>
                  <a:fillRect t="-2475" b="-4950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B6F97CF-8183-1920-BAAF-F2BD4041EF34}"/>
                  </a:ext>
                </a:extLst>
              </p:cNvPr>
              <p:cNvSpPr txBox="1"/>
              <p:nvPr/>
            </p:nvSpPr>
            <p:spPr>
              <a:xfrm>
                <a:off x="5761365" y="5566990"/>
                <a:ext cx="440313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baseline="-20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B6F97CF-8183-1920-BAAF-F2BD4041E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365" y="5566990"/>
                <a:ext cx="440313" cy="362984"/>
              </a:xfrm>
              <a:prstGeom prst="rect">
                <a:avLst/>
              </a:prstGeom>
              <a:blipFill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CF19A9B-3088-FD3B-F88F-1DEE0A0E64EE}"/>
                  </a:ext>
                </a:extLst>
              </p:cNvPr>
              <p:cNvSpPr txBox="1"/>
              <p:nvPr/>
            </p:nvSpPr>
            <p:spPr>
              <a:xfrm>
                <a:off x="2656034" y="3854235"/>
                <a:ext cx="8460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𝑟𝑤</m:t>
                      </m:r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CF19A9B-3088-FD3B-F88F-1DEE0A0E6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034" y="3854235"/>
                <a:ext cx="846001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208899F-A83C-8209-21CC-05F9DA85C4EF}"/>
                  </a:ext>
                </a:extLst>
              </p:cNvPr>
              <p:cNvSpPr txBox="1"/>
              <p:nvPr/>
            </p:nvSpPr>
            <p:spPr>
              <a:xfrm>
                <a:off x="8419875" y="3854235"/>
                <a:ext cx="8493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𝑟𝑤</m:t>
                      </m:r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208899F-A83C-8209-21CC-05F9DA85C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9875" y="3854235"/>
                <a:ext cx="849399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连接符: 曲线 12">
            <a:extLst>
              <a:ext uri="{FF2B5EF4-FFF2-40B4-BE49-F238E27FC236}">
                <a16:creationId xmlns:a16="http://schemas.microsoft.com/office/drawing/2014/main" id="{F581264F-C712-A050-5E97-5B0436D2C9A0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32085" y="3044242"/>
            <a:ext cx="1" cy="1989319"/>
          </a:xfrm>
          <a:prstGeom prst="curvedConnector3">
            <a:avLst>
              <a:gd name="adj1" fmla="val 22860100000"/>
            </a:avLst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连接符: 曲线 20">
            <a:extLst>
              <a:ext uri="{FF2B5EF4-FFF2-40B4-BE49-F238E27FC236}">
                <a16:creationId xmlns:a16="http://schemas.microsoft.com/office/drawing/2014/main" id="{563D17C9-928E-D680-06A3-9B957AE79A42}"/>
              </a:ext>
            </a:extLst>
          </p:cNvPr>
          <p:cNvCxnSpPr>
            <a:cxnSpLocks/>
          </p:cNvCxnSpPr>
          <p:nvPr/>
        </p:nvCxnSpPr>
        <p:spPr>
          <a:xfrm flipV="1">
            <a:off x="7906082" y="3302803"/>
            <a:ext cx="287867" cy="1473068"/>
          </a:xfrm>
          <a:prstGeom prst="curvedConnector3">
            <a:avLst>
              <a:gd name="adj1" fmla="val 179412"/>
            </a:avLst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圆角矩形 33">
            <a:extLst>
              <a:ext uri="{FF2B5EF4-FFF2-40B4-BE49-F238E27FC236}">
                <a16:creationId xmlns:a16="http://schemas.microsoft.com/office/drawing/2014/main" id="{36DE8E14-6D7A-C983-4E94-5B9CC17577EF}"/>
              </a:ext>
            </a:extLst>
          </p:cNvPr>
          <p:cNvSpPr/>
          <p:nvPr/>
        </p:nvSpPr>
        <p:spPr>
          <a:xfrm>
            <a:off x="374560" y="6066838"/>
            <a:ext cx="11442880" cy="602327"/>
          </a:xfrm>
          <a:prstGeom prst="roundRect">
            <a:avLst/>
          </a:prstGeom>
          <a:solidFill>
            <a:srgbClr val="FFC9C9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200" dirty="0">
                <a:latin typeface="Cambria" panose="02040503050406030204" pitchFamily="18" charset="0"/>
                <a:ea typeface="Cambria" panose="02040503050406030204" pitchFamily="18" charset="0"/>
              </a:rPr>
              <a:t>Only support simple </a:t>
            </a:r>
            <a:r>
              <a:rPr lang="en-US" altLang="zh-CN" sz="2200" i="1" dirty="0">
                <a:latin typeface="Cambria" panose="02040503050406030204" pitchFamily="18" charset="0"/>
                <a:ea typeface="Cambria" panose="02040503050406030204" pitchFamily="18" charset="0"/>
              </a:rPr>
              <a:t>key-value</a:t>
            </a:r>
            <a:r>
              <a:rPr lang="en-US" altLang="zh-CN" sz="2200" dirty="0">
                <a:latin typeface="Cambria" panose="02040503050406030204" pitchFamily="18" charset="0"/>
                <a:ea typeface="Cambria" panose="02040503050406030204" pitchFamily="18" charset="0"/>
              </a:rPr>
              <a:t> data models and </a:t>
            </a:r>
            <a:r>
              <a:rPr lang="en-US" altLang="zh-CN" sz="2200" i="1" dirty="0">
                <a:latin typeface="Cambria" panose="02040503050406030204" pitchFamily="18" charset="0"/>
                <a:ea typeface="Cambria" panose="02040503050406030204" pitchFamily="18" charset="0"/>
              </a:rPr>
              <a:t>read(key)</a:t>
            </a:r>
            <a:r>
              <a:rPr lang="en-US" altLang="zh-CN" sz="2200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altLang="zh-CN" sz="2200" i="1" dirty="0">
                <a:latin typeface="Cambria" panose="02040503050406030204" pitchFamily="18" charset="0"/>
                <a:ea typeface="Cambria" panose="02040503050406030204" pitchFamily="18" charset="0"/>
              </a:rPr>
              <a:t>write(key, value)</a:t>
            </a:r>
            <a:r>
              <a:rPr lang="en-US" altLang="zh-CN" sz="2200" dirty="0">
                <a:latin typeface="Cambria" panose="02040503050406030204" pitchFamily="18" charset="0"/>
                <a:ea typeface="Cambria" panose="02040503050406030204" pitchFamily="18" charset="0"/>
              </a:rPr>
              <a:t> operations</a:t>
            </a:r>
          </a:p>
        </p:txBody>
      </p:sp>
      <p:sp>
        <p:nvSpPr>
          <p:cNvPr id="5" name="对话气泡: 圆角矩形 4">
            <a:extLst>
              <a:ext uri="{FF2B5EF4-FFF2-40B4-BE49-F238E27FC236}">
                <a16:creationId xmlns:a16="http://schemas.microsoft.com/office/drawing/2014/main" id="{2FBF7EE5-6382-2933-38F8-822BEF2ECACC}"/>
              </a:ext>
            </a:extLst>
          </p:cNvPr>
          <p:cNvSpPr/>
          <p:nvPr/>
        </p:nvSpPr>
        <p:spPr bwMode="gray">
          <a:xfrm>
            <a:off x="8563809" y="2548531"/>
            <a:ext cx="1961149" cy="502530"/>
          </a:xfrm>
          <a:prstGeom prst="wedgeRoundRectCallout">
            <a:avLst>
              <a:gd name="adj1" fmla="val -78016"/>
              <a:gd name="adj2" fmla="val 40952"/>
              <a:gd name="adj3" fmla="val 16667"/>
            </a:avLst>
          </a:prstGeom>
          <a:noFill/>
          <a:ln w="28575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b="1" dirty="0">
                <a:latin typeface="Cambria" panose="02040503050406030204" pitchFamily="18" charset="0"/>
                <a:ea typeface="Cambria" panose="02040503050406030204" pitchFamily="18" charset="0"/>
              </a:rPr>
              <a:t>Read value of x</a:t>
            </a:r>
            <a:endParaRPr lang="zh-CN" altLang="en-US" b="1" dirty="0">
              <a:latin typeface="Cambria" panose="02040503050406030204" pitchFamily="18" charset="0"/>
            </a:endParaRPr>
          </a:p>
        </p:txBody>
      </p:sp>
      <p:sp>
        <p:nvSpPr>
          <p:cNvPr id="12" name="对话气泡: 圆角矩形 11">
            <a:extLst>
              <a:ext uri="{FF2B5EF4-FFF2-40B4-BE49-F238E27FC236}">
                <a16:creationId xmlns:a16="http://schemas.microsoft.com/office/drawing/2014/main" id="{E28F66F1-3CFE-B8F5-D250-A33D0270B6BD}"/>
              </a:ext>
            </a:extLst>
          </p:cNvPr>
          <p:cNvSpPr/>
          <p:nvPr/>
        </p:nvSpPr>
        <p:spPr bwMode="gray">
          <a:xfrm>
            <a:off x="8756983" y="4634604"/>
            <a:ext cx="1961149" cy="502530"/>
          </a:xfrm>
          <a:prstGeom prst="wedgeRoundRectCallout">
            <a:avLst>
              <a:gd name="adj1" fmla="val -78016"/>
              <a:gd name="adj2" fmla="val 40952"/>
              <a:gd name="adj3" fmla="val 16667"/>
            </a:avLst>
          </a:prstGeom>
          <a:noFill/>
          <a:ln w="28575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b="1" dirty="0">
                <a:latin typeface="Cambria" panose="02040503050406030204" pitchFamily="18" charset="0"/>
                <a:ea typeface="Cambria" panose="02040503050406030204" pitchFamily="18" charset="0"/>
              </a:rPr>
              <a:t>Write value of x</a:t>
            </a:r>
            <a:endParaRPr lang="zh-CN" altLang="en-US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2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8E4DF-56F5-CCC5-1E09-A8CF87062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FD86115-F15C-1971-4855-46CE93112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1" y="1379799"/>
            <a:ext cx="10826496" cy="1754135"/>
          </a:xfrm>
        </p:spPr>
        <p:txBody>
          <a:bodyPr/>
          <a:lstStyle/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Relational data models</a:t>
            </a:r>
            <a:endParaRPr lang="en-US" altLang="zh-CN" sz="2133" b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US" altLang="zh-CN" sz="2133" b="0" dirty="0">
                <a:latin typeface="Cambria" panose="02040503050406030204" pitchFamily="18" charset="0"/>
                <a:ea typeface="Cambria" panose="02040503050406030204" pitchFamily="18" charset="0"/>
              </a:rPr>
              <a:t>No keys</a:t>
            </a:r>
          </a:p>
          <a:p>
            <a:pPr lvl="1"/>
            <a:r>
              <a:rPr lang="en-US" altLang="zh-CN" sz="2133" b="0" dirty="0">
                <a:latin typeface="Cambria" panose="02040503050406030204" pitchFamily="18" charset="0"/>
                <a:ea typeface="Cambria" panose="02040503050406030204" pitchFamily="18" charset="0"/>
              </a:rPr>
              <a:t>Compound keys</a:t>
            </a:r>
          </a:p>
          <a:p>
            <a:pPr lvl="1"/>
            <a:r>
              <a:rPr lang="en-US" altLang="zh-CN" sz="2133" b="0" dirty="0">
                <a:latin typeface="Cambria" panose="02040503050406030204" pitchFamily="18" charset="0"/>
                <a:ea typeface="Cambria" panose="02040503050406030204" pitchFamily="18" charset="0"/>
              </a:rPr>
              <a:t>Foreign keys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6189CF1-B55D-E427-DFCD-A850FCFBD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Features of Relational DBMSs</a:t>
            </a:r>
            <a:endParaRPr lang="zh-CN" altLang="en-US" sz="3600" dirty="0">
              <a:latin typeface="Cambria" panose="02040503050406030204" pitchFamily="18" charset="0"/>
              <a:ea typeface="+mn-ea"/>
            </a:endParaRP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3A623F3C-932D-82F6-E50E-24C155B54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29608"/>
              </p:ext>
            </p:extLst>
          </p:nvPr>
        </p:nvGraphicFramePr>
        <p:xfrm>
          <a:off x="2755173" y="3907108"/>
          <a:ext cx="1186832" cy="1439552"/>
        </p:xfrm>
        <a:graphic>
          <a:graphicData uri="http://schemas.openxmlformats.org/drawingml/2006/table">
            <a:tbl>
              <a:tblPr firstRow="1" bandRow="1"/>
              <a:tblGrid>
                <a:gridCol w="593416">
                  <a:extLst>
                    <a:ext uri="{9D8B030D-6E8A-4147-A177-3AD203B41FA5}">
                      <a16:colId xmlns:a16="http://schemas.microsoft.com/office/drawing/2014/main" val="1042807678"/>
                    </a:ext>
                  </a:extLst>
                </a:gridCol>
                <a:gridCol w="593416">
                  <a:extLst>
                    <a:ext uri="{9D8B030D-6E8A-4147-A177-3AD203B41FA5}">
                      <a16:colId xmlns:a16="http://schemas.microsoft.com/office/drawing/2014/main" val="713445502"/>
                    </a:ext>
                  </a:extLst>
                </a:gridCol>
              </a:tblGrid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88217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436680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008125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zh-CN" altLang="en-US" sz="1600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412581"/>
                  </a:ext>
                </a:extLst>
              </a:tr>
            </a:tbl>
          </a:graphicData>
        </a:graphic>
      </p:graphicFrame>
      <p:sp>
        <p:nvSpPr>
          <p:cNvPr id="12" name="文本框 11">
            <a:extLst>
              <a:ext uri="{FF2B5EF4-FFF2-40B4-BE49-F238E27FC236}">
                <a16:creationId xmlns:a16="http://schemas.microsoft.com/office/drawing/2014/main" id="{5B22FF13-E562-E346-502D-A84D77A6B044}"/>
              </a:ext>
            </a:extLst>
          </p:cNvPr>
          <p:cNvSpPr txBox="1"/>
          <p:nvPr/>
        </p:nvSpPr>
        <p:spPr>
          <a:xfrm>
            <a:off x="2905198" y="3566920"/>
            <a:ext cx="886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Table t1</a:t>
            </a:r>
            <a:endParaRPr lang="zh-CN" altLang="en-US" sz="1600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5" name="表格 5">
            <a:extLst>
              <a:ext uri="{FF2B5EF4-FFF2-40B4-BE49-F238E27FC236}">
                <a16:creationId xmlns:a16="http://schemas.microsoft.com/office/drawing/2014/main" id="{4F80D600-A074-C058-21DD-BB6A1B6FE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666962"/>
              </p:ext>
            </p:extLst>
          </p:nvPr>
        </p:nvGraphicFramePr>
        <p:xfrm>
          <a:off x="4492845" y="3905474"/>
          <a:ext cx="2096745" cy="847568"/>
        </p:xfrm>
        <a:graphic>
          <a:graphicData uri="http://schemas.openxmlformats.org/drawingml/2006/table">
            <a:tbl>
              <a:tblPr firstRow="1" bandRow="1"/>
              <a:tblGrid>
                <a:gridCol w="584822">
                  <a:extLst>
                    <a:ext uri="{9D8B030D-6E8A-4147-A177-3AD203B41FA5}">
                      <a16:colId xmlns:a16="http://schemas.microsoft.com/office/drawing/2014/main" val="1042807678"/>
                    </a:ext>
                  </a:extLst>
                </a:gridCol>
                <a:gridCol w="584822">
                  <a:extLst>
                    <a:ext uri="{9D8B030D-6E8A-4147-A177-3AD203B41FA5}">
                      <a16:colId xmlns:a16="http://schemas.microsoft.com/office/drawing/2014/main" val="713445502"/>
                    </a:ext>
                  </a:extLst>
                </a:gridCol>
                <a:gridCol w="927101">
                  <a:extLst>
                    <a:ext uri="{9D8B030D-6E8A-4147-A177-3AD203B41FA5}">
                      <a16:colId xmlns:a16="http://schemas.microsoft.com/office/drawing/2014/main" val="610067345"/>
                    </a:ext>
                  </a:extLst>
                </a:gridCol>
              </a:tblGrid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c1 </a:t>
                      </a:r>
                      <a:r>
                        <a:rPr lang="en-US" altLang="zh-CN" sz="16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PK</a:t>
                      </a:r>
                      <a:endParaRPr lang="zh-CN" altLang="en-US" sz="1600" b="1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c2 </a:t>
                      </a:r>
                      <a:r>
                        <a:rPr lang="en-US" altLang="zh-CN" sz="16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PK</a:t>
                      </a:r>
                      <a:endParaRPr lang="zh-CN" altLang="en-US" sz="1600" b="1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c3 </a:t>
                      </a:r>
                      <a:r>
                        <a:rPr lang="en-US" altLang="zh-CN" sz="1600" b="1" baseline="0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UNIQUE</a:t>
                      </a:r>
                      <a:endParaRPr lang="zh-CN" altLang="en-US" sz="1600" b="1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88217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436680"/>
                  </a:ext>
                </a:extLst>
              </a:tr>
            </a:tbl>
          </a:graphicData>
        </a:graphic>
      </p:graphicFrame>
      <p:sp>
        <p:nvSpPr>
          <p:cNvPr id="16" name="文本框 15">
            <a:extLst>
              <a:ext uri="{FF2B5EF4-FFF2-40B4-BE49-F238E27FC236}">
                <a16:creationId xmlns:a16="http://schemas.microsoft.com/office/drawing/2014/main" id="{3B1D1C5C-0FBE-428B-BE25-6095ABCFF540}"/>
              </a:ext>
            </a:extLst>
          </p:cNvPr>
          <p:cNvSpPr txBox="1"/>
          <p:nvPr/>
        </p:nvSpPr>
        <p:spPr>
          <a:xfrm>
            <a:off x="4807568" y="3566920"/>
            <a:ext cx="1467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Table t2</a:t>
            </a:r>
            <a:endParaRPr lang="zh-CN" altLang="en-US" sz="1600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7" name="表格 5">
            <a:extLst>
              <a:ext uri="{FF2B5EF4-FFF2-40B4-BE49-F238E27FC236}">
                <a16:creationId xmlns:a16="http://schemas.microsoft.com/office/drawing/2014/main" id="{39DE30EC-7438-AC8B-94CA-B2E6A742DA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779242"/>
              </p:ext>
            </p:extLst>
          </p:nvPr>
        </p:nvGraphicFramePr>
        <p:xfrm>
          <a:off x="8205168" y="3905474"/>
          <a:ext cx="1169644" cy="1207456"/>
        </p:xfrm>
        <a:graphic>
          <a:graphicData uri="http://schemas.openxmlformats.org/drawingml/2006/table">
            <a:tbl>
              <a:tblPr firstRow="1" bandRow="1"/>
              <a:tblGrid>
                <a:gridCol w="584822">
                  <a:extLst>
                    <a:ext uri="{9D8B030D-6E8A-4147-A177-3AD203B41FA5}">
                      <a16:colId xmlns:a16="http://schemas.microsoft.com/office/drawing/2014/main" val="1042807678"/>
                    </a:ext>
                  </a:extLst>
                </a:gridCol>
                <a:gridCol w="584822">
                  <a:extLst>
                    <a:ext uri="{9D8B030D-6E8A-4147-A177-3AD203B41FA5}">
                      <a16:colId xmlns:a16="http://schemas.microsoft.com/office/drawing/2014/main" val="713445502"/>
                    </a:ext>
                  </a:extLst>
                </a:gridCol>
              </a:tblGrid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c1 </a:t>
                      </a:r>
                      <a:r>
                        <a:rPr lang="en-US" altLang="zh-CN" sz="16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PK</a:t>
                      </a:r>
                      <a:endParaRPr lang="zh-CN" altLang="en-US" sz="1600" b="1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zh-CN" altLang="en-US" sz="1600" b="1" baseline="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88217"/>
                  </a:ext>
                </a:extLst>
              </a:tr>
              <a:tr h="35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436680"/>
                  </a:ext>
                </a:extLst>
              </a:tr>
              <a:tr h="3598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7" marR="7999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863230"/>
                  </a:ext>
                </a:extLst>
              </a:tr>
            </a:tbl>
          </a:graphicData>
        </a:graphic>
      </p:graphicFrame>
      <p:sp>
        <p:nvSpPr>
          <p:cNvPr id="18" name="文本框 17">
            <a:extLst>
              <a:ext uri="{FF2B5EF4-FFF2-40B4-BE49-F238E27FC236}">
                <a16:creationId xmlns:a16="http://schemas.microsoft.com/office/drawing/2014/main" id="{C7417353-E639-DA92-49D9-94E473290CC9}"/>
              </a:ext>
            </a:extLst>
          </p:cNvPr>
          <p:cNvSpPr txBox="1"/>
          <p:nvPr/>
        </p:nvSpPr>
        <p:spPr>
          <a:xfrm>
            <a:off x="8056341" y="3566920"/>
            <a:ext cx="1467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Table t3</a:t>
            </a:r>
            <a:endParaRPr lang="zh-CN" altLang="en-US" sz="1600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4CA804D6-81DF-A435-0559-3224D1E439D4}"/>
              </a:ext>
            </a:extLst>
          </p:cNvPr>
          <p:cNvCxnSpPr>
            <a:cxnSpLocks/>
          </p:cNvCxnSpPr>
          <p:nvPr/>
        </p:nvCxnSpPr>
        <p:spPr>
          <a:xfrm flipH="1">
            <a:off x="6561133" y="4147517"/>
            <a:ext cx="1644035" cy="0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9EC6FAF4-FC52-F7CD-C07E-C81EFB5253E2}"/>
              </a:ext>
            </a:extLst>
          </p:cNvPr>
          <p:cNvSpPr txBox="1"/>
          <p:nvPr/>
        </p:nvSpPr>
        <p:spPr>
          <a:xfrm>
            <a:off x="6663730" y="3808963"/>
            <a:ext cx="1467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Foreign key</a:t>
            </a:r>
            <a:endParaRPr lang="zh-CN" altLang="en-US" sz="1600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841BEA7-B03E-657B-B44B-57FF96976FD3}"/>
              </a:ext>
            </a:extLst>
          </p:cNvPr>
          <p:cNvSpPr txBox="1"/>
          <p:nvPr/>
        </p:nvSpPr>
        <p:spPr>
          <a:xfrm>
            <a:off x="2700209" y="5709938"/>
            <a:ext cx="1296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Table with</a:t>
            </a:r>
          </a:p>
          <a:p>
            <a:pPr algn="ctr" defTabSz="457200"/>
            <a:r>
              <a:rPr lang="en-US" altLang="zh-CN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 keys</a:t>
            </a:r>
            <a:endParaRPr lang="zh-CN" altLang="en-US" b="1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08B171D-1BFC-630D-51B5-132FE0BD69A0}"/>
              </a:ext>
            </a:extLst>
          </p:cNvPr>
          <p:cNvSpPr txBox="1"/>
          <p:nvPr/>
        </p:nvSpPr>
        <p:spPr>
          <a:xfrm>
            <a:off x="4672934" y="5709937"/>
            <a:ext cx="1736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Table with</a:t>
            </a:r>
          </a:p>
          <a:p>
            <a:pPr algn="ctr" defTabSz="457200"/>
            <a:r>
              <a:rPr lang="en-US" altLang="zh-CN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compound key</a:t>
            </a:r>
            <a:endParaRPr lang="zh-CN" altLang="en-US" b="1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827574E-A68D-5097-1063-BD4A4F18B6B6}"/>
              </a:ext>
            </a:extLst>
          </p:cNvPr>
          <p:cNvSpPr txBox="1"/>
          <p:nvPr/>
        </p:nvSpPr>
        <p:spPr>
          <a:xfrm>
            <a:off x="8104610" y="5709936"/>
            <a:ext cx="1370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Table with</a:t>
            </a:r>
          </a:p>
          <a:p>
            <a:pPr algn="ctr" defTabSz="457200"/>
            <a:r>
              <a:rPr lang="en-US" altLang="zh-CN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foreign key</a:t>
            </a:r>
            <a:endParaRPr lang="zh-CN" altLang="en-US" b="1" i="1" dirty="0">
              <a:solidFill>
                <a:prstClr val="black"/>
              </a:solidFill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34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主题1">
  <a:themeElements>
    <a:clrScheme name="新闻纸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Amgen Corporate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6350" algn="ctr">
          <a:noFill/>
          <a:miter lim="800000"/>
          <a:headEnd/>
          <a:tailEnd/>
        </a:ln>
        <a:effectLst/>
      </a:spPr>
      <a:bodyPr wrap="none" rtlCol="0" anchor="ctr"/>
      <a:lstStyle>
        <a:defPPr algn="ctr">
          <a:defRPr b="1" dirty="0" smtClean="0">
            <a:solidFill>
              <a:schemeClr val="bg1"/>
            </a:solidFill>
          </a:defRPr>
        </a:defPPr>
      </a:lstStyle>
    </a:spDef>
    <a:lnDef>
      <a:spPr>
        <a:ln w="28575" cap="rnd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主题1" id="{95C25592-10BA-4666-86A4-05826EDB26C9}" vid="{BF664341-5969-42EB-BC18-F2EE4067AC0B}"/>
    </a:ext>
  </a:extLst>
</a:theme>
</file>

<file path=ppt/theme/theme2.xml><?xml version="1.0" encoding="utf-8"?>
<a:theme xmlns:a="http://schemas.openxmlformats.org/drawingml/2006/main" name="1_主题1">
  <a:themeElements>
    <a:clrScheme name="新闻纸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Amgen Corporate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6350" algn="ctr">
          <a:noFill/>
          <a:miter lim="800000"/>
          <a:headEnd/>
          <a:tailEnd/>
        </a:ln>
        <a:effectLst/>
      </a:spPr>
      <a:bodyPr wrap="none" rtlCol="0" anchor="ctr"/>
      <a:lstStyle>
        <a:defPPr algn="ctr">
          <a:defRPr b="1" dirty="0" smtClean="0">
            <a:solidFill>
              <a:schemeClr val="bg1"/>
            </a:solidFill>
          </a:defRPr>
        </a:defPPr>
      </a:lstStyle>
    </a:spDef>
    <a:lnDef>
      <a:spPr>
        <a:ln w="28575" cap="rnd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主题1" id="{95C25592-10BA-4666-86A4-05826EDB26C9}" vid="{BF664341-5969-42EB-BC18-F2EE4067AC0B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自定义 1">
    <a:majorFont>
      <a:latin typeface="Cambria"/>
      <a:ea typeface=""/>
      <a:cs typeface=""/>
    </a:majorFont>
    <a:minorFont>
      <a:latin typeface="Cambri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59201</TotalTime>
  <Words>5612</Words>
  <Application>Microsoft Office PowerPoint</Application>
  <PresentationFormat>宽屏</PresentationFormat>
  <Paragraphs>1568</Paragraphs>
  <Slides>50</Slides>
  <Notes>50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50</vt:i4>
      </vt:variant>
    </vt:vector>
  </HeadingPairs>
  <TitlesOfParts>
    <vt:vector size="63" baseType="lpstr">
      <vt:lpstr>Linux Libertine O</vt:lpstr>
      <vt:lpstr>等线</vt:lpstr>
      <vt:lpstr>Microsoft YaHei Light</vt:lpstr>
      <vt:lpstr>Arial</vt:lpstr>
      <vt:lpstr>Bahnschrift</vt:lpstr>
      <vt:lpstr>Calibri</vt:lpstr>
      <vt:lpstr>Cambria</vt:lpstr>
      <vt:lpstr>Cambria Math</vt:lpstr>
      <vt:lpstr>Consolas</vt:lpstr>
      <vt:lpstr>Times New Roman</vt:lpstr>
      <vt:lpstr>Wingdings</vt:lpstr>
      <vt:lpstr>主题1</vt:lpstr>
      <vt:lpstr>1_主题1</vt:lpstr>
      <vt:lpstr>PowerPoint 演示文稿</vt:lpstr>
      <vt:lpstr>Relational Database Management Systems (DBMSs) </vt:lpstr>
      <vt:lpstr>Transaction</vt:lpstr>
      <vt:lpstr>Isolation Level</vt:lpstr>
      <vt:lpstr>Isolation Anomaly</vt:lpstr>
      <vt:lpstr>Isolation Anomaly</vt:lpstr>
      <vt:lpstr>Existing Isolation Checkers</vt:lpstr>
      <vt:lpstr>Dependencies in Key-Value Data Models</vt:lpstr>
      <vt:lpstr>Features of Relational DBMSs</vt:lpstr>
      <vt:lpstr>Features of Relational DBMSs</vt:lpstr>
      <vt:lpstr>Key Challenge</vt:lpstr>
      <vt:lpstr>Key Idea</vt:lpstr>
      <vt:lpstr>Key Idea</vt:lpstr>
      <vt:lpstr>Key Idea</vt:lpstr>
      <vt:lpstr>Key Idea</vt:lpstr>
      <vt:lpstr>Key Idea</vt:lpstr>
      <vt:lpstr>Write-Read Dependency (wr)</vt:lpstr>
      <vt:lpstr>Write-Read Dependency (wr)</vt:lpstr>
      <vt:lpstr>Write-Write Dependency (ww)</vt:lpstr>
      <vt:lpstr>Write-Write Dependency (ww)</vt:lpstr>
      <vt:lpstr>Read-Write Dependency (rw)</vt:lpstr>
      <vt:lpstr>Read-Write Dependency (rw)</vt:lpstr>
      <vt:lpstr>How to Handle DELETE Statements?</vt:lpstr>
      <vt:lpstr>Obtain Dependencies of DELETE Statements</vt:lpstr>
      <vt:lpstr>Write-Write Dependency (ww)</vt:lpstr>
      <vt:lpstr>Write-Write Dependency (ww)</vt:lpstr>
      <vt:lpstr>Read-Write Dependency (rw)</vt:lpstr>
      <vt:lpstr>Read-Write Dependency (rw)</vt:lpstr>
      <vt:lpstr>Isolation Anomaly Detection</vt:lpstr>
      <vt:lpstr>Isolation Anomaly Detection</vt:lpstr>
      <vt:lpstr>Isolation Anomaly Detection</vt:lpstr>
      <vt:lpstr>IsoRel</vt:lpstr>
      <vt:lpstr>Initial Database Generation</vt:lpstr>
      <vt:lpstr>Transaction Generation</vt:lpstr>
      <vt:lpstr>SQL Statement Instrumentation</vt:lpstr>
      <vt:lpstr>Evaluation</vt:lpstr>
      <vt:lpstr>Evaluation</vt:lpstr>
      <vt:lpstr>RQ1: Isolation Anomaly Detection Results</vt:lpstr>
      <vt:lpstr>RQ1: Isolation Anomaly Detection Results</vt:lpstr>
      <vt:lpstr>RQ2: Analyzing Isolation Anomalies </vt:lpstr>
      <vt:lpstr>RQ2: Analyzing Isolation Anomalies </vt:lpstr>
      <vt:lpstr>RQ2: Analyzing Isolation Anomalies </vt:lpstr>
      <vt:lpstr>RQ2: Analyzing Isolation Anomalies </vt:lpstr>
      <vt:lpstr>RQ2: Analyzing Isolation Anomalies </vt:lpstr>
      <vt:lpstr>RQ2: Analyzing Isolation Anomalies </vt:lpstr>
      <vt:lpstr>RQ2: Analyzing Isolation Anomalies </vt:lpstr>
      <vt:lpstr>RQ3: Comparison with Existing Isolation Checkers</vt:lpstr>
      <vt:lpstr>RQ3: Comparison with Existing Isolation Checkers</vt:lpstr>
      <vt:lpstr>Conclusion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Gao Yu</dc:creator>
  <cp:lastModifiedBy>Wensheng Dou</cp:lastModifiedBy>
  <cp:revision>7995</cp:revision>
  <dcterms:created xsi:type="dcterms:W3CDTF">2018-10-10T02:25:20Z</dcterms:created>
  <dcterms:modified xsi:type="dcterms:W3CDTF">2025-09-26T00:05:17Z</dcterms:modified>
</cp:coreProperties>
</file>