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1.xml" ContentType="application/vnd.openxmlformats-officedocument.presentationml.notesSlid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2.xml" ContentType="application/vnd.openxmlformats-officedocument.presentationml.notesSlid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
  </p:notesMasterIdLst>
  <p:handoutMasterIdLst>
    <p:handoutMasterId r:id="rId26"/>
  </p:handoutMasterIdLst>
  <p:sldIdLst>
    <p:sldId id="257" r:id="rId2"/>
    <p:sldId id="465" r:id="rId3"/>
    <p:sldId id="466" r:id="rId4"/>
    <p:sldId id="595" r:id="rId5"/>
    <p:sldId id="543" r:id="rId6"/>
    <p:sldId id="553" r:id="rId7"/>
    <p:sldId id="596" r:id="rId8"/>
    <p:sldId id="497" r:id="rId9"/>
    <p:sldId id="597" r:id="rId10"/>
    <p:sldId id="598" r:id="rId11"/>
    <p:sldId id="579" r:id="rId12"/>
    <p:sldId id="582" r:id="rId13"/>
    <p:sldId id="580" r:id="rId14"/>
    <p:sldId id="585" r:id="rId15"/>
    <p:sldId id="587" r:id="rId16"/>
    <p:sldId id="603" r:id="rId17"/>
    <p:sldId id="584" r:id="rId18"/>
    <p:sldId id="588" r:id="rId19"/>
    <p:sldId id="589" r:id="rId20"/>
    <p:sldId id="591" r:id="rId21"/>
    <p:sldId id="592" r:id="rId22"/>
    <p:sldId id="593" r:id="rId23"/>
    <p:sldId id="59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61D4E283-05D4-49D3-94F5-3B84FA19C6D2}">
          <p14:sldIdLst>
            <p14:sldId id="257"/>
            <p14:sldId id="465"/>
            <p14:sldId id="466"/>
            <p14:sldId id="595"/>
            <p14:sldId id="543"/>
            <p14:sldId id="553"/>
            <p14:sldId id="596"/>
            <p14:sldId id="497"/>
            <p14:sldId id="597"/>
            <p14:sldId id="598"/>
            <p14:sldId id="579"/>
            <p14:sldId id="582"/>
            <p14:sldId id="580"/>
            <p14:sldId id="585"/>
            <p14:sldId id="587"/>
            <p14:sldId id="603"/>
            <p14:sldId id="584"/>
            <p14:sldId id="588"/>
            <p14:sldId id="589"/>
            <p14:sldId id="591"/>
            <p14:sldId id="592"/>
            <p14:sldId id="593"/>
            <p14:sldId id="599"/>
          </p14:sldIdLst>
        </p14:section>
      </p14:sectionLst>
    </p:ext>
    <p:ext uri="{EFAFB233-063F-42B5-8137-9DF3F51BA10A}">
      <p15:sldGuideLst xmlns:p15="http://schemas.microsoft.com/office/powerpoint/2012/main">
        <p15:guide id="1" orient="horz" pos="2614" userDrawn="1">
          <p15:clr>
            <a:srgbClr val="A4A3A4"/>
          </p15:clr>
        </p15:guide>
        <p15:guide id="2" pos="374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18E"/>
    <a:srgbClr val="F7C59F"/>
    <a:srgbClr val="C2F2D0"/>
    <a:srgbClr val="FFC7CE"/>
    <a:srgbClr val="D6B4FF"/>
    <a:srgbClr val="9CDDFF"/>
    <a:srgbClr val="FFFAB7"/>
    <a:srgbClr val="B0E0E6"/>
    <a:srgbClr val="FF7C7E"/>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034E78-7F5D-4C2E-B375-FC64B27BC917}" styleName="深色样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202B0CA-FC54-4496-8BCA-5EF66A818D29}" styleName="深色样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0" autoAdjust="0"/>
    <p:restoredTop sz="92327" autoAdjust="0"/>
  </p:normalViewPr>
  <p:slideViewPr>
    <p:cSldViewPr snapToGrid="0">
      <p:cViewPr varScale="1">
        <p:scale>
          <a:sx n="99" d="100"/>
          <a:sy n="99" d="100"/>
        </p:scale>
        <p:origin x="48" y="165"/>
      </p:cViewPr>
      <p:guideLst>
        <p:guide orient="horz" pos="2614"/>
        <p:guide pos="3749"/>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zh-CN"/>
        </a:p>
      </c:txPr>
    </c:title>
    <c:autoTitleDeleted val="0"/>
    <c:plotArea>
      <c:layout>
        <c:manualLayout>
          <c:layoutTarget val="inner"/>
          <c:xMode val="edge"/>
          <c:yMode val="edge"/>
          <c:x val="0.1868699950142147"/>
          <c:y val="0.14716519247008247"/>
          <c:w val="0.62696546054254021"/>
          <c:h val="0.72978078310774763"/>
        </c:manualLayout>
      </c:layout>
      <c:doughnutChart>
        <c:varyColors val="1"/>
        <c:ser>
          <c:idx val="0"/>
          <c:order val="0"/>
          <c:tx>
            <c:strRef>
              <c:f>Sheet1!$B$1</c:f>
              <c:strCache>
                <c:ptCount val="1"/>
                <c:pt idx="0">
                  <c:v>Tables</c:v>
                </c:pt>
              </c:strCache>
            </c:strRef>
          </c:tx>
          <c:dPt>
            <c:idx val="0"/>
            <c:bubble3D val="0"/>
            <c:spPr>
              <a:solidFill>
                <a:schemeClr val="accent6">
                  <a:lumMod val="60000"/>
                  <a:lumOff val="40000"/>
                </a:schemeClr>
              </a:solidFill>
              <a:ln w="19050">
                <a:solidFill>
                  <a:schemeClr val="bg1"/>
                </a:solidFill>
              </a:ln>
              <a:effectLst/>
            </c:spPr>
            <c:extLst>
              <c:ext xmlns:c16="http://schemas.microsoft.com/office/drawing/2014/chart" uri="{C3380CC4-5D6E-409C-BE32-E72D297353CC}">
                <c16:uniqueId val="{00000001-F57B-4128-AC3B-4BC8F4C15CC1}"/>
              </c:ext>
            </c:extLst>
          </c:dPt>
          <c:dPt>
            <c:idx val="1"/>
            <c:bubble3D val="0"/>
            <c:spPr>
              <a:solidFill>
                <a:schemeClr val="accent5">
                  <a:lumMod val="60000"/>
                  <a:lumOff val="40000"/>
                </a:schemeClr>
              </a:solidFill>
              <a:ln w="19050">
                <a:solidFill>
                  <a:schemeClr val="bg1"/>
                </a:solidFill>
              </a:ln>
              <a:effectLst/>
            </c:spPr>
            <c:extLst>
              <c:ext xmlns:c16="http://schemas.microsoft.com/office/drawing/2014/chart" uri="{C3380CC4-5D6E-409C-BE32-E72D297353CC}">
                <c16:uniqueId val="{00000002-F57B-4128-AC3B-4BC8F4C15CC1}"/>
              </c:ext>
            </c:extLst>
          </c:dPt>
          <c:dLbls>
            <c:spPr>
              <a:noFill/>
              <a:ln>
                <a:no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zh-CN"/>
              </a:p>
            </c:txPr>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≤1</c:v>
                </c:pt>
                <c:pt idx="1">
                  <c:v>&gt;1</c:v>
                </c:pt>
              </c:strCache>
            </c:strRef>
          </c:cat>
          <c:val>
            <c:numRef>
              <c:f>Sheet1!$B$2:$B$3</c:f>
              <c:numCache>
                <c:formatCode>General</c:formatCode>
                <c:ptCount val="2"/>
                <c:pt idx="0">
                  <c:v>125</c:v>
                </c:pt>
                <c:pt idx="1">
                  <c:v>15</c:v>
                </c:pt>
              </c:numCache>
            </c:numRef>
          </c:val>
          <c:extLst>
            <c:ext xmlns:c16="http://schemas.microsoft.com/office/drawing/2014/chart" uri="{C3380CC4-5D6E-409C-BE32-E72D297353CC}">
              <c16:uniqueId val="{00000000-F57B-4128-AC3B-4BC8F4C15CC1}"/>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41382281711072"/>
          <c:y val="4.9390239857214392E-2"/>
          <c:w val="0.5194131161329214"/>
          <c:h val="0.93608321900831082"/>
        </c:manualLayout>
      </c:layout>
      <c:pieChart>
        <c:varyColors val="1"/>
        <c:ser>
          <c:idx val="0"/>
          <c:order val="0"/>
          <c:tx>
            <c:strRef>
              <c:f>Sheet1!$B$1</c:f>
              <c:strCache>
                <c:ptCount val="1"/>
                <c:pt idx="0">
                  <c:v>Root cause</c:v>
                </c:pt>
              </c:strCache>
            </c:strRef>
          </c:tx>
          <c:dPt>
            <c:idx val="0"/>
            <c:bubble3D val="0"/>
            <c:spPr>
              <a:noFill/>
              <a:ln w="19050">
                <a:noFill/>
              </a:ln>
              <a:effectLst/>
            </c:spPr>
            <c:extLst>
              <c:ext xmlns:c16="http://schemas.microsoft.com/office/drawing/2014/chart" uri="{C3380CC4-5D6E-409C-BE32-E72D297353CC}">
                <c16:uniqueId val="{00000001-4B40-4652-9675-D761380B8FBC}"/>
              </c:ext>
            </c:extLst>
          </c:dPt>
          <c:dPt>
            <c:idx val="1"/>
            <c:bubble3D val="0"/>
            <c:spPr>
              <a:noFill/>
              <a:ln w="38100">
                <a:solidFill>
                  <a:srgbClr val="C00000"/>
                </a:solidFill>
              </a:ln>
              <a:effectLst/>
            </c:spPr>
            <c:extLst>
              <c:ext xmlns:c16="http://schemas.microsoft.com/office/drawing/2014/chart" uri="{C3380CC4-5D6E-409C-BE32-E72D297353CC}">
                <c16:uniqueId val="{00000003-4B40-4652-9675-D761380B8FBC}"/>
              </c:ext>
            </c:extLst>
          </c:dPt>
          <c:dPt>
            <c:idx val="2"/>
            <c:bubble3D val="0"/>
            <c:spPr>
              <a:noFill/>
              <a:ln w="19050">
                <a:noFill/>
              </a:ln>
              <a:effectLst/>
            </c:spPr>
            <c:extLst>
              <c:ext xmlns:c16="http://schemas.microsoft.com/office/drawing/2014/chart" uri="{C3380CC4-5D6E-409C-BE32-E72D297353CC}">
                <c16:uniqueId val="{00000005-4B40-4652-9675-D761380B8FBC}"/>
              </c:ext>
            </c:extLst>
          </c:dPt>
          <c:dPt>
            <c:idx val="3"/>
            <c:bubble3D val="0"/>
            <c:spPr>
              <a:noFill/>
              <a:ln w="19050">
                <a:noFill/>
              </a:ln>
              <a:effectLst/>
            </c:spPr>
            <c:extLst>
              <c:ext xmlns:c16="http://schemas.microsoft.com/office/drawing/2014/chart" uri="{C3380CC4-5D6E-409C-BE32-E72D297353CC}">
                <c16:uniqueId val="{00000007-4B40-4652-9675-D761380B8FBC}"/>
              </c:ext>
            </c:extLst>
          </c:dPt>
          <c:dPt>
            <c:idx val="4"/>
            <c:bubble3D val="0"/>
            <c:spPr>
              <a:noFill/>
              <a:ln w="19050">
                <a:noFill/>
              </a:ln>
              <a:effectLst/>
            </c:spPr>
            <c:extLst>
              <c:ext xmlns:c16="http://schemas.microsoft.com/office/drawing/2014/chart" uri="{C3380CC4-5D6E-409C-BE32-E72D297353CC}">
                <c16:uniqueId val="{00000009-4B40-4652-9675-D761380B8FBC}"/>
              </c:ext>
            </c:extLst>
          </c:dPt>
          <c:cat>
            <c:strRef>
              <c:f>Sheet1!$A$2:$A$6</c:f>
              <c:strCache>
                <c:ptCount val="5"/>
                <c:pt idx="0">
                  <c:v>Atomicity violation</c:v>
                </c:pt>
                <c:pt idx="1">
                  <c:v>Isolation violation</c:v>
                </c:pt>
                <c:pt idx="2">
                  <c:v>Consistency violation</c:v>
                </c:pt>
                <c:pt idx="3">
                  <c:v>Read-only constraint violation</c:v>
                </c:pt>
                <c:pt idx="4">
                  <c:v>Statement correctness violation</c:v>
                </c:pt>
              </c:strCache>
            </c:strRef>
          </c:cat>
          <c:val>
            <c:numRef>
              <c:f>Sheet1!$B$2:$B$6</c:f>
              <c:numCache>
                <c:formatCode>General</c:formatCode>
                <c:ptCount val="5"/>
                <c:pt idx="0">
                  <c:v>2</c:v>
                </c:pt>
                <c:pt idx="1">
                  <c:v>44</c:v>
                </c:pt>
                <c:pt idx="2">
                  <c:v>45</c:v>
                </c:pt>
                <c:pt idx="3">
                  <c:v>4</c:v>
                </c:pt>
                <c:pt idx="4">
                  <c:v>45</c:v>
                </c:pt>
              </c:numCache>
            </c:numRef>
          </c:val>
          <c:extLst>
            <c:ext xmlns:c16="http://schemas.microsoft.com/office/drawing/2014/chart" uri="{C3380CC4-5D6E-409C-BE32-E72D297353CC}">
              <c16:uniqueId val="{0000000A-4B40-4652-9675-D761380B8FBC}"/>
            </c:ext>
          </c:extLst>
        </c:ser>
        <c:dLbls>
          <c:showLegendKey val="0"/>
          <c:showVal val="0"/>
          <c:showCatName val="0"/>
          <c:showSerName val="0"/>
          <c:showPercent val="0"/>
          <c:showBubbleSize val="0"/>
          <c:showLeaderLines val="1"/>
        </c:dLbls>
        <c:firstSliceAng val="34"/>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事务缺陷数量</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AD1F-49D3-8422-73444D47A1AE}"/>
              </c:ext>
            </c:extLst>
          </c:dPt>
          <c:dPt>
            <c:idx val="1"/>
            <c:bubble3D val="0"/>
            <c:spPr>
              <a:solidFill>
                <a:srgbClr val="A9D18E"/>
              </a:solidFill>
              <a:ln w="19050">
                <a:solidFill>
                  <a:schemeClr val="lt1"/>
                </a:solidFill>
              </a:ln>
              <a:effectLst/>
            </c:spPr>
            <c:extLst>
              <c:ext xmlns:c16="http://schemas.microsoft.com/office/drawing/2014/chart" uri="{C3380CC4-5D6E-409C-BE32-E72D297353CC}">
                <c16:uniqueId val="{00000003-AD1F-49D3-8422-73444D47A1AE}"/>
              </c:ext>
            </c:extLst>
          </c:dPt>
          <c:dLbls>
            <c:dLbl>
              <c:idx val="0"/>
              <c:tx>
                <c:rich>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Cambria" panose="02040503050406030204" pitchFamily="18" charset="0"/>
                        <a:ea typeface="Cambria" panose="02040503050406030204" pitchFamily="18" charset="0"/>
                        <a:cs typeface="+mn-cs"/>
                      </a:defRPr>
                    </a:pPr>
                    <a:r>
                      <a:rPr lang="en-US" altLang="zh-CN" b="0" dirty="0">
                        <a:solidFill>
                          <a:schemeClr val="bg1"/>
                        </a:solidFill>
                      </a:rPr>
                      <a:t>23.6%</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Cambria" panose="02040503050406030204" pitchFamily="18" charset="0"/>
                      <a:ea typeface="Cambria" panose="02040503050406030204" pitchFamily="18" charset="0"/>
                      <a:cs typeface="+mn-cs"/>
                    </a:defRPr>
                  </a:pPr>
                  <a:endParaRPr lang="zh-CN"/>
                </a:p>
              </c:txP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AD1F-49D3-8422-73444D47A1AE}"/>
                </c:ext>
              </c:extLst>
            </c:dLbl>
            <c:dLbl>
              <c:idx val="1"/>
              <c:delete val="1"/>
              <c:extLst>
                <c:ext xmlns:c15="http://schemas.microsoft.com/office/drawing/2012/chart" uri="{CE6537A1-D6FC-4f65-9D91-7224C49458BB}"/>
                <c:ext xmlns:c16="http://schemas.microsoft.com/office/drawing/2014/chart" uri="{C3380CC4-5D6E-409C-BE32-E72D297353CC}">
                  <c16:uniqueId val="{00000003-AD1F-49D3-8422-73444D47A1A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ambria" panose="02040503050406030204" pitchFamily="18" charset="0"/>
                    <a:ea typeface="Cambria" panose="02040503050406030204" pitchFamily="18" charset="0"/>
                    <a:cs typeface="+mn-cs"/>
                  </a:defRPr>
                </a:pPr>
                <a:endParaRPr lang="zh-CN"/>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显式事务缺陷</c:v>
                </c:pt>
                <c:pt idx="1">
                  <c:v>静默事务缺陷</c:v>
                </c:pt>
              </c:strCache>
            </c:strRef>
          </c:cat>
          <c:val>
            <c:numRef>
              <c:f>Sheet1!$B$2:$B$3</c:f>
              <c:numCache>
                <c:formatCode>General</c:formatCode>
                <c:ptCount val="2"/>
                <c:pt idx="0">
                  <c:v>33</c:v>
                </c:pt>
                <c:pt idx="1">
                  <c:v>107</c:v>
                </c:pt>
              </c:numCache>
            </c:numRef>
          </c:val>
          <c:extLst>
            <c:ext xmlns:c16="http://schemas.microsoft.com/office/drawing/2014/chart" uri="{C3380CC4-5D6E-409C-BE32-E72D297353CC}">
              <c16:uniqueId val="{00000004-AD1F-49D3-8422-73444D47A1AE}"/>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事务缺陷数量</c:v>
                </c:pt>
              </c:strCache>
            </c:strRef>
          </c:tx>
          <c:dPt>
            <c:idx val="0"/>
            <c:bubble3D val="0"/>
            <c:spPr>
              <a:noFill/>
              <a:ln w="19050">
                <a:noFill/>
              </a:ln>
              <a:effectLst/>
            </c:spPr>
            <c:extLst>
              <c:ext xmlns:c16="http://schemas.microsoft.com/office/drawing/2014/chart" uri="{C3380CC4-5D6E-409C-BE32-E72D297353CC}">
                <c16:uniqueId val="{00000001-A14A-4B7B-991D-35B97D0789F9}"/>
              </c:ext>
            </c:extLst>
          </c:dPt>
          <c:dPt>
            <c:idx val="1"/>
            <c:bubble3D val="0"/>
            <c:spPr>
              <a:noFill/>
              <a:ln w="38100">
                <a:solidFill>
                  <a:srgbClr val="C00000"/>
                </a:solidFill>
              </a:ln>
              <a:effectLst/>
            </c:spPr>
            <c:extLst>
              <c:ext xmlns:c16="http://schemas.microsoft.com/office/drawing/2014/chart" uri="{C3380CC4-5D6E-409C-BE32-E72D297353CC}">
                <c16:uniqueId val="{00000003-A14A-4B7B-991D-35B97D0789F9}"/>
              </c:ext>
            </c:extLst>
          </c:dPt>
          <c:dLbls>
            <c:delete val="1"/>
          </c:dLbls>
          <c:cat>
            <c:strRef>
              <c:f>Sheet1!$A$2:$A$3</c:f>
              <c:strCache>
                <c:ptCount val="2"/>
                <c:pt idx="0">
                  <c:v>显式事务缺陷</c:v>
                </c:pt>
                <c:pt idx="1">
                  <c:v>静默事务缺陷</c:v>
                </c:pt>
              </c:strCache>
            </c:strRef>
          </c:cat>
          <c:val>
            <c:numRef>
              <c:f>Sheet1!$B$2:$B$3</c:f>
              <c:numCache>
                <c:formatCode>General</c:formatCode>
                <c:ptCount val="2"/>
                <c:pt idx="0">
                  <c:v>33</c:v>
                </c:pt>
                <c:pt idx="1">
                  <c:v>107</c:v>
                </c:pt>
              </c:numCache>
            </c:numRef>
          </c:val>
          <c:extLst>
            <c:ext xmlns:c16="http://schemas.microsoft.com/office/drawing/2014/chart" uri="{C3380CC4-5D6E-409C-BE32-E72D297353CC}">
              <c16:uniqueId val="{00000004-A14A-4B7B-991D-35B97D0789F9}"/>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事务缺陷数量</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0881-46D1-9A9C-2645D87F6022}"/>
              </c:ext>
            </c:extLst>
          </c:dPt>
          <c:dPt>
            <c:idx val="1"/>
            <c:bubble3D val="0"/>
            <c:explosion val="1"/>
            <c:spPr>
              <a:solidFill>
                <a:srgbClr val="A9D18E"/>
              </a:solidFill>
              <a:ln w="19050" cap="flat" cmpd="sng" algn="ctr">
                <a:solidFill>
                  <a:schemeClr val="bg1"/>
                </a:solidFill>
                <a:prstDash val="solid"/>
              </a:ln>
              <a:effectLst/>
            </c:spPr>
            <c:extLst>
              <c:ext xmlns:c16="http://schemas.microsoft.com/office/drawing/2014/chart" uri="{C3380CC4-5D6E-409C-BE32-E72D297353CC}">
                <c16:uniqueId val="{00000003-0881-46D1-9A9C-2645D87F6022}"/>
              </c:ext>
            </c:extLst>
          </c:dPt>
          <c:dLbls>
            <c:dLbl>
              <c:idx val="0"/>
              <c:tx>
                <c:rich>
                  <a:bodyPr/>
                  <a:lstStyle/>
                  <a:p>
                    <a:r>
                      <a:rPr lang="en-US" altLang="zh-CN"/>
                      <a:t>45.7%</a:t>
                    </a:r>
                    <a:endParaRPr lang="en-US" altLang="zh-CN"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0881-46D1-9A9C-2645D87F6022}"/>
                </c:ext>
              </c:extLst>
            </c:dLbl>
            <c:dLbl>
              <c:idx val="1"/>
              <c:tx>
                <c:rich>
                  <a:bodyPr rot="0" spcFirstLastPara="1" vertOverflow="ellipsis" vert="horz" wrap="square" anchor="ctr" anchorCtr="1"/>
                  <a:lstStyle/>
                  <a:p>
                    <a:pPr>
                      <a:defRPr sz="1800" b="1" i="0" u="none" strike="noStrike" kern="1200" baseline="0">
                        <a:solidFill>
                          <a:schemeClr val="bg1"/>
                        </a:solidFill>
                        <a:latin typeface="Cambria" panose="02040503050406030204" pitchFamily="18" charset="0"/>
                        <a:ea typeface="Cambria" panose="02040503050406030204" pitchFamily="18" charset="0"/>
                        <a:cs typeface="+mn-cs"/>
                      </a:defRPr>
                    </a:pPr>
                    <a:r>
                      <a:rPr lang="en-US" b="1">
                        <a:solidFill>
                          <a:schemeClr val="bg1"/>
                        </a:solidFill>
                      </a:rPr>
                      <a:t>54.3%</a:t>
                    </a:r>
                  </a:p>
                </c:rich>
              </c:tx>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Cambria" panose="02040503050406030204" pitchFamily="18" charset="0"/>
                      <a:ea typeface="Cambria" panose="02040503050406030204" pitchFamily="18" charset="0"/>
                      <a:cs typeface="+mn-cs"/>
                    </a:defRPr>
                  </a:pPr>
                  <a:endParaRPr lang="zh-CN"/>
                </a:p>
              </c:txP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0881-46D1-9A9C-2645D87F6022}"/>
                </c:ext>
              </c:extLst>
            </c:dLbl>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Cambria" panose="02040503050406030204" pitchFamily="18" charset="0"/>
                    <a:ea typeface="Cambria" panose="02040503050406030204" pitchFamily="18" charset="0"/>
                    <a:cs typeface="+mn-cs"/>
                  </a:defRPr>
                </a:pPr>
                <a:endParaRPr lang="zh-CN"/>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Detected TXBugs</c:v>
                </c:pt>
                <c:pt idx="1">
                  <c:v>Undetectable TXBugs</c:v>
                </c:pt>
              </c:strCache>
            </c:strRef>
          </c:cat>
          <c:val>
            <c:numRef>
              <c:f>Sheet1!$B$2:$B$3</c:f>
              <c:numCache>
                <c:formatCode>General</c:formatCode>
                <c:ptCount val="2"/>
                <c:pt idx="0">
                  <c:v>64</c:v>
                </c:pt>
                <c:pt idx="1">
                  <c:v>76</c:v>
                </c:pt>
              </c:numCache>
            </c:numRef>
          </c:val>
          <c:extLst>
            <c:ext xmlns:c16="http://schemas.microsoft.com/office/drawing/2014/chart" uri="{C3380CC4-5D6E-409C-BE32-E72D297353CC}">
              <c16:uniqueId val="{00000004-0881-46D1-9A9C-2645D87F6022}"/>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Cambria" panose="02040503050406030204" pitchFamily="18" charset="0"/>
          <a:ea typeface="Cambria" panose="02040503050406030204" pitchFamily="18" charset="0"/>
        </a:defRPr>
      </a:pPr>
      <a:endParaRPr lang="zh-C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事务缺陷数量</c:v>
                </c:pt>
              </c:strCache>
            </c:strRef>
          </c:tx>
          <c:dPt>
            <c:idx val="0"/>
            <c:bubble3D val="0"/>
            <c:spPr>
              <a:noFill/>
              <a:ln w="19050">
                <a:noFill/>
              </a:ln>
              <a:effectLst/>
            </c:spPr>
            <c:extLst>
              <c:ext xmlns:c16="http://schemas.microsoft.com/office/drawing/2014/chart" uri="{C3380CC4-5D6E-409C-BE32-E72D297353CC}">
                <c16:uniqueId val="{00000001-E6D0-4C15-9433-0E87B1A54598}"/>
              </c:ext>
            </c:extLst>
          </c:dPt>
          <c:dPt>
            <c:idx val="1"/>
            <c:bubble3D val="0"/>
            <c:explosion val="1"/>
            <c:spPr>
              <a:noFill/>
              <a:ln w="38100" cap="flat" cmpd="sng" algn="ctr">
                <a:solidFill>
                  <a:srgbClr val="C00000"/>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E6D0-4C15-9433-0E87B1A54598}"/>
              </c:ext>
            </c:extLst>
          </c:dPt>
          <c:cat>
            <c:strRef>
              <c:f>Sheet1!$A$2:$A$3</c:f>
              <c:strCache>
                <c:ptCount val="2"/>
                <c:pt idx="0">
                  <c:v>Detected TXBugs</c:v>
                </c:pt>
                <c:pt idx="1">
                  <c:v>Undetectable TXBugs</c:v>
                </c:pt>
              </c:strCache>
            </c:strRef>
          </c:cat>
          <c:val>
            <c:numRef>
              <c:f>Sheet1!$B$2:$B$3</c:f>
              <c:numCache>
                <c:formatCode>General</c:formatCode>
                <c:ptCount val="2"/>
                <c:pt idx="0">
                  <c:v>64</c:v>
                </c:pt>
                <c:pt idx="1">
                  <c:v>76</c:v>
                </c:pt>
              </c:numCache>
            </c:numRef>
          </c:val>
          <c:extLst>
            <c:ext xmlns:c16="http://schemas.microsoft.com/office/drawing/2014/chart" uri="{C3380CC4-5D6E-409C-BE32-E72D297353CC}">
              <c16:uniqueId val="{00000004-E6D0-4C15-9433-0E87B1A5459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Cambria" panose="02040503050406030204" pitchFamily="18" charset="0"/>
          <a:ea typeface="Cambria" panose="02040503050406030204" pitchFamily="18" charset="0"/>
        </a:defRPr>
      </a:pPr>
      <a:endParaRPr lang="zh-C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41382281711072"/>
          <c:y val="4.9390239857214392E-2"/>
          <c:w val="0.5194131161329214"/>
          <c:h val="0.93608321900831082"/>
        </c:manualLayout>
      </c:layout>
      <c:pieChart>
        <c:varyColors val="1"/>
        <c:ser>
          <c:idx val="0"/>
          <c:order val="0"/>
          <c:tx>
            <c:strRef>
              <c:f>Sheet1!$B$1</c:f>
              <c:strCache>
                <c:ptCount val="1"/>
                <c:pt idx="0">
                  <c:v>Root cause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5107-4B67-9C8B-F8AD5ABA9859}"/>
              </c:ext>
            </c:extLst>
          </c:dPt>
          <c:dPt>
            <c:idx val="1"/>
            <c:bubble3D val="0"/>
            <c:spPr>
              <a:pattFill prst="dkVert">
                <a:fgClr>
                  <a:schemeClr val="accent6"/>
                </a:fgClr>
                <a:bgClr>
                  <a:schemeClr val="bg1"/>
                </a:bgClr>
              </a:pattFill>
              <a:ln w="19050">
                <a:solidFill>
                  <a:schemeClr val="lt1"/>
                </a:solidFill>
              </a:ln>
              <a:effectLst/>
            </c:spPr>
            <c:extLst>
              <c:ext xmlns:c16="http://schemas.microsoft.com/office/drawing/2014/chart" uri="{C3380CC4-5D6E-409C-BE32-E72D297353CC}">
                <c16:uniqueId val="{00000003-5107-4B67-9C8B-F8AD5ABA9859}"/>
              </c:ext>
            </c:extLst>
          </c:dPt>
          <c:dPt>
            <c:idx val="2"/>
            <c:bubble3D val="0"/>
            <c:spPr>
              <a:solidFill>
                <a:srgbClr val="FFC7CE"/>
              </a:solidFill>
              <a:ln w="19050">
                <a:solidFill>
                  <a:schemeClr val="lt1"/>
                </a:solidFill>
              </a:ln>
              <a:effectLst/>
            </c:spPr>
            <c:extLst>
              <c:ext xmlns:c16="http://schemas.microsoft.com/office/drawing/2014/chart" uri="{C3380CC4-5D6E-409C-BE32-E72D297353CC}">
                <c16:uniqueId val="{00000005-5107-4B67-9C8B-F8AD5ABA9859}"/>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5107-4B67-9C8B-F8AD5ABA9859}"/>
              </c:ext>
            </c:extLst>
          </c:dPt>
          <c:dPt>
            <c:idx val="4"/>
            <c:bubble3D val="0"/>
            <c:spPr>
              <a:solidFill>
                <a:srgbClr val="D6B4FF"/>
              </a:solidFill>
              <a:ln w="19050">
                <a:solidFill>
                  <a:schemeClr val="lt1"/>
                </a:solidFill>
              </a:ln>
              <a:effectLst/>
            </c:spPr>
            <c:extLst>
              <c:ext xmlns:c16="http://schemas.microsoft.com/office/drawing/2014/chart" uri="{C3380CC4-5D6E-409C-BE32-E72D297353CC}">
                <c16:uniqueId val="{00000009-5107-4B67-9C8B-F8AD5ABA9859}"/>
              </c:ext>
            </c:extLst>
          </c:dPt>
          <c:dLbls>
            <c:delete val="1"/>
          </c:dLbls>
          <c:cat>
            <c:strRef>
              <c:f>Sheet1!$A$2:$A$6</c:f>
              <c:strCache>
                <c:ptCount val="5"/>
                <c:pt idx="0">
                  <c:v>Atomicity violation</c:v>
                </c:pt>
                <c:pt idx="1">
                  <c:v>Isolation violation</c:v>
                </c:pt>
                <c:pt idx="2">
                  <c:v>Consistency violation</c:v>
                </c:pt>
                <c:pt idx="3">
                  <c:v>Read-only constraint violation</c:v>
                </c:pt>
                <c:pt idx="4">
                  <c:v>Statement correctness violation</c:v>
                </c:pt>
              </c:strCache>
            </c:strRef>
          </c:cat>
          <c:val>
            <c:numRef>
              <c:f>Sheet1!$B$2:$B$6</c:f>
              <c:numCache>
                <c:formatCode>General</c:formatCode>
                <c:ptCount val="5"/>
                <c:pt idx="0">
                  <c:v>2</c:v>
                </c:pt>
                <c:pt idx="1">
                  <c:v>44</c:v>
                </c:pt>
                <c:pt idx="2">
                  <c:v>45</c:v>
                </c:pt>
                <c:pt idx="3">
                  <c:v>4</c:v>
                </c:pt>
                <c:pt idx="4">
                  <c:v>45</c:v>
                </c:pt>
              </c:numCache>
            </c:numRef>
          </c:val>
          <c:extLst>
            <c:ext xmlns:c16="http://schemas.microsoft.com/office/drawing/2014/chart" uri="{C3380CC4-5D6E-409C-BE32-E72D297353CC}">
              <c16:uniqueId val="{0000000A-5107-4B67-9C8B-F8AD5ABA9859}"/>
            </c:ext>
          </c:extLst>
        </c:ser>
        <c:dLbls>
          <c:dLblPos val="bestFit"/>
          <c:showLegendKey val="0"/>
          <c:showVal val="1"/>
          <c:showCatName val="0"/>
          <c:showSerName val="0"/>
          <c:showPercent val="0"/>
          <c:showBubbleSize val="0"/>
          <c:showLeaderLines val="1"/>
        </c:dLbls>
        <c:firstSliceAng val="34"/>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41382281711072"/>
          <c:y val="4.9390239857214392E-2"/>
          <c:w val="0.5194131161329214"/>
          <c:h val="0.93608321900831082"/>
        </c:manualLayout>
      </c:layout>
      <c:pieChart>
        <c:varyColors val="1"/>
        <c:ser>
          <c:idx val="0"/>
          <c:order val="0"/>
          <c:tx>
            <c:strRef>
              <c:f>Sheet1!$B$1</c:f>
              <c:strCache>
                <c:ptCount val="1"/>
                <c:pt idx="0">
                  <c:v>Root cause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A12A-4171-B541-0FBA428580C0}"/>
              </c:ext>
            </c:extLst>
          </c:dPt>
          <c:dPt>
            <c:idx val="1"/>
            <c:bubble3D val="0"/>
            <c:spPr>
              <a:pattFill prst="dkVert">
                <a:fgClr>
                  <a:schemeClr val="accent6"/>
                </a:fgClr>
                <a:bgClr>
                  <a:schemeClr val="bg1"/>
                </a:bgClr>
              </a:pattFill>
              <a:ln w="19050">
                <a:solidFill>
                  <a:schemeClr val="lt1"/>
                </a:solidFill>
              </a:ln>
              <a:effectLst/>
            </c:spPr>
            <c:extLst>
              <c:ext xmlns:c16="http://schemas.microsoft.com/office/drawing/2014/chart" uri="{C3380CC4-5D6E-409C-BE32-E72D297353CC}">
                <c16:uniqueId val="{00000003-A12A-4171-B541-0FBA428580C0}"/>
              </c:ext>
            </c:extLst>
          </c:dPt>
          <c:dPt>
            <c:idx val="2"/>
            <c:bubble3D val="0"/>
            <c:spPr>
              <a:pattFill prst="dkVert">
                <a:fgClr>
                  <a:srgbClr val="FFC7CE"/>
                </a:fgClr>
                <a:bgClr>
                  <a:schemeClr val="bg1"/>
                </a:bgClr>
              </a:pattFill>
              <a:ln w="19050">
                <a:solidFill>
                  <a:schemeClr val="lt1"/>
                </a:solidFill>
              </a:ln>
              <a:effectLst/>
            </c:spPr>
            <c:extLst>
              <c:ext xmlns:c16="http://schemas.microsoft.com/office/drawing/2014/chart" uri="{C3380CC4-5D6E-409C-BE32-E72D297353CC}">
                <c16:uniqueId val="{00000005-A12A-4171-B541-0FBA428580C0}"/>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A12A-4171-B541-0FBA428580C0}"/>
              </c:ext>
            </c:extLst>
          </c:dPt>
          <c:dPt>
            <c:idx val="4"/>
            <c:bubble3D val="0"/>
            <c:spPr>
              <a:pattFill prst="dkVert">
                <a:fgClr>
                  <a:srgbClr val="D6B4FF"/>
                </a:fgClr>
                <a:bgClr>
                  <a:schemeClr val="bg1"/>
                </a:bgClr>
              </a:pattFill>
              <a:ln w="19050">
                <a:solidFill>
                  <a:schemeClr val="lt1"/>
                </a:solidFill>
              </a:ln>
              <a:effectLst/>
            </c:spPr>
            <c:extLst>
              <c:ext xmlns:c16="http://schemas.microsoft.com/office/drawing/2014/chart" uri="{C3380CC4-5D6E-409C-BE32-E72D297353CC}">
                <c16:uniqueId val="{00000009-A12A-4171-B541-0FBA428580C0}"/>
              </c:ext>
            </c:extLst>
          </c:dPt>
          <c:dLbls>
            <c:delete val="1"/>
          </c:dLbls>
          <c:cat>
            <c:strRef>
              <c:f>Sheet1!$A$2:$A$6</c:f>
              <c:strCache>
                <c:ptCount val="5"/>
                <c:pt idx="0">
                  <c:v>Atomicity violation</c:v>
                </c:pt>
                <c:pt idx="1">
                  <c:v>Isolation violation</c:v>
                </c:pt>
                <c:pt idx="2">
                  <c:v>Consistency violation</c:v>
                </c:pt>
                <c:pt idx="3">
                  <c:v>Read-only constraint violation</c:v>
                </c:pt>
                <c:pt idx="4">
                  <c:v>Statement correctness violation</c:v>
                </c:pt>
              </c:strCache>
            </c:strRef>
          </c:cat>
          <c:val>
            <c:numRef>
              <c:f>Sheet1!$B$2:$B$6</c:f>
              <c:numCache>
                <c:formatCode>General</c:formatCode>
                <c:ptCount val="5"/>
                <c:pt idx="0">
                  <c:v>2</c:v>
                </c:pt>
                <c:pt idx="1">
                  <c:v>44</c:v>
                </c:pt>
                <c:pt idx="2">
                  <c:v>45</c:v>
                </c:pt>
                <c:pt idx="3">
                  <c:v>4</c:v>
                </c:pt>
                <c:pt idx="4">
                  <c:v>45</c:v>
                </c:pt>
              </c:numCache>
            </c:numRef>
          </c:val>
          <c:extLst>
            <c:ext xmlns:c16="http://schemas.microsoft.com/office/drawing/2014/chart" uri="{C3380CC4-5D6E-409C-BE32-E72D297353CC}">
              <c16:uniqueId val="{0000000A-A12A-4171-B541-0FBA428580C0}"/>
            </c:ext>
          </c:extLst>
        </c:ser>
        <c:dLbls>
          <c:dLblPos val="bestFit"/>
          <c:showLegendKey val="0"/>
          <c:showVal val="1"/>
          <c:showCatName val="0"/>
          <c:showSerName val="0"/>
          <c:showPercent val="0"/>
          <c:showBubbleSize val="0"/>
          <c:showLeaderLines val="1"/>
        </c:dLbls>
        <c:firstSliceAng val="34"/>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zh-CN"/>
        </a:p>
      </c:txPr>
    </c:title>
    <c:autoTitleDeleted val="0"/>
    <c:plotArea>
      <c:layout>
        <c:manualLayout>
          <c:layoutTarget val="inner"/>
          <c:xMode val="edge"/>
          <c:yMode val="edge"/>
          <c:x val="0.1868699950142147"/>
          <c:y val="0.14716519247008247"/>
          <c:w val="0.62696546054254021"/>
          <c:h val="0.72978078310774763"/>
        </c:manualLayout>
      </c:layout>
      <c:doughnutChart>
        <c:varyColors val="1"/>
        <c:ser>
          <c:idx val="0"/>
          <c:order val="0"/>
          <c:tx>
            <c:strRef>
              <c:f>Sheet1!$B$1</c:f>
              <c:strCache>
                <c:ptCount val="1"/>
                <c:pt idx="0">
                  <c:v>Rows</c:v>
                </c:pt>
              </c:strCache>
            </c:strRef>
          </c:tx>
          <c:dPt>
            <c:idx val="0"/>
            <c:bubble3D val="0"/>
            <c:spPr>
              <a:solidFill>
                <a:schemeClr val="accent6">
                  <a:lumMod val="60000"/>
                  <a:lumOff val="40000"/>
                </a:schemeClr>
              </a:solidFill>
              <a:ln w="19050">
                <a:solidFill>
                  <a:schemeClr val="bg1"/>
                </a:solidFill>
              </a:ln>
              <a:effectLst/>
            </c:spPr>
            <c:extLst>
              <c:ext xmlns:c16="http://schemas.microsoft.com/office/drawing/2014/chart" uri="{C3380CC4-5D6E-409C-BE32-E72D297353CC}">
                <c16:uniqueId val="{00000001-3857-401A-A54E-2773D791683C}"/>
              </c:ext>
            </c:extLst>
          </c:dPt>
          <c:dPt>
            <c:idx val="1"/>
            <c:bubble3D val="0"/>
            <c:spPr>
              <a:solidFill>
                <a:schemeClr val="accent5">
                  <a:lumMod val="60000"/>
                  <a:lumOff val="40000"/>
                </a:schemeClr>
              </a:solidFill>
              <a:ln w="19050">
                <a:solidFill>
                  <a:schemeClr val="bg1"/>
                </a:solidFill>
              </a:ln>
              <a:effectLst/>
            </c:spPr>
            <c:extLst>
              <c:ext xmlns:c16="http://schemas.microsoft.com/office/drawing/2014/chart" uri="{C3380CC4-5D6E-409C-BE32-E72D297353CC}">
                <c16:uniqueId val="{00000003-3857-401A-A54E-2773D791683C}"/>
              </c:ext>
            </c:extLst>
          </c:dPt>
          <c:dLbls>
            <c:spPr>
              <a:noFill/>
              <a:ln>
                <a:no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zh-CN"/>
              </a:p>
            </c:txPr>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≤5</c:v>
                </c:pt>
                <c:pt idx="1">
                  <c:v>&gt;5</c:v>
                </c:pt>
              </c:strCache>
            </c:strRef>
          </c:cat>
          <c:val>
            <c:numRef>
              <c:f>Sheet1!$B$2:$B$3</c:f>
              <c:numCache>
                <c:formatCode>General</c:formatCode>
                <c:ptCount val="2"/>
                <c:pt idx="0">
                  <c:v>131</c:v>
                </c:pt>
                <c:pt idx="1">
                  <c:v>20</c:v>
                </c:pt>
              </c:numCache>
            </c:numRef>
          </c:val>
          <c:extLst>
            <c:ext xmlns:c16="http://schemas.microsoft.com/office/drawing/2014/chart" uri="{C3380CC4-5D6E-409C-BE32-E72D297353CC}">
              <c16:uniqueId val="{00000004-3857-401A-A54E-2773D791683C}"/>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zh-CN"/>
        </a:p>
      </c:txPr>
    </c:title>
    <c:autoTitleDeleted val="0"/>
    <c:plotArea>
      <c:layout>
        <c:manualLayout>
          <c:layoutTarget val="inner"/>
          <c:xMode val="edge"/>
          <c:yMode val="edge"/>
          <c:x val="0.1868699950142147"/>
          <c:y val="0.14716519247008247"/>
          <c:w val="0.62696546054254021"/>
          <c:h val="0.72978078310774763"/>
        </c:manualLayout>
      </c:layout>
      <c:doughnutChart>
        <c:varyColors val="1"/>
        <c:ser>
          <c:idx val="0"/>
          <c:order val="0"/>
          <c:tx>
            <c:strRef>
              <c:f>Sheet1!$B$1</c:f>
              <c:strCache>
                <c:ptCount val="1"/>
                <c:pt idx="0">
                  <c:v>Transactions</c:v>
                </c:pt>
              </c:strCache>
            </c:strRef>
          </c:tx>
          <c:dPt>
            <c:idx val="0"/>
            <c:bubble3D val="0"/>
            <c:spPr>
              <a:solidFill>
                <a:srgbClr val="D6B4FF"/>
              </a:solidFill>
              <a:ln w="19050">
                <a:solidFill>
                  <a:schemeClr val="bg1"/>
                </a:solidFill>
              </a:ln>
              <a:effectLst/>
            </c:spPr>
            <c:extLst>
              <c:ext xmlns:c16="http://schemas.microsoft.com/office/drawing/2014/chart" uri="{C3380CC4-5D6E-409C-BE32-E72D297353CC}">
                <c16:uniqueId val="{00000001-D200-482A-B8E0-5D92B7711AB3}"/>
              </c:ext>
            </c:extLst>
          </c:dPt>
          <c:dPt>
            <c:idx val="1"/>
            <c:bubble3D val="0"/>
            <c:spPr>
              <a:solidFill>
                <a:schemeClr val="accent6">
                  <a:lumMod val="60000"/>
                  <a:lumOff val="40000"/>
                </a:schemeClr>
              </a:solidFill>
              <a:ln w="19050">
                <a:solidFill>
                  <a:schemeClr val="bg1"/>
                </a:solidFill>
              </a:ln>
              <a:effectLst/>
            </c:spPr>
            <c:extLst>
              <c:ext xmlns:c16="http://schemas.microsoft.com/office/drawing/2014/chart" uri="{C3380CC4-5D6E-409C-BE32-E72D297353CC}">
                <c16:uniqueId val="{00000003-D200-482A-B8E0-5D92B7711AB3}"/>
              </c:ext>
            </c:extLst>
          </c:dPt>
          <c:dPt>
            <c:idx val="2"/>
            <c:bubble3D val="0"/>
            <c:spPr>
              <a:solidFill>
                <a:srgbClr val="F7C59F"/>
              </a:solidFill>
              <a:ln w="19050">
                <a:solidFill>
                  <a:schemeClr val="lt1"/>
                </a:solidFill>
              </a:ln>
              <a:effectLst/>
            </c:spPr>
            <c:extLst>
              <c:ext xmlns:c16="http://schemas.microsoft.com/office/drawing/2014/chart" uri="{C3380CC4-5D6E-409C-BE32-E72D297353CC}">
                <c16:uniqueId val="{00000005-D200-482A-B8E0-5D92B7711AB3}"/>
              </c:ext>
            </c:extLst>
          </c:dPt>
          <c:dPt>
            <c:idx val="3"/>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6-D200-482A-B8E0-5D92B7711AB3}"/>
              </c:ext>
            </c:extLst>
          </c:dPt>
          <c:dLbls>
            <c:spPr>
              <a:noFill/>
              <a:ln>
                <a:no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zh-CN"/>
              </a:p>
            </c:txPr>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1</c:v>
                </c:pt>
                <c:pt idx="1">
                  <c:v>2</c:v>
                </c:pt>
                <c:pt idx="2">
                  <c:v>3</c:v>
                </c:pt>
                <c:pt idx="3">
                  <c:v>≥4</c:v>
                </c:pt>
              </c:strCache>
            </c:strRef>
          </c:cat>
          <c:val>
            <c:numRef>
              <c:f>Sheet1!$B$2:$B$5</c:f>
              <c:numCache>
                <c:formatCode>General</c:formatCode>
                <c:ptCount val="4"/>
                <c:pt idx="0">
                  <c:v>31</c:v>
                </c:pt>
                <c:pt idx="1">
                  <c:v>74</c:v>
                </c:pt>
                <c:pt idx="2">
                  <c:v>26</c:v>
                </c:pt>
                <c:pt idx="3">
                  <c:v>9</c:v>
                </c:pt>
              </c:numCache>
            </c:numRef>
          </c:val>
          <c:extLst>
            <c:ext xmlns:c16="http://schemas.microsoft.com/office/drawing/2014/chart" uri="{C3380CC4-5D6E-409C-BE32-E72D297353CC}">
              <c16:uniqueId val="{00000004-D200-482A-B8E0-5D92B7711AB3}"/>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zh-CN"/>
        </a:p>
      </c:txPr>
    </c:title>
    <c:autoTitleDeleted val="0"/>
    <c:plotArea>
      <c:layout>
        <c:manualLayout>
          <c:layoutTarget val="inner"/>
          <c:xMode val="edge"/>
          <c:yMode val="edge"/>
          <c:x val="0.1868699950142147"/>
          <c:y val="0.14716519247008247"/>
          <c:w val="0.62696546054254021"/>
          <c:h val="0.72978078310774763"/>
        </c:manualLayout>
      </c:layout>
      <c:doughnutChart>
        <c:varyColors val="1"/>
        <c:ser>
          <c:idx val="0"/>
          <c:order val="0"/>
          <c:tx>
            <c:strRef>
              <c:f>Sheet1!$B$1</c:f>
              <c:strCache>
                <c:ptCount val="1"/>
                <c:pt idx="0">
                  <c:v>Statements</c:v>
                </c:pt>
              </c:strCache>
            </c:strRef>
          </c:tx>
          <c:dPt>
            <c:idx val="0"/>
            <c:bubble3D val="0"/>
            <c:spPr>
              <a:solidFill>
                <a:srgbClr val="D6B4FF"/>
              </a:solidFill>
              <a:ln w="19050">
                <a:solidFill>
                  <a:schemeClr val="bg1"/>
                </a:solidFill>
              </a:ln>
              <a:effectLst/>
            </c:spPr>
            <c:extLst>
              <c:ext xmlns:c16="http://schemas.microsoft.com/office/drawing/2014/chart" uri="{C3380CC4-5D6E-409C-BE32-E72D297353CC}">
                <c16:uniqueId val="{00000001-B982-4632-AB38-8CA6651ABB23}"/>
              </c:ext>
            </c:extLst>
          </c:dPt>
          <c:dPt>
            <c:idx val="1"/>
            <c:bubble3D val="0"/>
            <c:spPr>
              <a:solidFill>
                <a:schemeClr val="accent6">
                  <a:lumMod val="60000"/>
                  <a:lumOff val="40000"/>
                </a:schemeClr>
              </a:solidFill>
              <a:ln w="19050">
                <a:solidFill>
                  <a:schemeClr val="bg1"/>
                </a:solidFill>
              </a:ln>
              <a:effectLst/>
            </c:spPr>
            <c:extLst>
              <c:ext xmlns:c16="http://schemas.microsoft.com/office/drawing/2014/chart" uri="{C3380CC4-5D6E-409C-BE32-E72D297353CC}">
                <c16:uniqueId val="{00000003-B982-4632-AB38-8CA6651ABB23}"/>
              </c:ext>
            </c:extLst>
          </c:dPt>
          <c:dPt>
            <c:idx val="2"/>
            <c:bubble3D val="0"/>
            <c:spPr>
              <a:solidFill>
                <a:srgbClr val="F7C59F"/>
              </a:solidFill>
              <a:ln w="19050">
                <a:solidFill>
                  <a:schemeClr val="lt1"/>
                </a:solidFill>
              </a:ln>
              <a:effectLst/>
            </c:spPr>
            <c:extLst>
              <c:ext xmlns:c16="http://schemas.microsoft.com/office/drawing/2014/chart" uri="{C3380CC4-5D6E-409C-BE32-E72D297353CC}">
                <c16:uniqueId val="{00000005-B982-4632-AB38-8CA6651ABB23}"/>
              </c:ext>
            </c:extLst>
          </c:dPt>
          <c:dPt>
            <c:idx val="3"/>
            <c:bubble3D val="0"/>
            <c:spPr>
              <a:solidFill>
                <a:srgbClr val="FFC7CE"/>
              </a:solidFill>
              <a:ln w="19050">
                <a:solidFill>
                  <a:schemeClr val="lt1"/>
                </a:solidFill>
              </a:ln>
              <a:effectLst/>
            </c:spPr>
            <c:extLst>
              <c:ext xmlns:c16="http://schemas.microsoft.com/office/drawing/2014/chart" uri="{C3380CC4-5D6E-409C-BE32-E72D297353CC}">
                <c16:uniqueId val="{00000007-B982-4632-AB38-8CA6651ABB23}"/>
              </c:ext>
            </c:extLst>
          </c:dPt>
          <c:dPt>
            <c:idx val="4"/>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9-B982-4632-AB38-8CA6651ABB23}"/>
              </c:ext>
            </c:extLst>
          </c:dPt>
          <c:dLbls>
            <c:spPr>
              <a:noFill/>
              <a:ln>
                <a:no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zh-CN"/>
              </a:p>
            </c:txPr>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1</c:v>
                </c:pt>
                <c:pt idx="1">
                  <c:v>2</c:v>
                </c:pt>
                <c:pt idx="2">
                  <c:v>3</c:v>
                </c:pt>
                <c:pt idx="3">
                  <c:v>4</c:v>
                </c:pt>
                <c:pt idx="4">
                  <c:v>≥5</c:v>
                </c:pt>
              </c:strCache>
            </c:strRef>
          </c:cat>
          <c:val>
            <c:numRef>
              <c:f>Sheet1!$B$2:$B$6</c:f>
              <c:numCache>
                <c:formatCode>General</c:formatCode>
                <c:ptCount val="5"/>
                <c:pt idx="0">
                  <c:v>67</c:v>
                </c:pt>
                <c:pt idx="1">
                  <c:v>52</c:v>
                </c:pt>
                <c:pt idx="2">
                  <c:v>75</c:v>
                </c:pt>
                <c:pt idx="3">
                  <c:v>56</c:v>
                </c:pt>
                <c:pt idx="4">
                  <c:v>45</c:v>
                </c:pt>
              </c:numCache>
            </c:numRef>
          </c:val>
          <c:extLst>
            <c:ext xmlns:c16="http://schemas.microsoft.com/office/drawing/2014/chart" uri="{C3380CC4-5D6E-409C-BE32-E72D297353CC}">
              <c16:uniqueId val="{00000008-B982-4632-AB38-8CA6651ABB23}"/>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8699950142147"/>
          <c:y val="0.14716519247008247"/>
          <c:w val="0.62696546054254021"/>
          <c:h val="0.72978078310774763"/>
        </c:manualLayout>
      </c:layout>
      <c:doughnutChart>
        <c:varyColors val="1"/>
        <c:ser>
          <c:idx val="0"/>
          <c:order val="0"/>
          <c:tx>
            <c:strRef>
              <c:f>Sheet1!$B$1</c:f>
              <c:strCache>
                <c:ptCount val="1"/>
                <c:pt idx="0">
                  <c:v>Tables</c:v>
                </c:pt>
              </c:strCache>
            </c:strRef>
          </c:tx>
          <c:dPt>
            <c:idx val="0"/>
            <c:bubble3D val="0"/>
            <c:spPr>
              <a:noFill/>
              <a:ln w="38100">
                <a:solidFill>
                  <a:srgbClr val="C00000"/>
                </a:solidFill>
              </a:ln>
              <a:effectLst/>
            </c:spPr>
            <c:extLst>
              <c:ext xmlns:c16="http://schemas.microsoft.com/office/drawing/2014/chart" uri="{C3380CC4-5D6E-409C-BE32-E72D297353CC}">
                <c16:uniqueId val="{00000001-5C1F-4752-BC82-A23DFED8C4F4}"/>
              </c:ext>
            </c:extLst>
          </c:dPt>
          <c:dPt>
            <c:idx val="1"/>
            <c:bubble3D val="0"/>
            <c:spPr>
              <a:noFill/>
              <a:ln w="19050">
                <a:noFill/>
              </a:ln>
              <a:effectLst/>
            </c:spPr>
            <c:extLst>
              <c:ext xmlns:c16="http://schemas.microsoft.com/office/drawing/2014/chart" uri="{C3380CC4-5D6E-409C-BE32-E72D297353CC}">
                <c16:uniqueId val="{00000003-5C1F-4752-BC82-A23DFED8C4F4}"/>
              </c:ext>
            </c:extLst>
          </c:dPt>
          <c:cat>
            <c:strRef>
              <c:f>Sheet1!$A$2:$A$3</c:f>
              <c:strCache>
                <c:ptCount val="2"/>
                <c:pt idx="0">
                  <c:v>≤1</c:v>
                </c:pt>
                <c:pt idx="1">
                  <c:v>&gt;1</c:v>
                </c:pt>
              </c:strCache>
            </c:strRef>
          </c:cat>
          <c:val>
            <c:numRef>
              <c:f>Sheet1!$B$2:$B$3</c:f>
              <c:numCache>
                <c:formatCode>General</c:formatCode>
                <c:ptCount val="2"/>
                <c:pt idx="0">
                  <c:v>125</c:v>
                </c:pt>
                <c:pt idx="1">
                  <c:v>15</c:v>
                </c:pt>
              </c:numCache>
            </c:numRef>
          </c:val>
          <c:extLst>
            <c:ext xmlns:c16="http://schemas.microsoft.com/office/drawing/2014/chart" uri="{C3380CC4-5D6E-409C-BE32-E72D297353CC}">
              <c16:uniqueId val="{00000004-5C1F-4752-BC82-A23DFED8C4F4}"/>
            </c:ext>
          </c:extLst>
        </c:ser>
        <c:dLbls>
          <c:showLegendKey val="0"/>
          <c:showVal val="0"/>
          <c:showCatName val="0"/>
          <c:showSerName val="0"/>
          <c:showPercent val="0"/>
          <c:showBubbleSize val="0"/>
          <c:showLeaderLines val="0"/>
        </c:dLbls>
        <c:firstSliceAng val="0"/>
        <c:holeSize val="4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8699950142147"/>
          <c:y val="0.14716519247008247"/>
          <c:w val="0.62696546054254021"/>
          <c:h val="0.72978078310774763"/>
        </c:manualLayout>
      </c:layout>
      <c:doughnutChart>
        <c:varyColors val="1"/>
        <c:ser>
          <c:idx val="0"/>
          <c:order val="0"/>
          <c:tx>
            <c:strRef>
              <c:f>Sheet1!$B$1</c:f>
              <c:strCache>
                <c:ptCount val="1"/>
                <c:pt idx="0">
                  <c:v>Rows</c:v>
                </c:pt>
              </c:strCache>
            </c:strRef>
          </c:tx>
          <c:dPt>
            <c:idx val="0"/>
            <c:bubble3D val="0"/>
            <c:spPr>
              <a:noFill/>
              <a:ln w="38100">
                <a:solidFill>
                  <a:srgbClr val="C00000"/>
                </a:solidFill>
              </a:ln>
              <a:effectLst/>
            </c:spPr>
            <c:extLst>
              <c:ext xmlns:c16="http://schemas.microsoft.com/office/drawing/2014/chart" uri="{C3380CC4-5D6E-409C-BE32-E72D297353CC}">
                <c16:uniqueId val="{00000001-ACEE-4821-B830-D32E64A2E1E9}"/>
              </c:ext>
            </c:extLst>
          </c:dPt>
          <c:dPt>
            <c:idx val="1"/>
            <c:bubble3D val="0"/>
            <c:spPr>
              <a:noFill/>
              <a:ln w="19050">
                <a:noFill/>
              </a:ln>
              <a:effectLst/>
            </c:spPr>
            <c:extLst>
              <c:ext xmlns:c16="http://schemas.microsoft.com/office/drawing/2014/chart" uri="{C3380CC4-5D6E-409C-BE32-E72D297353CC}">
                <c16:uniqueId val="{00000003-ACEE-4821-B830-D32E64A2E1E9}"/>
              </c:ext>
            </c:extLst>
          </c:dPt>
          <c:cat>
            <c:strRef>
              <c:f>Sheet1!$A$2:$A$3</c:f>
              <c:strCache>
                <c:ptCount val="2"/>
                <c:pt idx="0">
                  <c:v>≤5</c:v>
                </c:pt>
                <c:pt idx="1">
                  <c:v>&gt;5</c:v>
                </c:pt>
              </c:strCache>
            </c:strRef>
          </c:cat>
          <c:val>
            <c:numRef>
              <c:f>Sheet1!$B$2:$B$3</c:f>
              <c:numCache>
                <c:formatCode>General</c:formatCode>
                <c:ptCount val="2"/>
                <c:pt idx="0">
                  <c:v>131</c:v>
                </c:pt>
                <c:pt idx="1">
                  <c:v>20</c:v>
                </c:pt>
              </c:numCache>
            </c:numRef>
          </c:val>
          <c:extLst>
            <c:ext xmlns:c16="http://schemas.microsoft.com/office/drawing/2014/chart" uri="{C3380CC4-5D6E-409C-BE32-E72D297353CC}">
              <c16:uniqueId val="{00000004-ACEE-4821-B830-D32E64A2E1E9}"/>
            </c:ext>
          </c:extLst>
        </c:ser>
        <c:dLbls>
          <c:showLegendKey val="0"/>
          <c:showVal val="0"/>
          <c:showCatName val="0"/>
          <c:showSerName val="0"/>
          <c:showPercent val="0"/>
          <c:showBubbleSize val="0"/>
          <c:showLeaderLines val="0"/>
        </c:dLbls>
        <c:firstSliceAng val="0"/>
        <c:holeSize val="4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8699950142147"/>
          <c:y val="0.14716519247008247"/>
          <c:w val="0.62696546054254021"/>
          <c:h val="0.72978078310774763"/>
        </c:manualLayout>
      </c:layout>
      <c:doughnutChart>
        <c:varyColors val="1"/>
        <c:ser>
          <c:idx val="0"/>
          <c:order val="0"/>
          <c:tx>
            <c:strRef>
              <c:f>Sheet1!$B$1</c:f>
              <c:strCache>
                <c:ptCount val="1"/>
                <c:pt idx="0">
                  <c:v>Transactions</c:v>
                </c:pt>
              </c:strCache>
            </c:strRef>
          </c:tx>
          <c:dPt>
            <c:idx val="0"/>
            <c:bubble3D val="0"/>
            <c:spPr>
              <a:noFill/>
              <a:ln w="38100">
                <a:solidFill>
                  <a:srgbClr val="C00000"/>
                </a:solidFill>
              </a:ln>
              <a:effectLst/>
            </c:spPr>
            <c:extLst>
              <c:ext xmlns:c16="http://schemas.microsoft.com/office/drawing/2014/chart" uri="{C3380CC4-5D6E-409C-BE32-E72D297353CC}">
                <c16:uniqueId val="{00000001-A102-4D42-8DC0-28B41A0F1B07}"/>
              </c:ext>
            </c:extLst>
          </c:dPt>
          <c:dPt>
            <c:idx val="1"/>
            <c:bubble3D val="0"/>
            <c:spPr>
              <a:noFill/>
              <a:ln w="19050">
                <a:noFill/>
              </a:ln>
              <a:effectLst/>
            </c:spPr>
            <c:extLst>
              <c:ext xmlns:c16="http://schemas.microsoft.com/office/drawing/2014/chart" uri="{C3380CC4-5D6E-409C-BE32-E72D297353CC}">
                <c16:uniqueId val="{00000003-A102-4D42-8DC0-28B41A0F1B07}"/>
              </c:ext>
            </c:extLst>
          </c:dPt>
          <c:cat>
            <c:strRef>
              <c:f>Sheet1!$A$2:$A$3</c:f>
              <c:strCache>
                <c:ptCount val="2"/>
                <c:pt idx="0">
                  <c:v>1</c:v>
                </c:pt>
                <c:pt idx="1">
                  <c:v>≥4</c:v>
                </c:pt>
              </c:strCache>
            </c:strRef>
          </c:cat>
          <c:val>
            <c:numRef>
              <c:f>Sheet1!$B$2:$B$3</c:f>
              <c:numCache>
                <c:formatCode>General</c:formatCode>
                <c:ptCount val="2"/>
                <c:pt idx="0">
                  <c:v>131</c:v>
                </c:pt>
                <c:pt idx="1">
                  <c:v>9</c:v>
                </c:pt>
              </c:numCache>
            </c:numRef>
          </c:val>
          <c:extLst>
            <c:ext xmlns:c16="http://schemas.microsoft.com/office/drawing/2014/chart" uri="{C3380CC4-5D6E-409C-BE32-E72D297353CC}">
              <c16:uniqueId val="{00000004-A102-4D42-8DC0-28B41A0F1B07}"/>
            </c:ext>
          </c:extLst>
        </c:ser>
        <c:dLbls>
          <c:showLegendKey val="0"/>
          <c:showVal val="0"/>
          <c:showCatName val="0"/>
          <c:showSerName val="0"/>
          <c:showPercent val="0"/>
          <c:showBubbleSize val="0"/>
          <c:showLeaderLines val="0"/>
        </c:dLbls>
        <c:firstSliceAng val="0"/>
        <c:holeSize val="4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8699950142147"/>
          <c:y val="0.14716519247008247"/>
          <c:w val="0.62696546054254021"/>
          <c:h val="0.72978078310774763"/>
        </c:manualLayout>
      </c:layout>
      <c:doughnutChart>
        <c:varyColors val="1"/>
        <c:ser>
          <c:idx val="0"/>
          <c:order val="0"/>
          <c:tx>
            <c:strRef>
              <c:f>Sheet1!$B$1</c:f>
              <c:strCache>
                <c:ptCount val="1"/>
                <c:pt idx="0">
                  <c:v>Statements</c:v>
                </c:pt>
              </c:strCache>
            </c:strRef>
          </c:tx>
          <c:dPt>
            <c:idx val="0"/>
            <c:bubble3D val="0"/>
            <c:spPr>
              <a:noFill/>
              <a:ln w="38100">
                <a:solidFill>
                  <a:srgbClr val="C00000"/>
                </a:solidFill>
              </a:ln>
              <a:effectLst/>
            </c:spPr>
            <c:extLst>
              <c:ext xmlns:c16="http://schemas.microsoft.com/office/drawing/2014/chart" uri="{C3380CC4-5D6E-409C-BE32-E72D297353CC}">
                <c16:uniqueId val="{00000001-CF67-474E-A062-2DA0AE54EED9}"/>
              </c:ext>
            </c:extLst>
          </c:dPt>
          <c:dPt>
            <c:idx val="1"/>
            <c:bubble3D val="0"/>
            <c:spPr>
              <a:noFill/>
              <a:ln w="19050">
                <a:noFill/>
              </a:ln>
              <a:effectLst/>
            </c:spPr>
            <c:extLst>
              <c:ext xmlns:c16="http://schemas.microsoft.com/office/drawing/2014/chart" uri="{C3380CC4-5D6E-409C-BE32-E72D297353CC}">
                <c16:uniqueId val="{00000003-CF67-474E-A062-2DA0AE54EED9}"/>
              </c:ext>
            </c:extLst>
          </c:dPt>
          <c:cat>
            <c:strRef>
              <c:f>Sheet1!$A$2:$A$3</c:f>
              <c:strCache>
                <c:ptCount val="2"/>
                <c:pt idx="0">
                  <c:v>1</c:v>
                </c:pt>
                <c:pt idx="1">
                  <c:v>≥5</c:v>
                </c:pt>
              </c:strCache>
            </c:strRef>
          </c:cat>
          <c:val>
            <c:numRef>
              <c:f>Sheet1!$B$2:$B$3</c:f>
              <c:numCache>
                <c:formatCode>General</c:formatCode>
                <c:ptCount val="2"/>
                <c:pt idx="0">
                  <c:v>250</c:v>
                </c:pt>
                <c:pt idx="1">
                  <c:v>45</c:v>
                </c:pt>
              </c:numCache>
            </c:numRef>
          </c:val>
          <c:extLst>
            <c:ext xmlns:c16="http://schemas.microsoft.com/office/drawing/2014/chart" uri="{C3380CC4-5D6E-409C-BE32-E72D297353CC}">
              <c16:uniqueId val="{00000004-CF67-474E-A062-2DA0AE54EED9}"/>
            </c:ext>
          </c:extLst>
        </c:ser>
        <c:dLbls>
          <c:showLegendKey val="0"/>
          <c:showVal val="0"/>
          <c:showCatName val="0"/>
          <c:showSerName val="0"/>
          <c:showPercent val="0"/>
          <c:showBubbleSize val="0"/>
          <c:showLeaderLines val="0"/>
        </c:dLbls>
        <c:firstSliceAng val="0"/>
        <c:holeSize val="4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zh-CN"/>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41382281711072"/>
          <c:y val="4.9390239857214392E-2"/>
          <c:w val="0.5194131161329214"/>
          <c:h val="0.93608321900831082"/>
        </c:manualLayout>
      </c:layout>
      <c:pieChart>
        <c:varyColors val="1"/>
        <c:ser>
          <c:idx val="0"/>
          <c:order val="0"/>
          <c:tx>
            <c:strRef>
              <c:f>Sheet1!$B$1</c:f>
              <c:strCache>
                <c:ptCount val="1"/>
                <c:pt idx="0">
                  <c:v>Root cause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817E-4AF2-8112-DA17314AC1D0}"/>
              </c:ext>
            </c:extLst>
          </c:dPt>
          <c:dPt>
            <c:idx val="1"/>
            <c:bubble3D val="0"/>
            <c:spPr>
              <a:solidFill>
                <a:srgbClr val="A9D18E"/>
              </a:solidFill>
              <a:ln w="19050">
                <a:solidFill>
                  <a:schemeClr val="lt1"/>
                </a:solidFill>
              </a:ln>
              <a:effectLst/>
            </c:spPr>
            <c:extLst>
              <c:ext xmlns:c16="http://schemas.microsoft.com/office/drawing/2014/chart" uri="{C3380CC4-5D6E-409C-BE32-E72D297353CC}">
                <c16:uniqueId val="{00000005-817E-4AF2-8112-DA17314AC1D0}"/>
              </c:ext>
            </c:extLst>
          </c:dPt>
          <c:dPt>
            <c:idx val="2"/>
            <c:bubble3D val="0"/>
            <c:spPr>
              <a:solidFill>
                <a:srgbClr val="FFC7CE"/>
              </a:solidFill>
              <a:ln w="19050">
                <a:solidFill>
                  <a:schemeClr val="lt1"/>
                </a:solidFill>
              </a:ln>
              <a:effectLst/>
            </c:spPr>
            <c:extLst>
              <c:ext xmlns:c16="http://schemas.microsoft.com/office/drawing/2014/chart" uri="{C3380CC4-5D6E-409C-BE32-E72D297353CC}">
                <c16:uniqueId val="{00000003-817E-4AF2-8112-DA17314AC1D0}"/>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2-817E-4AF2-8112-DA17314AC1D0}"/>
              </c:ext>
            </c:extLst>
          </c:dPt>
          <c:dPt>
            <c:idx val="4"/>
            <c:bubble3D val="0"/>
            <c:spPr>
              <a:solidFill>
                <a:srgbClr val="D6B4FF"/>
              </a:solidFill>
              <a:ln w="19050">
                <a:solidFill>
                  <a:schemeClr val="lt1"/>
                </a:solidFill>
              </a:ln>
              <a:effectLst/>
            </c:spPr>
            <c:extLst>
              <c:ext xmlns:c16="http://schemas.microsoft.com/office/drawing/2014/chart" uri="{C3380CC4-5D6E-409C-BE32-E72D297353CC}">
                <c16:uniqueId val="{00000004-817E-4AF2-8112-DA17314AC1D0}"/>
              </c:ext>
            </c:extLst>
          </c:dPt>
          <c:dLbls>
            <c:dLbl>
              <c:idx val="0"/>
              <c:layout>
                <c:manualLayout>
                  <c:x val="5.3128406191875546E-3"/>
                  <c:y val="-4.7756633081761091E-2"/>
                </c:manualLayout>
              </c:layout>
              <c:tx>
                <c:rich>
                  <a:bodyPr/>
                  <a:lstStyle/>
                  <a:p>
                    <a:r>
                      <a:rPr lang="en-US" altLang="zh-CN"/>
                      <a:t>1.4%</a:t>
                    </a:r>
                    <a:endParaRPr lang="en-US" altLang="zh-CN" dirty="0"/>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817E-4AF2-8112-DA17314AC1D0}"/>
                </c:ext>
              </c:extLst>
            </c:dLbl>
            <c:dLbl>
              <c:idx val="1"/>
              <c:layout>
                <c:manualLayout>
                  <c:x val="-0.14711307357249412"/>
                  <c:y val="-3.4401594579564153E-3"/>
                </c:manualLayout>
              </c:layout>
              <c:tx>
                <c:rich>
                  <a:bodyPr/>
                  <a:lstStyle/>
                  <a:p>
                    <a:r>
                      <a:rPr lang="en-US" altLang="zh-CN" dirty="0"/>
                      <a:t>31.5%</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817E-4AF2-8112-DA17314AC1D0}"/>
                </c:ext>
              </c:extLst>
            </c:dLbl>
            <c:dLbl>
              <c:idx val="2"/>
              <c:layout>
                <c:manualLayout>
                  <c:x val="7.6960093914883801E-2"/>
                  <c:y val="-0.16078707773804141"/>
                </c:manualLayout>
              </c:layout>
              <c:tx>
                <c:rich>
                  <a:bodyPr/>
                  <a:lstStyle/>
                  <a:p>
                    <a:r>
                      <a:rPr lang="en-US" altLang="zh-CN" dirty="0"/>
                      <a:t>32.1%</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817E-4AF2-8112-DA17314AC1D0}"/>
                </c:ext>
              </c:extLst>
            </c:dLbl>
            <c:dLbl>
              <c:idx val="3"/>
              <c:layout>
                <c:manualLayout>
                  <c:x val="-7.5692438282318877E-2"/>
                  <c:y val="-0.11751605754706428"/>
                </c:manualLayout>
              </c:layout>
              <c:tx>
                <c:rich>
                  <a:bodyPr/>
                  <a:lstStyle/>
                  <a:p>
                    <a:r>
                      <a:rPr lang="en-US" altLang="zh-CN"/>
                      <a:t>2.9%</a:t>
                    </a:r>
                    <a:endParaRPr lang="en-US" altLang="zh-CN" dirty="0"/>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817E-4AF2-8112-DA17314AC1D0}"/>
                </c:ext>
              </c:extLst>
            </c:dLbl>
            <c:dLbl>
              <c:idx val="4"/>
              <c:layout>
                <c:manualLayout>
                  <c:x val="0.11342808736665942"/>
                  <c:y val="0.11040182700422231"/>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mn-lt"/>
                        <a:ea typeface="+mn-ea"/>
                        <a:cs typeface="+mn-cs"/>
                      </a:defRPr>
                    </a:pPr>
                    <a:r>
                      <a:rPr lang="en-US" altLang="zh-CN" dirty="0"/>
                      <a:t>32.1%</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mn-lt"/>
                      <a:ea typeface="+mn-ea"/>
                      <a:cs typeface="+mn-cs"/>
                    </a:defRPr>
                  </a:pPr>
                  <a:endParaRPr lang="zh-CN"/>
                </a:p>
              </c:txPr>
              <c:dLblPos val="bestFit"/>
              <c:showLegendKey val="0"/>
              <c:showVal val="0"/>
              <c:showCatName val="0"/>
              <c:showSerName val="0"/>
              <c:showPercent val="1"/>
              <c:showBubbleSize val="0"/>
              <c:extLst>
                <c:ext xmlns:c15="http://schemas.microsoft.com/office/drawing/2012/chart" uri="{CE6537A1-D6FC-4f65-9D91-7224C49458BB}">
                  <c15:layout>
                    <c:manualLayout>
                      <c:w val="0.13044230047165839"/>
                      <c:h val="0.10677007733838993"/>
                    </c:manualLayout>
                  </c15:layout>
                  <c15:showDataLabelsRange val="0"/>
                </c:ext>
                <c:ext xmlns:c16="http://schemas.microsoft.com/office/drawing/2014/chart" uri="{C3380CC4-5D6E-409C-BE32-E72D297353CC}">
                  <c16:uniqueId val="{00000004-817E-4AF2-8112-DA17314AC1D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zh-CN"/>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Atomicity violation</c:v>
                </c:pt>
                <c:pt idx="1">
                  <c:v>Isolation violation</c:v>
                </c:pt>
                <c:pt idx="2">
                  <c:v>Consistency violation</c:v>
                </c:pt>
                <c:pt idx="3">
                  <c:v>Read-only constraint violation</c:v>
                </c:pt>
                <c:pt idx="4">
                  <c:v>Statement correctness violation</c:v>
                </c:pt>
              </c:strCache>
            </c:strRef>
          </c:cat>
          <c:val>
            <c:numRef>
              <c:f>Sheet1!$B$2:$B$6</c:f>
              <c:numCache>
                <c:formatCode>General</c:formatCode>
                <c:ptCount val="5"/>
                <c:pt idx="0">
                  <c:v>2</c:v>
                </c:pt>
                <c:pt idx="1">
                  <c:v>44</c:v>
                </c:pt>
                <c:pt idx="2">
                  <c:v>45</c:v>
                </c:pt>
                <c:pt idx="3">
                  <c:v>4</c:v>
                </c:pt>
                <c:pt idx="4">
                  <c:v>45</c:v>
                </c:pt>
              </c:numCache>
            </c:numRef>
          </c:val>
          <c:extLst>
            <c:ext xmlns:c16="http://schemas.microsoft.com/office/drawing/2014/chart" uri="{C3380CC4-5D6E-409C-BE32-E72D297353CC}">
              <c16:uniqueId val="{00000000-817E-4AF2-8112-DA17314AC1D0}"/>
            </c:ext>
          </c:extLst>
        </c:ser>
        <c:dLbls>
          <c:dLblPos val="bestFit"/>
          <c:showLegendKey val="0"/>
          <c:showVal val="1"/>
          <c:showCatName val="0"/>
          <c:showSerName val="0"/>
          <c:showPercent val="0"/>
          <c:showBubbleSize val="0"/>
          <c:showLeaderLines val="1"/>
        </c:dLbls>
        <c:firstSliceAng val="34"/>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E12B348A-BE78-48B7-B246-8BCF254B25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E909CC88-DC1D-4995-ADD8-22AD93BDD2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12CF73-9E04-4CB8-B0D4-3CEF43716897}" type="datetimeFigureOut">
              <a:rPr lang="zh-CN" altLang="en-US" smtClean="0"/>
              <a:t>2024/5/8</a:t>
            </a:fld>
            <a:endParaRPr lang="zh-CN" altLang="en-US"/>
          </a:p>
        </p:txBody>
      </p:sp>
      <p:sp>
        <p:nvSpPr>
          <p:cNvPr id="4" name="页脚占位符 3">
            <a:extLst>
              <a:ext uri="{FF2B5EF4-FFF2-40B4-BE49-F238E27FC236}">
                <a16:creationId xmlns:a16="http://schemas.microsoft.com/office/drawing/2014/main" id="{0723C411-E0E4-4E73-948C-6B91FB5B8C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94B168C8-10CD-461D-9D1F-4D6F485BA60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104AB7-6B7D-49F8-905B-B7D68689180A}" type="slidenum">
              <a:rPr lang="zh-CN" altLang="en-US" smtClean="0"/>
              <a:t>‹#›</a:t>
            </a:fld>
            <a:endParaRPr lang="zh-CN" altLang="en-US"/>
          </a:p>
        </p:txBody>
      </p:sp>
    </p:spTree>
    <p:extLst>
      <p:ext uri="{BB962C8B-B14F-4D97-AF65-F5344CB8AC3E}">
        <p14:creationId xmlns:p14="http://schemas.microsoft.com/office/powerpoint/2010/main" val="13773575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A6E3EB-0D65-435C-9087-97BA37BFBC23}" type="datetimeFigureOut">
              <a:rPr lang="zh-CN" altLang="en-US" smtClean="0"/>
              <a:t>2024/5/8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8C15C7-6650-47BF-ACB5-45A5D0E931A2}" type="slidenum">
              <a:rPr lang="zh-CN" altLang="en-US" smtClean="0"/>
              <a:t>‹#›</a:t>
            </a:fld>
            <a:endParaRPr lang="zh-CN" altLang="en-US"/>
          </a:p>
        </p:txBody>
      </p:sp>
    </p:spTree>
    <p:extLst>
      <p:ext uri="{BB962C8B-B14F-4D97-AF65-F5344CB8AC3E}">
        <p14:creationId xmlns:p14="http://schemas.microsoft.com/office/powerpoint/2010/main" val="33322484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Hello everyone. I am Cui Ziyu from University of Chinese Academy of Sciences. It’s my honor to be here and talk about our work</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Understanding Transaction Bugs in Database Systems. </a:t>
            </a:r>
            <a:endParaRPr lang="zh-CN" altLang="en-US" sz="1200" dirty="0">
              <a:latin typeface="Cambria" panose="02040503050406030204" pitchFamily="18" charset="0"/>
              <a:ea typeface="+mn-ea"/>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1</a:t>
            </a:fld>
            <a:endParaRPr lang="zh-CN" altLang="en-US"/>
          </a:p>
        </p:txBody>
      </p:sp>
    </p:spTree>
    <p:extLst>
      <p:ext uri="{BB962C8B-B14F-4D97-AF65-F5344CB8AC3E}">
        <p14:creationId xmlns:p14="http://schemas.microsoft.com/office/powerpoint/2010/main" val="494607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We analyze these </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TXBugs</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based on their issue descriptions, embedded test cases, developer discussions, and available fixing patches, and further assign them into different categories according to bug manifestations, root causes, bug impacts, and detection capability of existing approaches. We also reproduce 63 </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TXBugs</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for deeply understanding them.</a:t>
            </a:r>
          </a:p>
        </p:txBody>
      </p:sp>
      <p:sp>
        <p:nvSpPr>
          <p:cNvPr id="4" name="灯片编号占位符 3"/>
          <p:cNvSpPr>
            <a:spLocks noGrp="1"/>
          </p:cNvSpPr>
          <p:nvPr>
            <p:ph type="sldNum" sz="quarter" idx="5"/>
          </p:nvPr>
        </p:nvSpPr>
        <p:spPr/>
        <p:txBody>
          <a:bodyPr/>
          <a:lstStyle/>
          <a:p>
            <a:fld id="{328C15C7-6650-47BF-ACB5-45A5D0E931A2}" type="slidenum">
              <a:rPr lang="zh-CN" altLang="en-US" smtClean="0"/>
              <a:t>10</a:t>
            </a:fld>
            <a:endParaRPr lang="zh-CN" altLang="en-US"/>
          </a:p>
        </p:txBody>
      </p:sp>
    </p:spTree>
    <p:extLst>
      <p:ext uri="{BB962C8B-B14F-4D97-AF65-F5344CB8AC3E}">
        <p14:creationId xmlns:p14="http://schemas.microsoft.com/office/powerpoint/2010/main" val="1027329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thoroughly analyze these </a:t>
            </a:r>
            <a:r>
              <a:rPr lang="en-US" altLang="zh-CN" dirty="0" err="1"/>
              <a:t>TXBugs</a:t>
            </a:r>
            <a:r>
              <a:rPr lang="en-US" altLang="zh-CN" dirty="0"/>
              <a:t>, we try to answer four research questions.</a:t>
            </a:r>
            <a:endParaRPr lang="zh-CN" altLang="en-US" dirty="0"/>
          </a:p>
        </p:txBody>
      </p:sp>
      <p:sp>
        <p:nvSpPr>
          <p:cNvPr id="4" name="灯片编号占位符 3"/>
          <p:cNvSpPr>
            <a:spLocks noGrp="1"/>
          </p:cNvSpPr>
          <p:nvPr>
            <p:ph type="sldNum" sz="quarter" idx="5"/>
          </p:nvPr>
        </p:nvSpPr>
        <p:spPr/>
        <p:txBody>
          <a:bodyPr/>
          <a:lstStyle/>
          <a:p>
            <a:fld id="{328C15C7-6650-47BF-ACB5-45A5D0E931A2}" type="slidenum">
              <a:rPr lang="zh-CN" altLang="en-US" smtClean="0"/>
              <a:t>11</a:t>
            </a:fld>
            <a:endParaRPr lang="zh-CN" altLang="en-US"/>
          </a:p>
        </p:txBody>
      </p:sp>
    </p:spTree>
    <p:extLst>
      <p:ext uri="{BB962C8B-B14F-4D97-AF65-F5344CB8AC3E}">
        <p14:creationId xmlns:p14="http://schemas.microsoft.com/office/powerpoint/2010/main" val="3021412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find that </a:t>
            </a:r>
            <a:r>
              <a:rPr lang="en-US" altLang="zh-CN" dirty="0" err="1"/>
              <a:t>TXBugs</a:t>
            </a:r>
            <a:r>
              <a:rPr lang="en-US" altLang="zh-CN" dirty="0"/>
              <a:t> usually follow the small scope hypothesis. </a:t>
            </a:r>
            <a:r>
              <a:rPr lang="en-US" altLang="zh-CN" dirty="0">
                <a:solidFill>
                  <a:srgbClr val="FF0000"/>
                </a:solidFill>
              </a:rPr>
              <a:t>89% </a:t>
            </a:r>
            <a:r>
              <a:rPr lang="en-US" altLang="zh-CN" dirty="0"/>
              <a:t>of </a:t>
            </a:r>
            <a:r>
              <a:rPr lang="en-US" altLang="zh-CN" dirty="0" err="1"/>
              <a:t>TXBugs</a:t>
            </a:r>
            <a:r>
              <a:rPr lang="en-US" altLang="zh-CN" dirty="0"/>
              <a:t> do not require more than </a:t>
            </a:r>
            <a:r>
              <a:rPr lang="en-US" altLang="zh-CN" dirty="0">
                <a:solidFill>
                  <a:srgbClr val="FF0000"/>
                </a:solidFill>
              </a:rPr>
              <a:t>1</a:t>
            </a:r>
            <a:r>
              <a:rPr lang="en-US" altLang="zh-CN" dirty="0"/>
              <a:t> initial table.</a:t>
            </a:r>
            <a:r>
              <a:rPr lang="zh-CN" altLang="en-US" dirty="0"/>
              <a:t> </a:t>
            </a:r>
            <a:r>
              <a:rPr lang="en-US" altLang="zh-CN" dirty="0">
                <a:solidFill>
                  <a:srgbClr val="FF0000"/>
                </a:solidFill>
              </a:rPr>
              <a:t>87%</a:t>
            </a:r>
            <a:r>
              <a:rPr lang="en-US" altLang="zh-CN" dirty="0"/>
              <a:t> of initial tables do not contain more than </a:t>
            </a:r>
            <a:r>
              <a:rPr lang="en-US" altLang="zh-CN" dirty="0">
                <a:solidFill>
                  <a:srgbClr val="FF0000"/>
                </a:solidFill>
              </a:rPr>
              <a:t>5</a:t>
            </a:r>
            <a:r>
              <a:rPr lang="en-US" altLang="zh-CN" dirty="0"/>
              <a:t> rows of data. </a:t>
            </a:r>
            <a:r>
              <a:rPr lang="en-US" altLang="zh-CN" dirty="0">
                <a:solidFill>
                  <a:srgbClr val="FF0000"/>
                </a:solidFill>
              </a:rPr>
              <a:t>94%</a:t>
            </a:r>
            <a:r>
              <a:rPr lang="en-US" altLang="zh-CN" dirty="0"/>
              <a:t> of </a:t>
            </a:r>
            <a:r>
              <a:rPr lang="en-US" altLang="zh-CN" dirty="0" err="1"/>
              <a:t>TXBugs</a:t>
            </a:r>
            <a:r>
              <a:rPr lang="en-US" altLang="zh-CN" dirty="0"/>
              <a:t> do not require more than </a:t>
            </a:r>
            <a:r>
              <a:rPr lang="en-US" altLang="zh-CN" dirty="0">
                <a:solidFill>
                  <a:srgbClr val="FF0000"/>
                </a:solidFill>
              </a:rPr>
              <a:t>3</a:t>
            </a:r>
            <a:r>
              <a:rPr lang="en-US" altLang="zh-CN" dirty="0"/>
              <a:t> transactions. </a:t>
            </a:r>
            <a:r>
              <a:rPr lang="en-US" altLang="zh-CN" dirty="0">
                <a:solidFill>
                  <a:srgbClr val="FF0000"/>
                </a:solidFill>
              </a:rPr>
              <a:t>85%</a:t>
            </a:r>
            <a:r>
              <a:rPr lang="en-US" altLang="zh-CN" dirty="0"/>
              <a:t> of transactions contain no more than </a:t>
            </a:r>
            <a:r>
              <a:rPr lang="en-US" altLang="zh-CN" dirty="0">
                <a:solidFill>
                  <a:srgbClr val="FF0000"/>
                </a:solidFill>
              </a:rPr>
              <a:t>4</a:t>
            </a:r>
            <a:r>
              <a:rPr lang="en-US" altLang="zh-CN" dirty="0"/>
              <a:t> statements. (Click)This implicates that </a:t>
            </a:r>
            <a:r>
              <a:rPr lang="en-US" altLang="zh-CN" sz="1200" dirty="0">
                <a:latin typeface="Cambria" panose="02040503050406030204" pitchFamily="18" charset="0"/>
                <a:ea typeface="Cambria" panose="02040503050406030204" pitchFamily="18" charset="0"/>
              </a:rPr>
              <a:t>generating </a:t>
            </a:r>
            <a:r>
              <a:rPr lang="en-US" altLang="zh-CN" sz="1200" dirty="0">
                <a:solidFill>
                  <a:srgbClr val="FF0000"/>
                </a:solidFill>
                <a:latin typeface="Cambria" panose="02040503050406030204" pitchFamily="18" charset="0"/>
                <a:ea typeface="Cambria" panose="02040503050406030204" pitchFamily="18" charset="0"/>
              </a:rPr>
              <a:t>small </a:t>
            </a:r>
            <a:r>
              <a:rPr lang="en-US" altLang="zh-CN" sz="1200" dirty="0">
                <a:latin typeface="Cambria" panose="02040503050406030204" pitchFamily="18" charset="0"/>
                <a:ea typeface="Cambria" panose="02040503050406030204" pitchFamily="18" charset="0"/>
              </a:rPr>
              <a:t>transaction test cases can reduce test space and still effectively detect </a:t>
            </a:r>
            <a:r>
              <a:rPr lang="en-US" altLang="zh-CN" sz="1200" dirty="0" err="1">
                <a:latin typeface="Cambria" panose="02040503050406030204" pitchFamily="18" charset="0"/>
                <a:ea typeface="Cambria" panose="02040503050406030204" pitchFamily="18" charset="0"/>
              </a:rPr>
              <a:t>TXBugs</a:t>
            </a:r>
            <a:r>
              <a:rPr lang="en-US" altLang="zh-CN" sz="1200" dirty="0">
                <a:latin typeface="Cambria" panose="02040503050406030204" pitchFamily="18" charset="0"/>
                <a:ea typeface="Cambria" panose="02040503050406030204" pitchFamily="18" charset="0"/>
              </a:rPr>
              <a:t> within limited time and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328C15C7-6650-47BF-ACB5-45A5D0E931A2}" type="slidenum">
              <a:rPr lang="zh-CN" altLang="en-US" smtClean="0"/>
              <a:t>12</a:t>
            </a:fld>
            <a:endParaRPr lang="zh-CN" altLang="en-US"/>
          </a:p>
        </p:txBody>
      </p:sp>
    </p:spTree>
    <p:extLst>
      <p:ext uri="{BB962C8B-B14F-4D97-AF65-F5344CB8AC3E}">
        <p14:creationId xmlns:p14="http://schemas.microsoft.com/office/powerpoint/2010/main" val="2412980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general, we consider that concurrent execution causes </a:t>
            </a:r>
            <a:r>
              <a:rPr lang="en-US" altLang="zh-CN" sz="1200" b="0" i="0" dirty="0" err="1">
                <a:solidFill>
                  <a:srgbClr val="000000"/>
                </a:solidFill>
                <a:effectLst/>
                <a:latin typeface="NimbusRomNo9L-Regu"/>
              </a:rPr>
              <a:t>TXBugs</a:t>
            </a:r>
            <a:r>
              <a:rPr lang="en-US" altLang="zh-CN" dirty="0"/>
              <a:t>. However, we find that 94% of </a:t>
            </a:r>
            <a:r>
              <a:rPr lang="en-US" altLang="zh-CN" dirty="0" err="1"/>
              <a:t>TXBugs</a:t>
            </a:r>
            <a:r>
              <a:rPr lang="en-US" altLang="zh-CN" dirty="0"/>
              <a:t> can be triggered deterministically in a certain order. Here shows such a deterministic </a:t>
            </a:r>
            <a:r>
              <a:rPr lang="en-US" altLang="zh-CN" dirty="0" err="1"/>
              <a:t>TXBug</a:t>
            </a:r>
            <a:r>
              <a:rPr lang="en-US" altLang="zh-CN" dirty="0"/>
              <a:t>, which </a:t>
            </a:r>
            <a:r>
              <a:rPr lang="en-US" altLang="zh-CN" sz="1200" b="0" i="0" dirty="0">
                <a:solidFill>
                  <a:srgbClr val="000000"/>
                </a:solidFill>
                <a:effectLst/>
                <a:latin typeface="NimbusRomNo9L-Regu"/>
              </a:rPr>
              <a:t>can be </a:t>
            </a:r>
            <a:r>
              <a:rPr lang="en-US" altLang="zh-CN" dirty="0"/>
              <a:t>deterministically </a:t>
            </a:r>
            <a:r>
              <a:rPr lang="en-US" altLang="zh-CN" sz="1200" b="0" i="0" dirty="0">
                <a:solidFill>
                  <a:srgbClr val="000000"/>
                </a:solidFill>
                <a:effectLst/>
                <a:latin typeface="NimbusRomNo9L-Regu"/>
              </a:rPr>
              <a:t>triggered in red arrows. (Click)</a:t>
            </a:r>
            <a:r>
              <a:rPr lang="en-US" altLang="zh-CN" sz="1200" dirty="0">
                <a:solidFill>
                  <a:srgbClr val="FF0000"/>
                </a:solidFill>
                <a:latin typeface="Cambria" panose="02040503050406030204" pitchFamily="18" charset="0"/>
                <a:ea typeface="Cambria" panose="02040503050406030204" pitchFamily="18" charset="0"/>
              </a:rPr>
              <a:t>Deterministically</a:t>
            </a:r>
            <a:r>
              <a:rPr lang="en-US" altLang="zh-CN" sz="1200" dirty="0">
                <a:latin typeface="Cambria" panose="02040503050406030204" pitchFamily="18" charset="0"/>
                <a:ea typeface="Cambria" panose="02040503050406030204" pitchFamily="18" charset="0"/>
              </a:rPr>
              <a:t> triggering </a:t>
            </a:r>
            <a:r>
              <a:rPr lang="en-US" altLang="zh-CN" sz="1200" dirty="0" err="1">
                <a:latin typeface="Cambria" panose="02040503050406030204" pitchFamily="18" charset="0"/>
                <a:ea typeface="Cambria" panose="02040503050406030204" pitchFamily="18" charset="0"/>
              </a:rPr>
              <a:t>TXBugs</a:t>
            </a:r>
            <a:r>
              <a:rPr lang="en-US" altLang="zh-CN" sz="1200" dirty="0">
                <a:latin typeface="Cambria" panose="02040503050406030204" pitchFamily="18" charset="0"/>
                <a:ea typeface="Cambria" panose="02040503050406030204" pitchFamily="18" charset="0"/>
              </a:rPr>
              <a:t> can reduce the space of transaction testing</a:t>
            </a:r>
          </a:p>
        </p:txBody>
      </p:sp>
      <p:sp>
        <p:nvSpPr>
          <p:cNvPr id="4" name="灯片编号占位符 3"/>
          <p:cNvSpPr>
            <a:spLocks noGrp="1"/>
          </p:cNvSpPr>
          <p:nvPr>
            <p:ph type="sldNum" sz="quarter" idx="5"/>
          </p:nvPr>
        </p:nvSpPr>
        <p:spPr/>
        <p:txBody>
          <a:bodyPr/>
          <a:lstStyle/>
          <a:p>
            <a:fld id="{328C15C7-6650-47BF-ACB5-45A5D0E931A2}" type="slidenum">
              <a:rPr lang="zh-CN" altLang="en-US" smtClean="0"/>
              <a:t>13</a:t>
            </a:fld>
            <a:endParaRPr lang="zh-CN" altLang="en-US"/>
          </a:p>
        </p:txBody>
      </p:sp>
    </p:spTree>
    <p:extLst>
      <p:ext uri="{BB962C8B-B14F-4D97-AF65-F5344CB8AC3E}">
        <p14:creationId xmlns:p14="http://schemas.microsoft.com/office/powerpoint/2010/main" val="3072367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dirty="0">
                <a:solidFill>
                  <a:srgbClr val="000000"/>
                </a:solidFill>
                <a:effectLst/>
                <a:latin typeface="LinLibertineT"/>
              </a:rPr>
              <a:t>In </a:t>
            </a:r>
            <a:r>
              <a:rPr lang="en-US" altLang="zh-CN" sz="1200" b="0" i="0" dirty="0" err="1">
                <a:solidFill>
                  <a:srgbClr val="000000"/>
                </a:solidFill>
                <a:effectLst/>
                <a:latin typeface="LinLibertineT"/>
              </a:rPr>
              <a:t>TXBugs</a:t>
            </a:r>
            <a:r>
              <a:rPr lang="en-US" altLang="zh-CN" sz="1200" b="0" i="0" dirty="0">
                <a:solidFill>
                  <a:srgbClr val="000000"/>
                </a:solidFill>
                <a:effectLst/>
                <a:latin typeface="LinLibertineT"/>
              </a:rPr>
              <a:t>, faulty designs and implementations violate DBMSs’ transaction semantics. </a:t>
            </a:r>
            <a:r>
              <a:rPr lang="en-US" altLang="zh-CN" dirty="0"/>
              <a:t>Here shows a </a:t>
            </a:r>
            <a:r>
              <a:rPr lang="en-US" altLang="zh-CN" dirty="0" err="1"/>
              <a:t>TXBug</a:t>
            </a:r>
            <a:r>
              <a:rPr lang="en-US" altLang="zh-CN" dirty="0"/>
              <a:t> that violates </a:t>
            </a:r>
            <a:r>
              <a:rPr lang="en-US" altLang="zh-CN" sz="1800" b="0" i="0" dirty="0">
                <a:solidFill>
                  <a:srgbClr val="000000"/>
                </a:solidFill>
                <a:effectLst/>
                <a:latin typeface="LinLibertineT"/>
              </a:rPr>
              <a:t>consistency of application states in </a:t>
            </a:r>
            <a:r>
              <a:rPr lang="en-US" altLang="zh-CN" sz="1800" b="0" i="0" dirty="0" err="1">
                <a:solidFill>
                  <a:srgbClr val="000000"/>
                </a:solidFill>
                <a:effectLst/>
                <a:latin typeface="LinLibertineT"/>
              </a:rPr>
              <a:t>TiDB</a:t>
            </a:r>
            <a:r>
              <a:rPr lang="en-US" altLang="zh-CN" dirty="0"/>
              <a:t>. In this test case, </a:t>
            </a:r>
            <a:r>
              <a:rPr lang="en-US" altLang="zh-CN" sz="1800" b="0" i="0" dirty="0">
                <a:solidFill>
                  <a:srgbClr val="000000"/>
                </a:solidFill>
                <a:effectLst/>
                <a:latin typeface="LinLibertineT"/>
              </a:rPr>
              <a:t>table </a:t>
            </a:r>
            <a:r>
              <a:rPr lang="zh-CN" altLang="en-US" sz="1800" b="0" i="0" dirty="0">
                <a:solidFill>
                  <a:srgbClr val="000000"/>
                </a:solidFill>
                <a:effectLst/>
                <a:latin typeface="LibertineMathMI"/>
              </a:rPr>
              <a:t>𝑡</a:t>
            </a:r>
            <a:r>
              <a:rPr lang="zh-CN" altLang="en-US" sz="1800" b="0" i="1" dirty="0">
                <a:solidFill>
                  <a:srgbClr val="000000"/>
                </a:solidFill>
                <a:effectLst/>
                <a:latin typeface="LibertineMathMI"/>
              </a:rPr>
              <a:t> </a:t>
            </a:r>
            <a:r>
              <a:rPr lang="en-US" altLang="zh-CN" sz="1800" b="0" i="0" dirty="0">
                <a:solidFill>
                  <a:srgbClr val="000000"/>
                </a:solidFill>
                <a:effectLst/>
                <a:latin typeface="LinLibertineT"/>
              </a:rPr>
              <a:t>is required to be stored in partition. The transaction first inserts a value 10, then tries to update the value 1 to 11. After transaction completes, (Click) incorrectly updating the value 1 twice creates a corrupted application state {(10), (21)}.</a:t>
            </a:r>
            <a:r>
              <a:rPr lang="en-US" altLang="zh-CN" dirty="0"/>
              <a:t> </a:t>
            </a:r>
            <a:endParaRPr lang="zh-CN" altLang="en-US" dirty="0"/>
          </a:p>
        </p:txBody>
      </p:sp>
      <p:sp>
        <p:nvSpPr>
          <p:cNvPr id="4" name="灯片编号占位符 3"/>
          <p:cNvSpPr>
            <a:spLocks noGrp="1"/>
          </p:cNvSpPr>
          <p:nvPr>
            <p:ph type="sldNum" sz="quarter" idx="5"/>
          </p:nvPr>
        </p:nvSpPr>
        <p:spPr/>
        <p:txBody>
          <a:bodyPr/>
          <a:lstStyle/>
          <a:p>
            <a:fld id="{328C15C7-6650-47BF-ACB5-45A5D0E931A2}" type="slidenum">
              <a:rPr lang="zh-CN" altLang="en-US" smtClean="0"/>
              <a:t>14</a:t>
            </a:fld>
            <a:endParaRPr lang="zh-CN" altLang="en-US"/>
          </a:p>
        </p:txBody>
      </p:sp>
    </p:spTree>
    <p:extLst>
      <p:ext uri="{BB962C8B-B14F-4D97-AF65-F5344CB8AC3E}">
        <p14:creationId xmlns:p14="http://schemas.microsoft.com/office/powerpoint/2010/main" val="1166020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shows another </a:t>
            </a:r>
            <a:r>
              <a:rPr lang="en-US" altLang="zh-CN" dirty="0" err="1"/>
              <a:t>TXBug</a:t>
            </a:r>
            <a:r>
              <a:rPr lang="en-US" altLang="zh-CN" dirty="0"/>
              <a:t> that violates statement correctness in </a:t>
            </a:r>
            <a:r>
              <a:rPr lang="en-US" altLang="zh-CN" dirty="0" err="1"/>
              <a:t>CockroachDB</a:t>
            </a:r>
            <a:r>
              <a:rPr lang="en-US" altLang="zh-CN" dirty="0"/>
              <a:t>. In this test case, table </a:t>
            </a:r>
            <a:r>
              <a:rPr lang="zh-CN" altLang="en-US" dirty="0"/>
              <a:t>𝑡</a:t>
            </a:r>
            <a:r>
              <a:rPr lang="en-US" altLang="zh-CN" dirty="0"/>
              <a:t>2 has a foreign key on column </a:t>
            </a:r>
            <a:r>
              <a:rPr lang="zh-CN" altLang="en-US" dirty="0"/>
              <a:t>𝑐</a:t>
            </a:r>
            <a:r>
              <a:rPr lang="en-US" altLang="zh-CN" dirty="0"/>
              <a:t>2. In the transaction, we can successfully drop the foreign key constraint. </a:t>
            </a:r>
            <a:endParaRPr lang="zh-CN" altLang="en-US" dirty="0"/>
          </a:p>
        </p:txBody>
      </p:sp>
      <p:sp>
        <p:nvSpPr>
          <p:cNvPr id="4" name="灯片编号占位符 3"/>
          <p:cNvSpPr>
            <a:spLocks noGrp="1"/>
          </p:cNvSpPr>
          <p:nvPr>
            <p:ph type="sldNum" sz="quarter" idx="5"/>
          </p:nvPr>
        </p:nvSpPr>
        <p:spPr/>
        <p:txBody>
          <a:bodyPr/>
          <a:lstStyle/>
          <a:p>
            <a:fld id="{328C15C7-6650-47BF-ACB5-45A5D0E931A2}" type="slidenum">
              <a:rPr lang="zh-CN" altLang="en-US" smtClean="0"/>
              <a:t>15</a:t>
            </a:fld>
            <a:endParaRPr lang="zh-CN" altLang="en-US"/>
          </a:p>
        </p:txBody>
      </p:sp>
    </p:spTree>
    <p:extLst>
      <p:ext uri="{BB962C8B-B14F-4D97-AF65-F5344CB8AC3E}">
        <p14:creationId xmlns:p14="http://schemas.microsoft.com/office/powerpoint/2010/main" val="4188874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But, when we add back the same foreign key constraint, (Click)</a:t>
            </a:r>
            <a:r>
              <a:rPr lang="en-US" altLang="zh-CN" dirty="0" err="1"/>
              <a:t>CockroachDB</a:t>
            </a:r>
            <a:r>
              <a:rPr lang="en-US" altLang="zh-CN" dirty="0"/>
              <a:t> reports an error “duplicate constraint name” .</a:t>
            </a:r>
            <a:endParaRPr lang="zh-CN" altLang="en-US" dirty="0"/>
          </a:p>
        </p:txBody>
      </p:sp>
      <p:sp>
        <p:nvSpPr>
          <p:cNvPr id="4" name="灯片编号占位符 3"/>
          <p:cNvSpPr>
            <a:spLocks noGrp="1"/>
          </p:cNvSpPr>
          <p:nvPr>
            <p:ph type="sldNum" sz="quarter" idx="5"/>
          </p:nvPr>
        </p:nvSpPr>
        <p:spPr/>
        <p:txBody>
          <a:bodyPr/>
          <a:lstStyle/>
          <a:p>
            <a:fld id="{328C15C7-6650-47BF-ACB5-45A5D0E931A2}" type="slidenum">
              <a:rPr lang="zh-CN" altLang="en-US" smtClean="0"/>
              <a:t>16</a:t>
            </a:fld>
            <a:endParaRPr lang="zh-CN" altLang="en-US"/>
          </a:p>
        </p:txBody>
      </p:sp>
    </p:spTree>
    <p:extLst>
      <p:ext uri="{BB962C8B-B14F-4D97-AF65-F5344CB8AC3E}">
        <p14:creationId xmlns:p14="http://schemas.microsoft.com/office/powerpoint/2010/main" val="3097829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(Click)Existing approaches mainly focus on detecting isolation violations. (Click)Therefore, we need to build precise transaction semantics to expose more types of </a:t>
            </a:r>
            <a:r>
              <a:rPr lang="en-US" altLang="zh-CN" dirty="0" err="1"/>
              <a:t>TXBugs</a:t>
            </a:r>
            <a:r>
              <a:rPr lang="en-US" altLang="zh-CN" dirty="0"/>
              <a:t>.</a:t>
            </a:r>
          </a:p>
        </p:txBody>
      </p:sp>
      <p:sp>
        <p:nvSpPr>
          <p:cNvPr id="4" name="灯片编号占位符 3"/>
          <p:cNvSpPr>
            <a:spLocks noGrp="1"/>
          </p:cNvSpPr>
          <p:nvPr>
            <p:ph type="sldNum" sz="quarter" idx="5"/>
          </p:nvPr>
        </p:nvSpPr>
        <p:spPr/>
        <p:txBody>
          <a:bodyPr/>
          <a:lstStyle/>
          <a:p>
            <a:fld id="{328C15C7-6650-47BF-ACB5-45A5D0E931A2}" type="slidenum">
              <a:rPr lang="zh-CN" altLang="en-US" smtClean="0"/>
              <a:t>17</a:t>
            </a:fld>
            <a:endParaRPr lang="zh-CN" altLang="en-US"/>
          </a:p>
        </p:txBody>
      </p:sp>
    </p:spTree>
    <p:extLst>
      <p:ext uri="{BB962C8B-B14F-4D97-AF65-F5344CB8AC3E}">
        <p14:creationId xmlns:p14="http://schemas.microsoft.com/office/powerpoint/2010/main" val="1019869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TXBugs</a:t>
            </a:r>
            <a:r>
              <a:rPr lang="en-US" altLang="zh-CN" dirty="0"/>
              <a:t> can cause DBMSs to violate their transaction semantics, and lead to various severe consequences, such as DBMS errors, incorrect database states and query results. Among all studied </a:t>
            </a:r>
            <a:r>
              <a:rPr lang="en-US" altLang="zh-CN" dirty="0" err="1"/>
              <a:t>TXBugs</a:t>
            </a:r>
            <a:r>
              <a:rPr lang="en-US" altLang="zh-CN" dirty="0"/>
              <a:t>, 24% of </a:t>
            </a:r>
            <a:r>
              <a:rPr lang="en-US" altLang="zh-CN" dirty="0" err="1"/>
              <a:t>TXBugs</a:t>
            </a:r>
            <a:r>
              <a:rPr lang="en-US" altLang="zh-CN" dirty="0"/>
              <a:t> can cause explicit failures, that is DBMS errors and DBMS unavailability. However, 76% of </a:t>
            </a:r>
            <a:r>
              <a:rPr lang="en-US" altLang="zh-CN" dirty="0" err="1"/>
              <a:t>TXBugs</a:t>
            </a:r>
            <a:r>
              <a:rPr lang="en-US" altLang="zh-CN" dirty="0"/>
              <a:t> only lead to silent failures.</a:t>
            </a:r>
            <a:endParaRPr lang="zh-CN" altLang="en-US" dirty="0"/>
          </a:p>
        </p:txBody>
      </p:sp>
      <p:sp>
        <p:nvSpPr>
          <p:cNvPr id="4" name="灯片编号占位符 3"/>
          <p:cNvSpPr>
            <a:spLocks noGrp="1"/>
          </p:cNvSpPr>
          <p:nvPr>
            <p:ph type="sldNum" sz="quarter" idx="5"/>
          </p:nvPr>
        </p:nvSpPr>
        <p:spPr/>
        <p:txBody>
          <a:bodyPr/>
          <a:lstStyle/>
          <a:p>
            <a:fld id="{328C15C7-6650-47BF-ACB5-45A5D0E931A2}" type="slidenum">
              <a:rPr lang="zh-CN" altLang="en-US" smtClean="0"/>
              <a:t>18</a:t>
            </a:fld>
            <a:endParaRPr lang="zh-CN" altLang="en-US"/>
          </a:p>
        </p:txBody>
      </p:sp>
    </p:spTree>
    <p:extLst>
      <p:ext uri="{BB962C8B-B14F-4D97-AF65-F5344CB8AC3E}">
        <p14:creationId xmlns:p14="http://schemas.microsoft.com/office/powerpoint/2010/main" val="3528332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a:t>
            </a:r>
            <a:r>
              <a:rPr lang="en-US" altLang="zh-CN" sz="1800" b="0" i="0" dirty="0">
                <a:solidFill>
                  <a:srgbClr val="000000"/>
                </a:solidFill>
                <a:effectLst/>
                <a:latin typeface="LinLibertineT"/>
              </a:rPr>
              <a:t>shows a silent </a:t>
            </a:r>
            <a:r>
              <a:rPr lang="en-US" altLang="zh-CN" sz="1800" b="0" i="0" dirty="0" err="1">
                <a:solidFill>
                  <a:srgbClr val="000000"/>
                </a:solidFill>
                <a:effectLst/>
                <a:latin typeface="LinLibertineT"/>
              </a:rPr>
              <a:t>TXBug</a:t>
            </a:r>
            <a:r>
              <a:rPr lang="en-US" altLang="zh-CN" sz="1800" b="0" i="0" dirty="0">
                <a:solidFill>
                  <a:srgbClr val="000000"/>
                </a:solidFill>
                <a:effectLst/>
                <a:latin typeface="LinLibertineT"/>
              </a:rPr>
              <a:t>, in which the </a:t>
            </a:r>
            <a:r>
              <a:rPr lang="en-US" altLang="zh-CN" sz="1800" b="0" i="0" dirty="0">
                <a:solidFill>
                  <a:srgbClr val="000000"/>
                </a:solidFill>
                <a:effectLst/>
                <a:latin typeface="Inconsolatazi4-Regular"/>
              </a:rPr>
              <a:t>second SELECT statement in transaction one</a:t>
            </a:r>
            <a:r>
              <a:rPr lang="en-US" altLang="zh-CN" sz="1800" b="0" i="0" dirty="0">
                <a:solidFill>
                  <a:srgbClr val="000000"/>
                </a:solidFill>
                <a:effectLst/>
                <a:latin typeface="LinLibertineT"/>
              </a:rPr>
              <a:t> returns an incorrect query result. (Click)We can easily overlook this bug since it will not trigger explicit failures, and we cannot know whether its query result is correct without understanding the concrete semantics of the transaction test case.</a:t>
            </a:r>
            <a:r>
              <a:rPr lang="en-US" altLang="zh-CN" dirty="0"/>
              <a:t> (Click)</a:t>
            </a:r>
            <a:r>
              <a:rPr lang="en-US" altLang="zh-CN" sz="1200" dirty="0">
                <a:latin typeface="Cambria" panose="02040503050406030204" pitchFamily="18" charset="0"/>
                <a:ea typeface="Cambria" panose="02040503050406030204" pitchFamily="18" charset="0"/>
              </a:rPr>
              <a:t>So, revealing silent </a:t>
            </a:r>
            <a:r>
              <a:rPr lang="en-US" altLang="zh-CN" sz="1200" dirty="0" err="1">
                <a:latin typeface="Cambria" panose="02040503050406030204" pitchFamily="18" charset="0"/>
                <a:ea typeface="Cambria" panose="02040503050406030204" pitchFamily="18" charset="0"/>
              </a:rPr>
              <a:t>TXBugs</a:t>
            </a:r>
            <a:r>
              <a:rPr lang="en-US" altLang="zh-CN" sz="1200" dirty="0">
                <a:latin typeface="Cambria" panose="02040503050406030204" pitchFamily="18" charset="0"/>
                <a:ea typeface="Cambria" panose="02040503050406030204" pitchFamily="18" charset="0"/>
              </a:rPr>
              <a:t> needs to develop new test oracles</a:t>
            </a:r>
            <a:endParaRPr lang="zh-CN" altLang="en-US" dirty="0"/>
          </a:p>
        </p:txBody>
      </p:sp>
      <p:sp>
        <p:nvSpPr>
          <p:cNvPr id="4" name="灯片编号占位符 3"/>
          <p:cNvSpPr>
            <a:spLocks noGrp="1"/>
          </p:cNvSpPr>
          <p:nvPr>
            <p:ph type="sldNum" sz="quarter" idx="5"/>
          </p:nvPr>
        </p:nvSpPr>
        <p:spPr/>
        <p:txBody>
          <a:bodyPr/>
          <a:lstStyle/>
          <a:p>
            <a:fld id="{328C15C7-6650-47BF-ACB5-45A5D0E931A2}" type="slidenum">
              <a:rPr lang="zh-CN" altLang="en-US" smtClean="0"/>
              <a:t>19</a:t>
            </a:fld>
            <a:endParaRPr lang="zh-CN" altLang="en-US"/>
          </a:p>
        </p:txBody>
      </p:sp>
    </p:spTree>
    <p:extLst>
      <p:ext uri="{BB962C8B-B14F-4D97-AF65-F5344CB8AC3E}">
        <p14:creationId xmlns:p14="http://schemas.microsoft.com/office/powerpoint/2010/main" val="2908999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Database Management Systems, such as MySQL and PostgreSQL, are widely used in many applications for efficiently storing and retrieving data.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2</a:t>
            </a:fld>
            <a:endParaRPr lang="zh-CN" altLang="en-US"/>
          </a:p>
        </p:txBody>
      </p:sp>
    </p:spTree>
    <p:extLst>
      <p:ext uri="{BB962C8B-B14F-4D97-AF65-F5344CB8AC3E}">
        <p14:creationId xmlns:p14="http://schemas.microsoft.com/office/powerpoint/2010/main" val="3206777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a:t>
            </a:r>
            <a:r>
              <a:rPr lang="en-US" altLang="zh-CN" sz="1800" b="0" i="0" dirty="0">
                <a:solidFill>
                  <a:srgbClr val="000000"/>
                </a:solidFill>
                <a:effectLst/>
                <a:latin typeface="LinLibertineT"/>
              </a:rPr>
              <a:t>theoretically</a:t>
            </a:r>
            <a:r>
              <a:rPr lang="en-US" altLang="zh-CN" dirty="0"/>
              <a:t> investigate how effectively existing transaction verification and testing approaches can detect </a:t>
            </a:r>
            <a:r>
              <a:rPr lang="en-US" altLang="zh-CN" dirty="0" err="1"/>
              <a:t>TXBugs</a:t>
            </a:r>
            <a:r>
              <a:rPr lang="en-US" altLang="zh-CN" dirty="0"/>
              <a:t>. In total, we find that existing approaches cannot detect 76 out of 140 </a:t>
            </a:r>
            <a:r>
              <a:rPr lang="en-US" altLang="zh-CN" dirty="0" err="1"/>
              <a:t>TXBugs</a:t>
            </a:r>
            <a:r>
              <a:rPr lang="en-US" altLang="zh-CN" dirty="0"/>
              <a:t>.</a:t>
            </a:r>
            <a:br>
              <a:rPr lang="en-US" altLang="zh-CN" dirty="0"/>
            </a:br>
            <a:endParaRPr lang="en-US" altLang="zh-CN" dirty="0"/>
          </a:p>
        </p:txBody>
      </p:sp>
      <p:sp>
        <p:nvSpPr>
          <p:cNvPr id="4" name="灯片编号占位符 3"/>
          <p:cNvSpPr>
            <a:spLocks noGrp="1"/>
          </p:cNvSpPr>
          <p:nvPr>
            <p:ph type="sldNum" sz="quarter" idx="5"/>
          </p:nvPr>
        </p:nvSpPr>
        <p:spPr/>
        <p:txBody>
          <a:bodyPr/>
          <a:lstStyle/>
          <a:p>
            <a:fld id="{328C15C7-6650-47BF-ACB5-45A5D0E931A2}" type="slidenum">
              <a:rPr lang="zh-CN" altLang="en-US" smtClean="0"/>
              <a:t>20</a:t>
            </a:fld>
            <a:endParaRPr lang="zh-CN" altLang="en-US"/>
          </a:p>
        </p:txBody>
      </p:sp>
    </p:spTree>
    <p:extLst>
      <p:ext uri="{BB962C8B-B14F-4D97-AF65-F5344CB8AC3E}">
        <p14:creationId xmlns:p14="http://schemas.microsoft.com/office/powerpoint/2010/main" val="2488337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dirty="0">
                <a:solidFill>
                  <a:srgbClr val="000000"/>
                </a:solidFill>
                <a:effectLst/>
                <a:latin typeface="LinLibertineT"/>
              </a:rPr>
              <a:t>Existing verification approaches only support key-value model, and mainly focus on detecting isolation violations, so they cannot detect 97% of </a:t>
            </a:r>
            <a:r>
              <a:rPr lang="en-US" altLang="zh-CN" sz="1800" b="0" i="0" dirty="0" err="1">
                <a:solidFill>
                  <a:srgbClr val="000000"/>
                </a:solidFill>
                <a:effectLst/>
                <a:latin typeface="LinLibertineT"/>
              </a:rPr>
              <a:t>TXBugs</a:t>
            </a:r>
            <a:r>
              <a:rPr lang="en-US" altLang="zh-CN" sz="1800" b="0" i="0" dirty="0">
                <a:solidFill>
                  <a:srgbClr val="000000"/>
                </a:solidFill>
                <a:effectLst/>
                <a:latin typeface="LinLibertineT"/>
              </a:rPr>
              <a:t>. (Click)</a:t>
            </a:r>
            <a:r>
              <a:rPr lang="en-US" altLang="zh-CN" sz="1200" dirty="0">
                <a:latin typeface="Cambria" panose="02040503050406030204" pitchFamily="18" charset="0"/>
                <a:ea typeface="Cambria" panose="02040503050406030204" pitchFamily="18" charset="0"/>
              </a:rPr>
              <a:t> So, new transaction verification approaches are required to support complex transactions’ execution history</a:t>
            </a:r>
          </a:p>
        </p:txBody>
      </p:sp>
      <p:sp>
        <p:nvSpPr>
          <p:cNvPr id="4" name="灯片编号占位符 3"/>
          <p:cNvSpPr>
            <a:spLocks noGrp="1"/>
          </p:cNvSpPr>
          <p:nvPr>
            <p:ph type="sldNum" sz="quarter" idx="5"/>
          </p:nvPr>
        </p:nvSpPr>
        <p:spPr/>
        <p:txBody>
          <a:bodyPr/>
          <a:lstStyle/>
          <a:p>
            <a:fld id="{328C15C7-6650-47BF-ACB5-45A5D0E931A2}" type="slidenum">
              <a:rPr lang="zh-CN" altLang="en-US" smtClean="0"/>
              <a:t>21</a:t>
            </a:fld>
            <a:endParaRPr lang="zh-CN" altLang="en-US"/>
          </a:p>
        </p:txBody>
      </p:sp>
    </p:spTree>
    <p:extLst>
      <p:ext uri="{BB962C8B-B14F-4D97-AF65-F5344CB8AC3E}">
        <p14:creationId xmlns:p14="http://schemas.microsoft.com/office/powerpoint/2010/main" val="2710967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Existing transaction testing approaches use differential testing and construct transaction test oracle to detect transaction bugs. They support limited DBMS features, and can detect some violations, such as consistency violations and isolation violations. So, they cannot detect 56% of </a:t>
            </a:r>
            <a:r>
              <a:rPr lang="en-US" altLang="zh-CN" dirty="0" err="1"/>
              <a:t>TXBugs</a:t>
            </a:r>
            <a:r>
              <a:rPr lang="en-US" altLang="zh-CN" dirty="0"/>
              <a:t>. (Click)</a:t>
            </a:r>
            <a:r>
              <a:rPr lang="en-US" altLang="zh-CN" sz="1200" dirty="0">
                <a:latin typeface="Cambria" panose="02040503050406030204" pitchFamily="18" charset="0"/>
                <a:ea typeface="Cambria" panose="02040503050406030204" pitchFamily="18" charset="0"/>
              </a:rPr>
              <a:t>Thus, </a:t>
            </a:r>
            <a:r>
              <a:rPr lang="en-US" altLang="zh-CN" b="0" i="0" dirty="0" err="1">
                <a:solidFill>
                  <a:srgbClr val="000000"/>
                </a:solidFill>
                <a:effectLst/>
                <a:latin typeface="宋体" panose="02010600030101010101" pitchFamily="2" charset="-122"/>
                <a:ea typeface="宋体" panose="02010600030101010101" pitchFamily="2" charset="-122"/>
              </a:rPr>
              <a:t>TXBug</a:t>
            </a:r>
            <a:r>
              <a:rPr lang="en-US" altLang="zh-CN" b="0" i="0" dirty="0">
                <a:solidFill>
                  <a:srgbClr val="000000"/>
                </a:solidFill>
                <a:effectLst/>
                <a:latin typeface="宋体" panose="02010600030101010101" pitchFamily="2" charset="-122"/>
                <a:ea typeface="宋体" panose="02010600030101010101" pitchFamily="2" charset="-122"/>
              </a:rPr>
              <a:t> detection approaches should support more SQL features and transaction semantics</a:t>
            </a:r>
          </a:p>
          <a:p>
            <a:r>
              <a:rPr lang="en-US" altLang="zh-CN" sz="1200" dirty="0">
                <a:latin typeface="Cambria" panose="02040503050406030204" pitchFamily="18" charset="0"/>
                <a:ea typeface="Cambria" panose="02040503050406030204" pitchFamily="18" charset="0"/>
              </a:rPr>
              <a:t>More study result…</a:t>
            </a:r>
            <a:endParaRPr lang="en-US" altLang="zh-CN" dirty="0"/>
          </a:p>
        </p:txBody>
      </p:sp>
      <p:sp>
        <p:nvSpPr>
          <p:cNvPr id="4" name="灯片编号占位符 3"/>
          <p:cNvSpPr>
            <a:spLocks noGrp="1"/>
          </p:cNvSpPr>
          <p:nvPr>
            <p:ph type="sldNum" sz="quarter" idx="5"/>
          </p:nvPr>
        </p:nvSpPr>
        <p:spPr/>
        <p:txBody>
          <a:bodyPr/>
          <a:lstStyle/>
          <a:p>
            <a:fld id="{328C15C7-6650-47BF-ACB5-45A5D0E931A2}" type="slidenum">
              <a:rPr lang="zh-CN" altLang="en-US" smtClean="0"/>
              <a:t>22</a:t>
            </a:fld>
            <a:endParaRPr lang="zh-CN" altLang="en-US"/>
          </a:p>
        </p:txBody>
      </p:sp>
    </p:spTree>
    <p:extLst>
      <p:ext uri="{BB962C8B-B14F-4D97-AF65-F5344CB8AC3E}">
        <p14:creationId xmlns:p14="http://schemas.microsoft.com/office/powerpoint/2010/main" val="3803151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kern="100" dirty="0">
                <a:effectLst/>
                <a:latin typeface="等线" panose="02010600030101010101" pitchFamily="2" charset="-122"/>
                <a:ea typeface="等线" panose="02010600030101010101" pitchFamily="2" charset="-122"/>
                <a:cs typeface="Times New Roman" panose="02020603050405020304" pitchFamily="18" charset="0"/>
              </a:rPr>
              <a:t>In conclusion, </a:t>
            </a:r>
            <a:r>
              <a:rPr lang="en-US" altLang="zh-CN" sz="1200" b="0" i="0" kern="100" dirty="0">
                <a:solidFill>
                  <a:srgbClr val="000000"/>
                </a:solidFill>
                <a:effectLst/>
                <a:latin typeface="LinLibertineT"/>
                <a:ea typeface="等线" panose="02010600030101010101" pitchFamily="2" charset="-122"/>
                <a:cs typeface="Times New Roman" panose="02020603050405020304" pitchFamily="18" charset="0"/>
              </a:rPr>
              <a:t>i</a:t>
            </a:r>
            <a:r>
              <a:rPr lang="en-US" altLang="zh-CN" sz="1200" b="0" i="0" dirty="0">
                <a:solidFill>
                  <a:srgbClr val="000000"/>
                </a:solidFill>
                <a:effectLst/>
                <a:latin typeface="LinLibertineT"/>
              </a:rPr>
              <a:t>ncorrect designs and implementations in DBMSs’ transaction processing mechanisms can introduce transaction bugs, which lead to severe consequences. We conduct the first in-depth study on 140 transaction bugs from six popular DBMSs. From our study, we obtain many interesting findings and lessons. We believe that our study can be beneficial for DBMS and SE researchers from many aspects, e.g., transaction testing, verification and semantics. We have made our collected </a:t>
            </a:r>
            <a:r>
              <a:rPr lang="en-US" altLang="zh-CN" sz="1200" b="0" i="0" dirty="0" err="1">
                <a:solidFill>
                  <a:srgbClr val="000000"/>
                </a:solidFill>
                <a:effectLst/>
                <a:latin typeface="LinLibertineT"/>
              </a:rPr>
              <a:t>TXBugs</a:t>
            </a:r>
            <a:r>
              <a:rPr lang="en-US" altLang="zh-CN" sz="1200" b="0" i="0" dirty="0">
                <a:solidFill>
                  <a:srgbClr val="000000"/>
                </a:solidFill>
                <a:effectLst/>
                <a:latin typeface="LinLibertineT"/>
              </a:rPr>
              <a:t> and analysis results available </a:t>
            </a:r>
            <a:r>
              <a:rPr lang="en-US" altLang="zh-CN" sz="1000" dirty="0">
                <a:solidFill>
                  <a:schemeClr val="bg1"/>
                </a:solidFill>
              </a:rPr>
              <a:t>on GitHub</a:t>
            </a:r>
            <a:r>
              <a:rPr lang="en-US" altLang="zh-CN" sz="1000" kern="100" dirty="0">
                <a:effectLst/>
                <a:latin typeface="等线" panose="02010600030101010101" pitchFamily="2" charset="-122"/>
                <a:ea typeface="等线" panose="02010600030101010101" pitchFamily="2" charset="-122"/>
                <a:cs typeface="Times New Roman" panose="02020603050405020304" pitchFamily="18" charset="0"/>
              </a:rPr>
              <a:t>. That’s all. Thank you. </a:t>
            </a:r>
          </a:p>
        </p:txBody>
      </p:sp>
      <p:sp>
        <p:nvSpPr>
          <p:cNvPr id="4" name="灯片编号占位符 3"/>
          <p:cNvSpPr>
            <a:spLocks noGrp="1"/>
          </p:cNvSpPr>
          <p:nvPr>
            <p:ph type="sldNum" sz="quarter" idx="5"/>
          </p:nvPr>
        </p:nvSpPr>
        <p:spPr/>
        <p:txBody>
          <a:bodyPr/>
          <a:lstStyle/>
          <a:p>
            <a:fld id="{328C15C7-6650-47BF-ACB5-45A5D0E931A2}" type="slidenum">
              <a:rPr lang="zh-CN" altLang="en-US" smtClean="0"/>
              <a:t>23</a:t>
            </a:fld>
            <a:endParaRPr lang="zh-CN" altLang="en-US"/>
          </a:p>
        </p:txBody>
      </p:sp>
    </p:spTree>
    <p:extLst>
      <p:ext uri="{BB962C8B-B14F-4D97-AF65-F5344CB8AC3E}">
        <p14:creationId xmlns:p14="http://schemas.microsoft.com/office/powerpoint/2010/main" val="1584933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DBMSs treat the integrity of data as one of the most important promises, and utilize transactions to ensure data integrity </a:t>
            </a:r>
            <a:r>
              <a:rPr lang="en-US" altLang="zh-CN" sz="1200" dirty="0">
                <a:latin typeface="Cambria" panose="02040503050406030204" pitchFamily="18" charset="0"/>
                <a:ea typeface="Cambria" panose="02040503050406030204" pitchFamily="18" charset="0"/>
              </a:rPr>
              <a:t>and consistency</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For example, Alice wants to transfer money to Bob. (Click) The DBMS </a:t>
            </a:r>
            <a:r>
              <a:rPr lang="en-US" altLang="zh-CN" sz="1200" kern="100" dirty="0">
                <a:effectLst/>
                <a:latin typeface="Calibri" panose="020F0502020204030204" pitchFamily="34" charset="0"/>
                <a:ea typeface="Calibri" panose="020F0502020204030204" pitchFamily="34" charset="0"/>
                <a:cs typeface="Calibri" panose="020F0502020204030204" pitchFamily="34" charset="0"/>
              </a:rPr>
              <a:t>(/</a:t>
            </a:r>
            <a:r>
              <a:rPr lang="en-US" altLang="zh-CN" sz="1200" kern="100" dirty="0" err="1">
                <a:effectLst/>
                <a:latin typeface="Calibri" panose="020F0502020204030204" pitchFamily="34" charset="0"/>
                <a:ea typeface="Calibri" panose="020F0502020204030204" pitchFamily="34" charset="0"/>
                <a:cs typeface="Calibri" panose="020F0502020204030204" pitchFamily="34" charset="0"/>
              </a:rPr>
              <a:t>səbˈtrækts</a:t>
            </a:r>
            <a:r>
              <a:rPr lang="en-US" altLang="zh-CN" sz="1200" kern="100" dirty="0">
                <a:effectLst/>
                <a:latin typeface="Calibri" panose="020F0502020204030204" pitchFamily="34" charset="0"/>
                <a:ea typeface="Calibri" panose="020F0502020204030204" pitchFamily="34" charset="0"/>
                <a:cs typeface="Calibri" panose="020F0502020204030204" pitchFamily="34" charset="0"/>
              </a:rPr>
              <a:t>/) </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subtracts one hundred dollars from Alice’ account, (Click) then adds one hundred dollars to Bob’s account. (Click) The DBMS utilizes transaction start statement and end statement to form an explicit transaction, and executes such a group of statements to ensure transferred data integrity </a:t>
            </a:r>
            <a:r>
              <a:rPr lang="en-US" altLang="zh-CN" sz="1200" dirty="0">
                <a:latin typeface="Cambria" panose="02040503050406030204" pitchFamily="18" charset="0"/>
                <a:ea typeface="Cambria" panose="02040503050406030204" pitchFamily="18" charset="0"/>
              </a:rPr>
              <a:t>and consistency</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a:t>
            </a:r>
          </a:p>
        </p:txBody>
      </p:sp>
      <p:sp>
        <p:nvSpPr>
          <p:cNvPr id="4" name="灯片编号占位符 3"/>
          <p:cNvSpPr>
            <a:spLocks noGrp="1"/>
          </p:cNvSpPr>
          <p:nvPr>
            <p:ph type="sldNum" sz="quarter" idx="5"/>
          </p:nvPr>
        </p:nvSpPr>
        <p:spPr/>
        <p:txBody>
          <a:bodyPr/>
          <a:lstStyle/>
          <a:p>
            <a:fld id="{328C15C7-6650-47BF-ACB5-45A5D0E931A2}" type="slidenum">
              <a:rPr lang="zh-CN" altLang="en-US" smtClean="0"/>
              <a:t>3</a:t>
            </a:fld>
            <a:endParaRPr lang="zh-CN" altLang="en-US"/>
          </a:p>
        </p:txBody>
      </p:sp>
    </p:spTree>
    <p:extLst>
      <p:ext uri="{BB962C8B-B14F-4D97-AF65-F5344CB8AC3E}">
        <p14:creationId xmlns:p14="http://schemas.microsoft.com/office/powerpoint/2010/main" val="1275712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Cambria" panose="02040503050406030204" pitchFamily="18" charset="0"/>
                <a:ea typeface="Cambria" panose="02040503050406030204" pitchFamily="18" charset="0"/>
              </a:rPr>
              <a:t>In DBMSs, transactions are executed concurrently. (Click)</a:t>
            </a:r>
            <a:r>
              <a:rPr lang="en-US" altLang="zh-CN" dirty="0"/>
              <a:t>Transactions provide guarantees for ACID properties,</a:t>
            </a:r>
            <a:r>
              <a:rPr lang="zh-CN" altLang="en-US" dirty="0"/>
              <a:t> </a:t>
            </a:r>
            <a:r>
              <a:rPr lang="en-US" altLang="zh-CN" dirty="0"/>
              <a:t>including</a:t>
            </a:r>
            <a:r>
              <a:rPr lang="zh-CN" altLang="en-US" dirty="0"/>
              <a:t> </a:t>
            </a:r>
            <a:r>
              <a:rPr lang="en-US" altLang="zh-CN" dirty="0"/>
              <a:t>atomicity,</a:t>
            </a:r>
            <a:r>
              <a:rPr lang="zh-CN" altLang="en-US" dirty="0"/>
              <a:t> </a:t>
            </a:r>
            <a:r>
              <a:rPr lang="en-US" altLang="zh-CN" dirty="0"/>
              <a:t>consistency,</a:t>
            </a:r>
            <a:r>
              <a:rPr lang="zh-CN" altLang="en-US" dirty="0"/>
              <a:t> </a:t>
            </a:r>
            <a:r>
              <a:rPr lang="en-US" altLang="zh-CN" dirty="0"/>
              <a:t>isolation and durability. For example, </a:t>
            </a:r>
            <a:r>
              <a:rPr lang="en-US" altLang="zh-CN" sz="1200" dirty="0">
                <a:latin typeface="Cambria" panose="02040503050406030204" pitchFamily="18" charset="0"/>
                <a:ea typeface="Cambria" panose="02040503050406030204" pitchFamily="18" charset="0"/>
              </a:rPr>
              <a:t>DBMSs utilize isolation to ensure consistency of concurrent transaction execution</a:t>
            </a:r>
          </a:p>
        </p:txBody>
      </p:sp>
      <p:sp>
        <p:nvSpPr>
          <p:cNvPr id="4" name="灯片编号占位符 3"/>
          <p:cNvSpPr>
            <a:spLocks noGrp="1"/>
          </p:cNvSpPr>
          <p:nvPr>
            <p:ph type="sldNum" sz="quarter" idx="5"/>
          </p:nvPr>
        </p:nvSpPr>
        <p:spPr/>
        <p:txBody>
          <a:bodyPr/>
          <a:lstStyle/>
          <a:p>
            <a:fld id="{328C15C7-6650-47BF-ACB5-45A5D0E931A2}" type="slidenum">
              <a:rPr lang="zh-CN" altLang="en-US" smtClean="0"/>
              <a:t>4</a:t>
            </a:fld>
            <a:endParaRPr lang="zh-CN" altLang="en-US"/>
          </a:p>
        </p:txBody>
      </p:sp>
    </p:spTree>
    <p:extLst>
      <p:ext uri="{BB962C8B-B14F-4D97-AF65-F5344CB8AC3E}">
        <p14:creationId xmlns:p14="http://schemas.microsoft.com/office/powerpoint/2010/main" val="3886411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However, design flaws or buggy implementations of transaction processing mechanisms can introduce transaction bugs, which violate </a:t>
            </a:r>
            <a:r>
              <a:rPr lang="en-US" altLang="zh-CN" sz="1200" dirty="0">
                <a:latin typeface="Cambria" panose="02040503050406030204" pitchFamily="18" charset="0"/>
                <a:ea typeface="Cambria" panose="02040503050406030204" pitchFamily="18" charset="0"/>
              </a:rPr>
              <a:t>corresponding transaction semantics</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and lead to severe consequences, such as DBMS crash, incorrect DBMS states and query results.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5</a:t>
            </a:fld>
            <a:endParaRPr lang="zh-CN" altLang="en-US"/>
          </a:p>
        </p:txBody>
      </p:sp>
    </p:spTree>
    <p:extLst>
      <p:ext uri="{BB962C8B-B14F-4D97-AF65-F5344CB8AC3E}">
        <p14:creationId xmlns:p14="http://schemas.microsoft.com/office/powerpoint/2010/main" val="487861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dirty="0">
                <a:solidFill>
                  <a:srgbClr val="000000"/>
                </a:solidFill>
                <a:effectLst/>
                <a:latin typeface="NimbusRomNo9L-Regu"/>
              </a:rPr>
              <a:t>Here we show a real-world transaction bug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triggered at Read Committed isolation level in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TiDB</a:t>
            </a:r>
            <a:r>
              <a:rPr lang="en-US" altLang="zh-CN" sz="1800" b="0" i="0" dirty="0">
                <a:solidFill>
                  <a:srgbClr val="000000"/>
                </a:solidFill>
                <a:effectLst/>
                <a:latin typeface="NimbusRomNo9L-Regu"/>
              </a:rPr>
              <a:t>. At read committed, transaction one can read other transactions’ committed data. In this case, transaction one first queries table and return initial table data. (Click)Then transaction two drops index </a:t>
            </a:r>
            <a:r>
              <a:rPr lang="zh-CN" altLang="en-US" sz="1800" b="0" i="0" dirty="0">
                <a:solidFill>
                  <a:srgbClr val="000000"/>
                </a:solidFill>
                <a:effectLst/>
                <a:latin typeface="NimbusRomNo9L-Regu"/>
              </a:rPr>
              <a:t>𝑖𝑣</a:t>
            </a:r>
            <a:r>
              <a:rPr lang="en-US" altLang="zh-CN" sz="1800" b="0" i="0" dirty="0">
                <a:solidFill>
                  <a:srgbClr val="000000"/>
                </a:solidFill>
                <a:effectLst/>
                <a:latin typeface="NimbusRomNo9L-Regu"/>
              </a:rPr>
              <a:t> and updates row (1,10) to (1, 11). Note that two statements in transaction two are executed as two independent </a:t>
            </a:r>
            <a:r>
              <a:rPr lang="en-US" altLang="zh-CN" sz="1800" b="0" i="0" dirty="0" err="1">
                <a:solidFill>
                  <a:srgbClr val="000000"/>
                </a:solidFill>
                <a:effectLst/>
                <a:latin typeface="NimbusRomNo9L-Regu"/>
              </a:rPr>
              <a:t>autocommit</a:t>
            </a:r>
            <a:r>
              <a:rPr lang="en-US" altLang="zh-CN" sz="1800" b="0" i="0" dirty="0">
                <a:solidFill>
                  <a:srgbClr val="000000"/>
                </a:solidFill>
                <a:effectLst/>
                <a:latin typeface="NimbusRomNo9L-Regu"/>
              </a:rPr>
              <a:t> transactions. So, the modifications made by transaction two have been committed to table t, (Click)and transaction one should retrieve the empty set after transaction two completes. (Click)However, the second query in txn1 returns incorrect query result. </a:t>
            </a:r>
          </a:p>
        </p:txBody>
      </p:sp>
      <p:sp>
        <p:nvSpPr>
          <p:cNvPr id="4" name="灯片编号占位符 3"/>
          <p:cNvSpPr>
            <a:spLocks noGrp="1"/>
          </p:cNvSpPr>
          <p:nvPr>
            <p:ph type="sldNum" sz="quarter" idx="5"/>
          </p:nvPr>
        </p:nvSpPr>
        <p:spPr/>
        <p:txBody>
          <a:bodyPr/>
          <a:lstStyle/>
          <a:p>
            <a:fld id="{328C15C7-6650-47BF-ACB5-45A5D0E931A2}" type="slidenum">
              <a:rPr lang="zh-CN" altLang="en-US" smtClean="0"/>
              <a:t>6</a:t>
            </a:fld>
            <a:endParaRPr lang="zh-CN" altLang="en-US"/>
          </a:p>
        </p:txBody>
      </p:sp>
    </p:spTree>
    <p:extLst>
      <p:ext uri="{BB962C8B-B14F-4D97-AF65-F5344CB8AC3E}">
        <p14:creationId xmlns:p14="http://schemas.microsoft.com/office/powerpoint/2010/main" val="1911155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Some approaches have been proposed to detect transaction bugs in DBMSs. (Click)However, it is unclear how effective existing approaches are in detecting real-world </a:t>
            </a:r>
            <a:r>
              <a:rPr lang="en-US" altLang="zh-CN" sz="1200" dirty="0" err="1"/>
              <a:t>TXBugs</a:t>
            </a:r>
            <a:r>
              <a:rPr lang="en-US" altLang="zh-CN" sz="1200" dirty="0"/>
              <a:t>, and what </a:t>
            </a:r>
            <a:r>
              <a:rPr lang="en-US" altLang="zh-CN" sz="1200" dirty="0" err="1"/>
              <a:t>TXBugs</a:t>
            </a:r>
            <a:r>
              <a:rPr lang="en-US" altLang="zh-CN" sz="1200" dirty="0"/>
              <a:t> cannot be detected by existing approaches. We also lack a </a:t>
            </a:r>
            <a:r>
              <a:rPr lang="en-US" altLang="zh-CN" sz="1200" dirty="0" err="1"/>
              <a:t>TXBug</a:t>
            </a:r>
            <a:r>
              <a:rPr lang="en-US" altLang="zh-CN" sz="1200" dirty="0"/>
              <a:t> dataset for </a:t>
            </a:r>
            <a:r>
              <a:rPr lang="en-US" altLang="zh-CN" sz="1200" dirty="0" err="1"/>
              <a:t>TXBug</a:t>
            </a:r>
            <a:r>
              <a:rPr lang="en-US" altLang="zh-CN" sz="1200" dirty="0"/>
              <a:t> research.</a:t>
            </a:r>
          </a:p>
        </p:txBody>
      </p:sp>
      <p:sp>
        <p:nvSpPr>
          <p:cNvPr id="4" name="灯片编号占位符 3"/>
          <p:cNvSpPr>
            <a:spLocks noGrp="1"/>
          </p:cNvSpPr>
          <p:nvPr>
            <p:ph type="sldNum" sz="quarter" idx="5"/>
          </p:nvPr>
        </p:nvSpPr>
        <p:spPr/>
        <p:txBody>
          <a:bodyPr/>
          <a:lstStyle/>
          <a:p>
            <a:fld id="{328C15C7-6650-47BF-ACB5-45A5D0E931A2}" type="slidenum">
              <a:rPr lang="zh-CN" altLang="en-US" smtClean="0"/>
              <a:t>7</a:t>
            </a:fld>
            <a:endParaRPr lang="zh-CN" altLang="en-US"/>
          </a:p>
        </p:txBody>
      </p:sp>
    </p:spTree>
    <p:extLst>
      <p:ext uri="{BB962C8B-B14F-4D97-AF65-F5344CB8AC3E}">
        <p14:creationId xmlns:p14="http://schemas.microsoft.com/office/powerpoint/2010/main" val="2685103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To understand </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TXBugs</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we conduct a comprehensive study on </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TXBugs</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collected from six widely-used real-world relational DBMSs, including MySQL, PostgreSQL, SQLite, MariaDB, </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CockroachDB</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and </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TiDB</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(Click)These DBMSs </a:t>
            </a:r>
            <a:r>
              <a:rPr lang="en-US" altLang="zh-CN" sz="1800" b="0" i="0" dirty="0">
                <a:solidFill>
                  <a:srgbClr val="000000"/>
                </a:solidFill>
                <a:effectLst/>
                <a:latin typeface="LinLibertineT"/>
              </a:rPr>
              <a:t>rank high in the DB-Engines Ranking</a:t>
            </a:r>
            <a:r>
              <a:rPr lang="en-US" altLang="zh-CN" dirty="0"/>
              <a:t> and are popular</a:t>
            </a:r>
            <a:r>
              <a:rPr lang="en-US" altLang="zh-CN" sz="1800" b="0" i="0" dirty="0">
                <a:solidFill>
                  <a:srgbClr val="000000"/>
                </a:solidFill>
                <a:effectLst/>
                <a:latin typeface="LinLibertineT"/>
              </a:rPr>
              <a:t> in </a:t>
            </a:r>
            <a:r>
              <a:rPr lang="en-US" altLang="zh-CN" sz="1800" b="0" i="0" dirty="0" err="1">
                <a:solidFill>
                  <a:srgbClr val="000000"/>
                </a:solidFill>
                <a:effectLst/>
                <a:latin typeface="LinLibertineT"/>
              </a:rPr>
              <a:t>Github</a:t>
            </a:r>
            <a:r>
              <a:rPr lang="en-US" altLang="zh-CN" sz="1800" b="0" i="0" dirty="0">
                <a:solidFill>
                  <a:srgbClr val="000000"/>
                </a:solidFill>
                <a:effectLst/>
                <a:latin typeface="LinLibertineT"/>
              </a:rPr>
              <a:t>. (Click)Our target DBMSs cover various isolation levels and concurrency control mechanisms.</a:t>
            </a:r>
            <a:r>
              <a:rPr lang="en-US" altLang="zh-CN" dirty="0"/>
              <a:t> </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We collect </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TXBugs</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from these DBMSs’ issue repositories. </a:t>
            </a:r>
          </a:p>
        </p:txBody>
      </p:sp>
      <p:sp>
        <p:nvSpPr>
          <p:cNvPr id="4" name="灯片编号占位符 3"/>
          <p:cNvSpPr>
            <a:spLocks noGrp="1"/>
          </p:cNvSpPr>
          <p:nvPr>
            <p:ph type="sldNum" sz="quarter" idx="5"/>
          </p:nvPr>
        </p:nvSpPr>
        <p:spPr/>
        <p:txBody>
          <a:bodyPr/>
          <a:lstStyle/>
          <a:p>
            <a:fld id="{328C15C7-6650-47BF-ACB5-45A5D0E931A2}" type="slidenum">
              <a:rPr lang="zh-CN" altLang="en-US" smtClean="0"/>
              <a:t>8</a:t>
            </a:fld>
            <a:endParaRPr lang="zh-CN" altLang="en-US"/>
          </a:p>
        </p:txBody>
      </p:sp>
    </p:spTree>
    <p:extLst>
      <p:ext uri="{BB962C8B-B14F-4D97-AF65-F5344CB8AC3E}">
        <p14:creationId xmlns:p14="http://schemas.microsoft.com/office/powerpoint/2010/main" val="146265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To collect </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TXBugs</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we focus on the issues confirmed by DBMS developers from January 2018 to December 2022. We use keywords like “transaction”, “isolation level”, and their variations, to retrieve potentially relevant issues. We keep an issue as a </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TXBug</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if it needs at least one explicit transaction, or it needs at least two transactions to trigger. We finally collect 140 </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TXBugs</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from our studied DBMSs.</a:t>
            </a:r>
          </a:p>
        </p:txBody>
      </p:sp>
      <p:sp>
        <p:nvSpPr>
          <p:cNvPr id="4" name="灯片编号占位符 3"/>
          <p:cNvSpPr>
            <a:spLocks noGrp="1"/>
          </p:cNvSpPr>
          <p:nvPr>
            <p:ph type="sldNum" sz="quarter" idx="5"/>
          </p:nvPr>
        </p:nvSpPr>
        <p:spPr/>
        <p:txBody>
          <a:bodyPr/>
          <a:lstStyle/>
          <a:p>
            <a:fld id="{328C15C7-6650-47BF-ACB5-45A5D0E931A2}" type="slidenum">
              <a:rPr lang="zh-CN" altLang="en-US" smtClean="0"/>
              <a:t>9</a:t>
            </a:fld>
            <a:endParaRPr lang="zh-CN" altLang="en-US"/>
          </a:p>
        </p:txBody>
      </p:sp>
    </p:spTree>
    <p:extLst>
      <p:ext uri="{BB962C8B-B14F-4D97-AF65-F5344CB8AC3E}">
        <p14:creationId xmlns:p14="http://schemas.microsoft.com/office/powerpoint/2010/main" val="3412294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82752" y="4571999"/>
            <a:ext cx="10826496" cy="543675"/>
          </a:xfrm>
          <a:noFill/>
          <a:ln w="9525" algn="ctr">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00000"/>
              </a:lnSpc>
              <a:spcBef>
                <a:spcPts val="1600"/>
              </a:spcBef>
              <a:spcAft>
                <a:spcPts val="0"/>
              </a:spcAft>
              <a:buClr>
                <a:schemeClr val="accent6"/>
              </a:buClr>
              <a:buNone/>
              <a:defRPr lang="en-US" sz="2933" b="1" i="1" baseline="0" smtClean="0">
                <a:solidFill>
                  <a:schemeClr val="accent6"/>
                </a:solidFill>
                <a:latin typeface="+mj-lt"/>
                <a:ea typeface="+mn-ea"/>
                <a:cs typeface="+mn-cs"/>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err="1"/>
              <a:t>Clicdk</a:t>
            </a:r>
            <a:r>
              <a:rPr lang="en-US" dirty="0"/>
              <a:t> to edit Master subtitle style</a:t>
            </a:r>
          </a:p>
        </p:txBody>
      </p:sp>
    </p:spTree>
    <p:extLst>
      <p:ext uri="{BB962C8B-B14F-4D97-AF65-F5344CB8AC3E}">
        <p14:creationId xmlns:p14="http://schemas.microsoft.com/office/powerpoint/2010/main" val="3659229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hoto Collage">
    <p:spTree>
      <p:nvGrpSpPr>
        <p:cNvPr id="1" name=""/>
        <p:cNvGrpSpPr/>
        <p:nvPr/>
      </p:nvGrpSpPr>
      <p:grpSpPr>
        <a:xfrm>
          <a:off x="0" y="0"/>
          <a:ext cx="0" cy="0"/>
          <a:chOff x="0" y="0"/>
          <a:chExt cx="0" cy="0"/>
        </a:xfrm>
      </p:grpSpPr>
      <p:sp>
        <p:nvSpPr>
          <p:cNvPr id="2" name="Rectangle 1"/>
          <p:cNvSpPr/>
          <p:nvPr/>
        </p:nvSpPr>
        <p:spPr bwMode="gray">
          <a:xfrm>
            <a:off x="1" y="1"/>
            <a:ext cx="12192001" cy="3013495"/>
          </a:xfrm>
          <a:prstGeom prst="rect">
            <a:avLst/>
          </a:prstGeom>
          <a:solidFill>
            <a:schemeClr val="bg1"/>
          </a:solidFill>
          <a:ln w="6350" algn="ctr">
            <a:noFill/>
            <a:miter lim="800000"/>
            <a:headEnd/>
            <a:tailEnd/>
          </a:ln>
          <a:effectLst/>
        </p:spPr>
        <p:txBody>
          <a:bodyPr wrap="none" rtlCol="0" anchor="ctr"/>
          <a:lstStyle/>
          <a:p>
            <a:pPr algn="ctr"/>
            <a:endParaRPr lang="en-US" sz="2400" b="1" dirty="0">
              <a:solidFill>
                <a:schemeClr val="bg1"/>
              </a:solidFill>
            </a:endParaRPr>
          </a:p>
        </p:txBody>
      </p:sp>
      <p:sp>
        <p:nvSpPr>
          <p:cNvPr id="11" name="Picture Placeholder 10"/>
          <p:cNvSpPr>
            <a:spLocks noGrp="1"/>
          </p:cNvSpPr>
          <p:nvPr>
            <p:ph type="pic" sz="quarter" idx="10"/>
          </p:nvPr>
        </p:nvSpPr>
        <p:spPr>
          <a:xfrm>
            <a:off x="1" y="531813"/>
            <a:ext cx="1982748" cy="2074863"/>
          </a:xfrm>
        </p:spPr>
        <p:txBody>
          <a:bodyPr>
            <a:noAutofit/>
          </a:bodyPr>
          <a:lstStyle/>
          <a:p>
            <a:r>
              <a:rPr lang="zh-CN" altLang="en-US"/>
              <a:t>单击图标添加图片</a:t>
            </a:r>
            <a:endParaRPr lang="en-US"/>
          </a:p>
        </p:txBody>
      </p:sp>
      <p:sp>
        <p:nvSpPr>
          <p:cNvPr id="12" name="Picture Placeholder 10"/>
          <p:cNvSpPr>
            <a:spLocks noGrp="1"/>
          </p:cNvSpPr>
          <p:nvPr>
            <p:ph type="pic" sz="quarter" idx="11"/>
          </p:nvPr>
        </p:nvSpPr>
        <p:spPr>
          <a:xfrm>
            <a:off x="2040255" y="531813"/>
            <a:ext cx="3703313" cy="2074863"/>
          </a:xfrm>
        </p:spPr>
        <p:txBody>
          <a:bodyPr>
            <a:noAutofit/>
          </a:bodyPr>
          <a:lstStyle/>
          <a:p>
            <a:r>
              <a:rPr lang="zh-CN" altLang="en-US"/>
              <a:t>单击图标添加图片</a:t>
            </a:r>
            <a:endParaRPr lang="en-US"/>
          </a:p>
        </p:txBody>
      </p:sp>
      <p:sp>
        <p:nvSpPr>
          <p:cNvPr id="13" name="Picture Placeholder 10"/>
          <p:cNvSpPr>
            <a:spLocks noGrp="1"/>
          </p:cNvSpPr>
          <p:nvPr>
            <p:ph type="pic" sz="quarter" idx="12"/>
          </p:nvPr>
        </p:nvSpPr>
        <p:spPr>
          <a:xfrm>
            <a:off x="8630595" y="531813"/>
            <a:ext cx="3561404" cy="2074863"/>
          </a:xfrm>
        </p:spPr>
        <p:txBody>
          <a:bodyPr>
            <a:noAutofit/>
          </a:bodyPr>
          <a:lstStyle/>
          <a:p>
            <a:r>
              <a:rPr lang="zh-CN" altLang="en-US"/>
              <a:t>单击图标添加图片</a:t>
            </a:r>
            <a:endParaRPr lang="en-US"/>
          </a:p>
        </p:txBody>
      </p:sp>
      <p:sp>
        <p:nvSpPr>
          <p:cNvPr id="14" name="Picture Placeholder 10"/>
          <p:cNvSpPr>
            <a:spLocks noGrp="1"/>
          </p:cNvSpPr>
          <p:nvPr>
            <p:ph type="pic" sz="quarter" idx="13"/>
          </p:nvPr>
        </p:nvSpPr>
        <p:spPr>
          <a:xfrm>
            <a:off x="5801075" y="531813"/>
            <a:ext cx="2772015" cy="2074863"/>
          </a:xfrm>
        </p:spPr>
        <p:txBody>
          <a:bodyPr>
            <a:noAutofit/>
          </a:bodyPr>
          <a:lstStyle/>
          <a:p>
            <a:r>
              <a:rPr lang="zh-CN" altLang="en-US"/>
              <a:t>单击图标添加图片</a:t>
            </a:r>
            <a:endParaRPr lang="en-US"/>
          </a:p>
        </p:txBody>
      </p:sp>
      <p:sp>
        <p:nvSpPr>
          <p:cNvPr id="15" name="Picture Placeholder 10"/>
          <p:cNvSpPr>
            <a:spLocks noGrp="1"/>
          </p:cNvSpPr>
          <p:nvPr>
            <p:ph type="pic" sz="quarter" idx="14"/>
          </p:nvPr>
        </p:nvSpPr>
        <p:spPr>
          <a:xfrm>
            <a:off x="5113080" y="2660017"/>
            <a:ext cx="4482353" cy="2074863"/>
          </a:xfrm>
        </p:spPr>
        <p:txBody>
          <a:bodyPr>
            <a:noAutofit/>
          </a:bodyPr>
          <a:lstStyle/>
          <a:p>
            <a:r>
              <a:rPr lang="zh-CN" altLang="en-US"/>
              <a:t>单击图标添加图片</a:t>
            </a:r>
            <a:endParaRPr lang="en-US"/>
          </a:p>
        </p:txBody>
      </p:sp>
      <p:sp>
        <p:nvSpPr>
          <p:cNvPr id="16" name="Picture Placeholder 10"/>
          <p:cNvSpPr>
            <a:spLocks noGrp="1"/>
          </p:cNvSpPr>
          <p:nvPr>
            <p:ph type="pic" sz="quarter" idx="15"/>
          </p:nvPr>
        </p:nvSpPr>
        <p:spPr>
          <a:xfrm>
            <a:off x="2321004" y="2660017"/>
            <a:ext cx="2734568" cy="2074863"/>
          </a:xfrm>
        </p:spPr>
        <p:txBody>
          <a:bodyPr>
            <a:noAutofit/>
          </a:bodyPr>
          <a:lstStyle/>
          <a:p>
            <a:r>
              <a:rPr lang="zh-CN" altLang="en-US"/>
              <a:t>单击图标添加图片</a:t>
            </a:r>
            <a:endParaRPr lang="en-US"/>
          </a:p>
        </p:txBody>
      </p:sp>
      <p:sp>
        <p:nvSpPr>
          <p:cNvPr id="17" name="Picture Placeholder 10"/>
          <p:cNvSpPr>
            <a:spLocks noGrp="1"/>
          </p:cNvSpPr>
          <p:nvPr>
            <p:ph type="pic" sz="quarter" idx="16"/>
          </p:nvPr>
        </p:nvSpPr>
        <p:spPr>
          <a:xfrm>
            <a:off x="1" y="2660017"/>
            <a:ext cx="2263497" cy="2074863"/>
          </a:xfrm>
        </p:spPr>
        <p:txBody>
          <a:bodyPr>
            <a:noAutofit/>
          </a:bodyPr>
          <a:lstStyle/>
          <a:p>
            <a:r>
              <a:rPr lang="zh-CN" altLang="en-US"/>
              <a:t>单击图标添加图片</a:t>
            </a:r>
            <a:endParaRPr lang="en-US"/>
          </a:p>
        </p:txBody>
      </p:sp>
      <p:sp>
        <p:nvSpPr>
          <p:cNvPr id="18" name="Picture Placeholder 10"/>
          <p:cNvSpPr>
            <a:spLocks noGrp="1"/>
          </p:cNvSpPr>
          <p:nvPr>
            <p:ph type="pic" sz="quarter" idx="17"/>
          </p:nvPr>
        </p:nvSpPr>
        <p:spPr>
          <a:xfrm>
            <a:off x="9652938" y="2660017"/>
            <a:ext cx="2539063" cy="2074863"/>
          </a:xfrm>
        </p:spPr>
        <p:txBody>
          <a:bodyPr>
            <a:noAutofit/>
          </a:bodyPr>
          <a:lstStyle/>
          <a:p>
            <a:r>
              <a:rPr lang="zh-CN" altLang="en-US"/>
              <a:t>单击图标添加图片</a:t>
            </a:r>
            <a:endParaRPr lang="en-US"/>
          </a:p>
        </p:txBody>
      </p:sp>
      <p:sp>
        <p:nvSpPr>
          <p:cNvPr id="19" name="Title 18"/>
          <p:cNvSpPr>
            <a:spLocks noGrp="1"/>
          </p:cNvSpPr>
          <p:nvPr>
            <p:ph type="title"/>
          </p:nvPr>
        </p:nvSpPr>
        <p:spPr>
          <a:xfrm>
            <a:off x="414529" y="5606699"/>
            <a:ext cx="11338560" cy="896112"/>
          </a:xfrm>
        </p:spPr>
        <p:txBody>
          <a:bodyPr lIns="0" tIns="0" rIns="0" bIns="0"/>
          <a:lstStyle>
            <a:lvl1pPr algn="l">
              <a:lnSpc>
                <a:spcPct val="100000"/>
              </a:lnSpc>
              <a:defRPr lang="en-US" sz="7200" b="0" i="1" kern="1200" dirty="0" smtClean="0">
                <a:solidFill>
                  <a:schemeClr val="accent1"/>
                </a:solidFill>
                <a:latin typeface="+mj-lt"/>
                <a:ea typeface="+mn-ea"/>
                <a:cs typeface="+mn-cs"/>
              </a:defRPr>
            </a:lvl1pPr>
          </a:lstStyle>
          <a:p>
            <a:r>
              <a:rPr lang="zh-CN" altLang="en-US"/>
              <a:t>单击此处编辑母版标题样式</a:t>
            </a:r>
            <a:endParaRPr lang="en-US" dirty="0"/>
          </a:p>
        </p:txBody>
      </p:sp>
      <p:sp>
        <p:nvSpPr>
          <p:cNvPr id="20" name="Rectangle 14"/>
          <p:cNvSpPr>
            <a:spLocks noGrp="1" noChangeArrowheads="1"/>
          </p:cNvSpPr>
          <p:nvPr>
            <p:ph type="subTitle" idx="1"/>
          </p:nvPr>
        </p:nvSpPr>
        <p:spPr>
          <a:xfrm>
            <a:off x="414529" y="4764524"/>
            <a:ext cx="11338560" cy="738664"/>
          </a:xfrm>
          <a:ln/>
        </p:spPr>
        <p:txBody>
          <a:bodyPr lIns="0" tIns="0" rIns="0" bIns="0" anchor="b"/>
          <a:lstStyle>
            <a:lvl1pPr marL="0" indent="0">
              <a:lnSpc>
                <a:spcPct val="100000"/>
              </a:lnSpc>
              <a:spcBef>
                <a:spcPts val="0"/>
              </a:spcBef>
              <a:buFontTx/>
              <a:buNone/>
              <a:defRPr lang="en-US" sz="4800" b="0" i="1" kern="1200" dirty="0">
                <a:solidFill>
                  <a:srgbClr val="2DBCB6"/>
                </a:solidFill>
                <a:latin typeface="+mj-lt"/>
                <a:ea typeface="+mn-ea"/>
                <a:cs typeface="+mn-cs"/>
              </a:defRPr>
            </a:lvl1pPr>
          </a:lstStyle>
          <a:p>
            <a:r>
              <a:rPr lang="zh-CN" altLang="en-US"/>
              <a:t>单击此处编辑母版副标题样式</a:t>
            </a:r>
            <a:endParaRPr lang="en-US" dirty="0"/>
          </a:p>
        </p:txBody>
      </p:sp>
    </p:spTree>
    <p:extLst>
      <p:ext uri="{BB962C8B-B14F-4D97-AF65-F5344CB8AC3E}">
        <p14:creationId xmlns:p14="http://schemas.microsoft.com/office/powerpoint/2010/main" val="2012460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hoto Header Title Slide">
    <p:spTree>
      <p:nvGrpSpPr>
        <p:cNvPr id="1" name=""/>
        <p:cNvGrpSpPr/>
        <p:nvPr/>
      </p:nvGrpSpPr>
      <p:grpSpPr>
        <a:xfrm>
          <a:off x="0" y="0"/>
          <a:ext cx="0" cy="0"/>
          <a:chOff x="0" y="0"/>
          <a:chExt cx="0" cy="0"/>
        </a:xfrm>
      </p:grpSpPr>
      <p:sp>
        <p:nvSpPr>
          <p:cNvPr id="281613" name="Rectangle 13"/>
          <p:cNvSpPr>
            <a:spLocks noGrp="1" noChangeArrowheads="1"/>
          </p:cNvSpPr>
          <p:nvPr>
            <p:ph type="ctrTitle"/>
          </p:nvPr>
        </p:nvSpPr>
        <p:spPr>
          <a:xfrm>
            <a:off x="524255" y="3063525"/>
            <a:ext cx="6231108" cy="1252728"/>
          </a:xfrm>
        </p:spPr>
        <p:txBody>
          <a:bodyPr wrap="square" lIns="0" tIns="0" rIns="0" bIns="0" anchor="b"/>
          <a:lstStyle>
            <a:lvl1pPr algn="l">
              <a:lnSpc>
                <a:spcPts val="6400"/>
              </a:lnSpc>
              <a:spcBef>
                <a:spcPts val="0"/>
              </a:spcBef>
              <a:defRPr lang="en-US" sz="8000" b="0" i="1" kern="1200" dirty="0">
                <a:solidFill>
                  <a:schemeClr val="accent1"/>
                </a:solidFill>
                <a:latin typeface="Calibri" pitchFamily="34" charset="0"/>
                <a:ea typeface="+mn-ea"/>
                <a:cs typeface="Calibri" pitchFamily="34" charset="0"/>
              </a:defRPr>
            </a:lvl1pPr>
          </a:lstStyle>
          <a:p>
            <a:r>
              <a:rPr lang="zh-CN" altLang="en-US"/>
              <a:t>单击此处编辑母版标题样式</a:t>
            </a:r>
            <a:endParaRPr lang="en-US" dirty="0"/>
          </a:p>
        </p:txBody>
      </p:sp>
      <p:sp>
        <p:nvSpPr>
          <p:cNvPr id="281614" name="Rectangle 14"/>
          <p:cNvSpPr>
            <a:spLocks noGrp="1" noChangeArrowheads="1"/>
          </p:cNvSpPr>
          <p:nvPr>
            <p:ph type="subTitle" idx="1"/>
          </p:nvPr>
        </p:nvSpPr>
        <p:spPr>
          <a:xfrm>
            <a:off x="524256" y="4461447"/>
            <a:ext cx="6231107" cy="1213794"/>
          </a:xfrm>
          <a:ln/>
        </p:spPr>
        <p:txBody>
          <a:bodyPr lIns="0" tIns="0" rIns="0" bIns="0"/>
          <a:lstStyle>
            <a:lvl1pPr marL="0" indent="0">
              <a:lnSpc>
                <a:spcPts val="4667"/>
              </a:lnSpc>
              <a:spcBef>
                <a:spcPts val="0"/>
              </a:spcBef>
              <a:buFontTx/>
              <a:buNone/>
              <a:defRPr lang="en-US" sz="4800" b="1" i="1" kern="1200" dirty="0">
                <a:solidFill>
                  <a:schemeClr val="accent6"/>
                </a:solidFill>
                <a:latin typeface="Calibri" pitchFamily="34" charset="0"/>
                <a:ea typeface="+mn-ea"/>
                <a:cs typeface="Calibri" pitchFamily="34" charset="0"/>
              </a:defRPr>
            </a:lvl1pPr>
          </a:lstStyle>
          <a:p>
            <a:r>
              <a:rPr lang="zh-CN" altLang="en-US"/>
              <a:t>单击此处编辑母版副标题样式</a:t>
            </a:r>
            <a:endParaRPr lang="en-US" dirty="0"/>
          </a:p>
        </p:txBody>
      </p:sp>
      <p:cxnSp>
        <p:nvCxnSpPr>
          <p:cNvPr id="13" name="Straight Connector 12"/>
          <p:cNvCxnSpPr/>
          <p:nvPr/>
        </p:nvCxnSpPr>
        <p:spPr bwMode="auto">
          <a:xfrm>
            <a:off x="1" y="4337268"/>
            <a:ext cx="6556076" cy="0"/>
          </a:xfrm>
          <a:prstGeom prst="line">
            <a:avLst/>
          </a:prstGeom>
          <a:solidFill>
            <a:schemeClr val="accent1"/>
          </a:solidFill>
          <a:ln w="1270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62600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2" name="灯片编号占位符 4">
            <a:extLst>
              <a:ext uri="{FF2B5EF4-FFF2-40B4-BE49-F238E27FC236}">
                <a16:creationId xmlns:a16="http://schemas.microsoft.com/office/drawing/2014/main" id="{0562759C-74C1-9B3D-036A-22DD9FDD6BDC}"/>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400">
                <a:solidFill>
                  <a:schemeClr val="tx1">
                    <a:tint val="75000"/>
                  </a:schemeClr>
                </a:solidFill>
                <a:latin typeface="Cambria" panose="02040503050406030204" pitchFamily="18" charset="0"/>
              </a:defRPr>
            </a:lvl1pPr>
          </a:lstStyle>
          <a:p>
            <a:fld id="{27CAE394-06E6-47A3-B6CA-A6802AF0F537}" type="slidenum">
              <a:rPr lang="zh-CN" altLang="en-US" smtClean="0"/>
              <a:pPr/>
              <a:t>‹#›</a:t>
            </a:fld>
            <a:endParaRPr lang="zh-CN" altLang="en-US" dirty="0"/>
          </a:p>
        </p:txBody>
      </p:sp>
    </p:spTree>
    <p:extLst>
      <p:ext uri="{BB962C8B-B14F-4D97-AF65-F5344CB8AC3E}">
        <p14:creationId xmlns:p14="http://schemas.microsoft.com/office/powerpoint/2010/main" val="3711338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F031F17-8B63-4BA9-B39A-1654776705E7}"/>
              </a:ext>
            </a:extLst>
          </p:cNvPr>
          <p:cNvSpPr/>
          <p:nvPr userDrawn="1"/>
        </p:nvSpPr>
        <p:spPr bwMode="gray">
          <a:xfrm>
            <a:off x="367645" y="1969325"/>
            <a:ext cx="490194" cy="707887"/>
          </a:xfrm>
          <a:prstGeom prst="rect">
            <a:avLst/>
          </a:prstGeom>
          <a:solidFill>
            <a:schemeClr val="accent1"/>
          </a:solidFill>
          <a:ln w="6350" algn="ctr">
            <a:noFill/>
            <a:miter lim="800000"/>
            <a:headEnd/>
            <a:tailEnd/>
          </a:ln>
          <a:effectLst/>
        </p:spPr>
        <p:txBody>
          <a:bodyPr wrap="none" rtlCol="0" anchor="ctr"/>
          <a:lstStyle/>
          <a:p>
            <a:pPr algn="ctr"/>
            <a:endParaRPr lang="zh-CN" altLang="en-US" b="1" dirty="0">
              <a:solidFill>
                <a:schemeClr val="bg1"/>
              </a:solidFill>
            </a:endParaRPr>
          </a:p>
        </p:txBody>
      </p:sp>
      <p:sp>
        <p:nvSpPr>
          <p:cNvPr id="3" name="箭头: V 形 2">
            <a:extLst>
              <a:ext uri="{FF2B5EF4-FFF2-40B4-BE49-F238E27FC236}">
                <a16:creationId xmlns:a16="http://schemas.microsoft.com/office/drawing/2014/main" id="{56CEFA9C-8600-45C0-99D0-CE7C54182FCE}"/>
              </a:ext>
            </a:extLst>
          </p:cNvPr>
          <p:cNvSpPr/>
          <p:nvPr userDrawn="1"/>
        </p:nvSpPr>
        <p:spPr bwMode="gray">
          <a:xfrm>
            <a:off x="857839" y="1969325"/>
            <a:ext cx="216817" cy="707887"/>
          </a:xfrm>
          <a:prstGeom prst="chevron">
            <a:avLst/>
          </a:prstGeom>
          <a:solidFill>
            <a:schemeClr val="accent2"/>
          </a:solidFill>
          <a:ln w="6350" algn="ctr">
            <a:noFill/>
            <a:miter lim="800000"/>
            <a:headEnd/>
            <a:tailEnd/>
          </a:ln>
          <a:effectLst/>
        </p:spPr>
        <p:txBody>
          <a:bodyPr wrap="none" rtlCol="0" anchor="ctr"/>
          <a:lstStyle/>
          <a:p>
            <a:pPr algn="ctr"/>
            <a:endParaRPr lang="zh-CN" altLang="en-US" b="1" dirty="0">
              <a:solidFill>
                <a:schemeClr val="bg1"/>
              </a:solidFill>
            </a:endParaRPr>
          </a:p>
        </p:txBody>
      </p:sp>
      <p:sp>
        <p:nvSpPr>
          <p:cNvPr id="4" name="箭头: V 形 3">
            <a:extLst>
              <a:ext uri="{FF2B5EF4-FFF2-40B4-BE49-F238E27FC236}">
                <a16:creationId xmlns:a16="http://schemas.microsoft.com/office/drawing/2014/main" id="{0CE2C16C-A6D2-4FE9-A58A-DCB864D29FCC}"/>
              </a:ext>
            </a:extLst>
          </p:cNvPr>
          <p:cNvSpPr/>
          <p:nvPr userDrawn="1"/>
        </p:nvSpPr>
        <p:spPr bwMode="gray">
          <a:xfrm>
            <a:off x="1003953" y="1969324"/>
            <a:ext cx="216817" cy="707887"/>
          </a:xfrm>
          <a:prstGeom prst="chevron">
            <a:avLst/>
          </a:prstGeom>
          <a:solidFill>
            <a:schemeClr val="accent2"/>
          </a:solidFill>
          <a:ln w="6350" algn="ctr">
            <a:noFill/>
            <a:miter lim="800000"/>
            <a:headEnd/>
            <a:tailEnd/>
          </a:ln>
          <a:effectLst/>
        </p:spPr>
        <p:txBody>
          <a:bodyPr wrap="none" rtlCol="0" anchor="ctr"/>
          <a:lstStyle/>
          <a:p>
            <a:pPr algn="ctr"/>
            <a:endParaRPr lang="zh-CN" altLang="en-US" b="1" dirty="0">
              <a:solidFill>
                <a:schemeClr val="bg1"/>
              </a:solidFill>
            </a:endParaRPr>
          </a:p>
        </p:txBody>
      </p:sp>
      <p:sp>
        <p:nvSpPr>
          <p:cNvPr id="6" name="文本框 5">
            <a:extLst>
              <a:ext uri="{FF2B5EF4-FFF2-40B4-BE49-F238E27FC236}">
                <a16:creationId xmlns:a16="http://schemas.microsoft.com/office/drawing/2014/main" id="{EE9AF93A-BC79-4222-9351-FF34F0EDBDDD}"/>
              </a:ext>
            </a:extLst>
          </p:cNvPr>
          <p:cNvSpPr txBox="1"/>
          <p:nvPr userDrawn="1"/>
        </p:nvSpPr>
        <p:spPr>
          <a:xfrm>
            <a:off x="1348033" y="1969325"/>
            <a:ext cx="10476322" cy="707886"/>
          </a:xfrm>
          <a:prstGeom prst="rect">
            <a:avLst/>
          </a:prstGeom>
          <a:solidFill>
            <a:schemeClr val="bg1">
              <a:lumMod val="95000"/>
            </a:schemeClr>
          </a:solidFill>
        </p:spPr>
        <p:txBody>
          <a:bodyPr wrap="square" rtlCol="0">
            <a:spAutoFit/>
          </a:bodyPr>
          <a:lstStyle/>
          <a:p>
            <a:endParaRPr lang="zh-CN" altLang="en-US" sz="4000" b="1" dirty="0">
              <a:solidFill>
                <a:schemeClr val="tx1"/>
              </a:solidFill>
            </a:endParaRPr>
          </a:p>
        </p:txBody>
      </p:sp>
    </p:spTree>
    <p:extLst>
      <p:ext uri="{BB962C8B-B14F-4D97-AF65-F5344CB8AC3E}">
        <p14:creationId xmlns:p14="http://schemas.microsoft.com/office/powerpoint/2010/main" val="1256993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48740" y="1379799"/>
            <a:ext cx="10826495" cy="2585323"/>
          </a:xfrm>
        </p:spPr>
        <p:txBody>
          <a:bodyPr/>
          <a:lstStyle>
            <a:lvl1pPr>
              <a:defRPr>
                <a:latin typeface="Cambria" panose="02040503050406030204" pitchFamily="18" charset="0"/>
              </a:defRPr>
            </a:lvl1pPr>
            <a:lvl2pPr marL="731502" indent="-365751">
              <a:buFont typeface="Wingdings" panose="05000000000000000000" pitchFamily="2" charset="2"/>
              <a:buChar char="u"/>
              <a:defRPr>
                <a:latin typeface="Cambria" panose="02040503050406030204" pitchFamily="18" charset="0"/>
              </a:defRPr>
            </a:lvl2pPr>
            <a:lvl3pPr marL="1097253" indent="-365751">
              <a:buFont typeface="Wingdings" panose="05000000000000000000" pitchFamily="2" charset="2"/>
              <a:buChar char="n"/>
              <a:defRPr>
                <a:latin typeface="Cambria" panose="02040503050406030204" pitchFamily="18" charset="0"/>
              </a:defRPr>
            </a:lvl3pPr>
            <a:lvl4pPr marL="1463003" indent="-365751">
              <a:buFont typeface="Wingdings" panose="05000000000000000000" pitchFamily="2" charset="2"/>
              <a:buChar char="p"/>
              <a:defRPr>
                <a:latin typeface="Cambria" panose="02040503050406030204" pitchFamily="18" charset="0"/>
              </a:defRPr>
            </a:lvl4pPr>
            <a:lvl5pPr marL="1828754" indent="-365751">
              <a:buFont typeface="Wingdings" panose="05000000000000000000" pitchFamily="2" charset="2"/>
              <a:buChar char="u"/>
              <a:defRPr>
                <a:latin typeface="Cambria" panose="02040503050406030204" pitchFamily="18" charset="0"/>
              </a:defRPr>
            </a:lvl5pPr>
          </a:lstStyle>
          <a:p>
            <a:pPr lvl="0"/>
            <a:r>
              <a:rPr lang="en-US" dirty="0"/>
              <a:t>Click </a:t>
            </a:r>
            <a:r>
              <a:rPr lang="en-US" dirty="0" err="1"/>
              <a:t>tro</a:t>
            </a:r>
            <a:r>
              <a:rPr lang="en-US" dirty="0"/>
              <a:t>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图片 3">
            <a:extLst>
              <a:ext uri="{FF2B5EF4-FFF2-40B4-BE49-F238E27FC236}">
                <a16:creationId xmlns:a16="http://schemas.microsoft.com/office/drawing/2014/main" id="{71FBE67B-B93B-4887-B981-C839AD57AFE3}"/>
              </a:ext>
            </a:extLst>
          </p:cNvPr>
          <p:cNvPicPr>
            <a:picLocks noChangeAspect="1"/>
          </p:cNvPicPr>
          <p:nvPr userDrawn="1"/>
        </p:nvPicPr>
        <p:blipFill>
          <a:blip r:embed="rId2"/>
          <a:stretch>
            <a:fillRect/>
          </a:stretch>
        </p:blipFill>
        <p:spPr>
          <a:xfrm>
            <a:off x="0" y="1160724"/>
            <a:ext cx="11677650" cy="219075"/>
          </a:xfrm>
          <a:prstGeom prst="rect">
            <a:avLst/>
          </a:prstGeom>
        </p:spPr>
      </p:pic>
      <p:sp>
        <p:nvSpPr>
          <p:cNvPr id="2" name="Title 1"/>
          <p:cNvSpPr>
            <a:spLocks noGrp="1"/>
          </p:cNvSpPr>
          <p:nvPr>
            <p:ph type="title"/>
          </p:nvPr>
        </p:nvSpPr>
        <p:spPr>
          <a:xfrm>
            <a:off x="748740" y="311085"/>
            <a:ext cx="10826496" cy="849639"/>
          </a:xfr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lnSpc>
                <a:spcPts val="4667"/>
              </a:lnSpc>
              <a:spcBef>
                <a:spcPct val="0"/>
              </a:spcBef>
              <a:spcAft>
                <a:spcPct val="0"/>
              </a:spcAft>
              <a:defRPr lang="en-US" sz="3600" b="1" smtClean="0">
                <a:solidFill>
                  <a:schemeClr val="tx1"/>
                </a:solidFill>
                <a:latin typeface="Cambria" panose="02040503050406030204" pitchFamily="18" charset="0"/>
                <a:ea typeface="Cambria" panose="02040503050406030204" pitchFamily="18" charset="0"/>
                <a:cs typeface="+mj-cs"/>
              </a:defRPr>
            </a:lvl1pPr>
          </a:lstStyle>
          <a:p>
            <a:r>
              <a:rPr lang="zh-CN" altLang="en-US" dirty="0"/>
              <a:t>单击此处编辑母版标题样式</a:t>
            </a:r>
            <a:endParaRPr lang="en-US" dirty="0"/>
          </a:p>
        </p:txBody>
      </p:sp>
      <p:sp>
        <p:nvSpPr>
          <p:cNvPr id="5" name="灯片编号占位符 4">
            <a:extLst>
              <a:ext uri="{FF2B5EF4-FFF2-40B4-BE49-F238E27FC236}">
                <a16:creationId xmlns:a16="http://schemas.microsoft.com/office/drawing/2014/main" id="{2D21AC05-A43C-2647-FE9D-A190E375EC5D}"/>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400">
                <a:solidFill>
                  <a:schemeClr val="tx1">
                    <a:tint val="75000"/>
                  </a:schemeClr>
                </a:solidFill>
                <a:latin typeface="Cambria" panose="02040503050406030204" pitchFamily="18" charset="0"/>
              </a:defRPr>
            </a:lvl1pPr>
          </a:lstStyle>
          <a:p>
            <a:fld id="{27CAE394-06E6-47A3-B6CA-A6802AF0F537}" type="slidenum">
              <a:rPr lang="zh-CN" altLang="en-US" smtClean="0"/>
              <a:pPr/>
              <a:t>‹#›</a:t>
            </a:fld>
            <a:endParaRPr lang="zh-CN" altLang="en-US" dirty="0"/>
          </a:p>
        </p:txBody>
      </p:sp>
    </p:spTree>
    <p:extLst>
      <p:ext uri="{BB962C8B-B14F-4D97-AF65-F5344CB8AC3E}">
        <p14:creationId xmlns:p14="http://schemas.microsoft.com/office/powerpoint/2010/main" val="2954509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2752" y="1889760"/>
            <a:ext cx="10826496" cy="258532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6" name="Text Placeholder 6"/>
          <p:cNvSpPr>
            <a:spLocks noGrp="1"/>
          </p:cNvSpPr>
          <p:nvPr>
            <p:ph type="body" sz="quarter" idx="10"/>
          </p:nvPr>
        </p:nvSpPr>
        <p:spPr>
          <a:xfrm>
            <a:off x="683684" y="1280161"/>
            <a:ext cx="10826749" cy="492443"/>
          </a:xfrm>
        </p:spPr>
        <p:txBody>
          <a:bodyPr>
            <a:noAutofit/>
          </a:bodyPr>
          <a:lstStyle>
            <a:lvl1pPr marL="0" indent="0">
              <a:buFontTx/>
              <a:buNone/>
              <a:defRPr sz="3733" b="1">
                <a:solidFill>
                  <a:schemeClr val="accent1"/>
                </a:solidFill>
                <a:latin typeface="Calibri" pitchFamily="34" charset="0"/>
              </a:defRPr>
            </a:lvl1pPr>
            <a:lvl2pPr>
              <a:buFontTx/>
              <a:buNone/>
              <a:defRPr/>
            </a:lvl2pPr>
            <a:lvl3pPr>
              <a:buFontTx/>
              <a:buNone/>
              <a:defRPr/>
            </a:lvl3pPr>
            <a:lvl4pPr>
              <a:buFontTx/>
              <a:buNone/>
              <a:defRPr/>
            </a:lvl4pPr>
            <a:lvl5pPr>
              <a:buFontTx/>
              <a:buNone/>
              <a:defRPr/>
            </a:lvl5pPr>
          </a:lstStyle>
          <a:p>
            <a:pPr lvl="0"/>
            <a:r>
              <a:rPr lang="zh-CN" altLang="en-US"/>
              <a:t>编辑母版文本样式</a:t>
            </a:r>
          </a:p>
        </p:txBody>
      </p:sp>
      <p:sp>
        <p:nvSpPr>
          <p:cNvPr id="5" name="Title 1">
            <a:extLst>
              <a:ext uri="{FF2B5EF4-FFF2-40B4-BE49-F238E27FC236}">
                <a16:creationId xmlns:a16="http://schemas.microsoft.com/office/drawing/2014/main" id="{33485D0B-CDDD-4B4F-940C-F900A37B776C}"/>
              </a:ext>
            </a:extLst>
          </p:cNvPr>
          <p:cNvSpPr>
            <a:spLocks noGrp="1"/>
          </p:cNvSpPr>
          <p:nvPr>
            <p:ph type="title"/>
          </p:nvPr>
        </p:nvSpPr>
        <p:spPr>
          <a:xfrm>
            <a:off x="748740" y="311085"/>
            <a:ext cx="10826496" cy="849639"/>
          </a:xfr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lnSpc>
                <a:spcPts val="4667"/>
              </a:lnSpc>
              <a:spcBef>
                <a:spcPct val="0"/>
              </a:spcBef>
              <a:spcAft>
                <a:spcPct val="0"/>
              </a:spcAft>
              <a:defRPr lang="en-US" sz="4267" b="1" smtClean="0">
                <a:solidFill>
                  <a:schemeClr val="tx1"/>
                </a:solidFill>
                <a:latin typeface="Calibri" pitchFamily="34" charset="0"/>
                <a:ea typeface="+mj-ea"/>
                <a:cs typeface="+mj-cs"/>
              </a:defRPr>
            </a:lvl1pPr>
          </a:lstStyle>
          <a:p>
            <a:r>
              <a:rPr lang="zh-CN" altLang="en-US" dirty="0"/>
              <a:t>单击此处编辑母版标题样式</a:t>
            </a:r>
            <a:endParaRPr lang="en-US" dirty="0"/>
          </a:p>
        </p:txBody>
      </p:sp>
    </p:spTree>
    <p:extLst>
      <p:ext uri="{BB962C8B-B14F-4D97-AF65-F5344CB8AC3E}">
        <p14:creationId xmlns:p14="http://schemas.microsoft.com/office/powerpoint/2010/main" val="2740456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lnSpc>
                <a:spcPts val="4667"/>
              </a:lnSpc>
              <a:spcBef>
                <a:spcPct val="0"/>
              </a:spcBef>
              <a:spcAft>
                <a:spcPct val="0"/>
              </a:spcAft>
              <a:defRPr lang="en-US" sz="4267" b="1" smtClean="0">
                <a:solidFill>
                  <a:schemeClr val="tx1"/>
                </a:solidFill>
                <a:latin typeface="Calibri" pitchFamily="34" charset="0"/>
                <a:ea typeface="+mj-ea"/>
                <a:cs typeface="+mj-cs"/>
              </a:defRPr>
            </a:lvl1pPr>
          </a:lstStyle>
          <a:p>
            <a:r>
              <a:rPr lang="zh-CN" altLang="en-US"/>
              <a:t>单击此处编辑母版标题样式</a:t>
            </a:r>
            <a:endParaRPr lang="en-US" dirty="0"/>
          </a:p>
        </p:txBody>
      </p:sp>
      <p:sp>
        <p:nvSpPr>
          <p:cNvPr id="3" name="Content Placeholder 2"/>
          <p:cNvSpPr>
            <a:spLocks noGrp="1"/>
          </p:cNvSpPr>
          <p:nvPr>
            <p:ph sz="half" idx="1"/>
          </p:nvPr>
        </p:nvSpPr>
        <p:spPr>
          <a:xfrm>
            <a:off x="682752" y="1316739"/>
            <a:ext cx="5315712" cy="2431371"/>
          </a:xfrm>
        </p:spPr>
        <p:txBody>
          <a:bodyPr/>
          <a:lstStyle>
            <a:lvl1pPr>
              <a:defRPr sz="3200">
                <a:latin typeface="+mn-lt"/>
              </a:defRPr>
            </a:lvl1pPr>
            <a:lvl2pPr>
              <a:defRPr sz="2667">
                <a:latin typeface="+mn-lt"/>
              </a:defRPr>
            </a:lvl2pPr>
            <a:lvl3pPr>
              <a:defRPr sz="2400">
                <a:latin typeface="+mn-lt"/>
              </a:defRPr>
            </a:lvl3pPr>
            <a:lvl4pPr>
              <a:defRPr sz="2133">
                <a:latin typeface="+mn-lt"/>
              </a:defRPr>
            </a:lvl4pPr>
            <a:lvl5pPr>
              <a:defRPr sz="2133">
                <a:latin typeface="+mn-lt"/>
              </a:defRPr>
            </a:lvl5pPr>
            <a:lvl6pPr>
              <a:defRPr sz="2400"/>
            </a:lvl6pPr>
            <a:lvl7pPr>
              <a:defRPr sz="2400"/>
            </a:lvl7pPr>
            <a:lvl8pPr>
              <a:defRPr sz="2400"/>
            </a:lvl8pPr>
            <a:lvl9pPr>
              <a:defRPr sz="24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97600" y="1316739"/>
            <a:ext cx="5315712" cy="2431371"/>
          </a:xfrm>
        </p:spPr>
        <p:txBody>
          <a:bodyPr/>
          <a:lstStyle>
            <a:lvl1pPr>
              <a:defRPr sz="3200">
                <a:latin typeface="+mn-lt"/>
              </a:defRPr>
            </a:lvl1pPr>
            <a:lvl2pPr>
              <a:defRPr sz="2667">
                <a:latin typeface="+mn-lt"/>
              </a:defRPr>
            </a:lvl2pPr>
            <a:lvl3pPr>
              <a:defRPr sz="2400">
                <a:latin typeface="+mn-lt"/>
              </a:defRPr>
            </a:lvl3pPr>
            <a:lvl4pPr>
              <a:defRPr sz="2133">
                <a:latin typeface="+mn-lt"/>
              </a:defRPr>
            </a:lvl4pPr>
            <a:lvl5pPr>
              <a:defRPr sz="2133">
                <a:latin typeface="+mn-lt"/>
              </a:defRPr>
            </a:lvl5pPr>
            <a:lvl6pPr>
              <a:defRPr sz="2400"/>
            </a:lvl6pPr>
            <a:lvl7pPr>
              <a:defRPr sz="2400"/>
            </a:lvl7pPr>
            <a:lvl8pPr>
              <a:defRPr sz="2400"/>
            </a:lvl8pPr>
            <a:lvl9pPr>
              <a:defRPr sz="24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Tree>
    <p:extLst>
      <p:ext uri="{BB962C8B-B14F-4D97-AF65-F5344CB8AC3E}">
        <p14:creationId xmlns:p14="http://schemas.microsoft.com/office/powerpoint/2010/main" val="12668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Sub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lnSpc>
                <a:spcPts val="4667"/>
              </a:lnSpc>
              <a:spcBef>
                <a:spcPct val="0"/>
              </a:spcBef>
              <a:spcAft>
                <a:spcPct val="0"/>
              </a:spcAft>
              <a:defRPr lang="en-US" sz="4267" b="1" smtClean="0">
                <a:solidFill>
                  <a:schemeClr val="tx1"/>
                </a:solidFill>
                <a:latin typeface="Calibri" pitchFamily="34" charset="0"/>
                <a:ea typeface="+mj-ea"/>
                <a:cs typeface="+mj-cs"/>
              </a:defRPr>
            </a:lvl1pPr>
          </a:lstStyle>
          <a:p>
            <a:r>
              <a:rPr lang="zh-CN" altLang="en-US"/>
              <a:t>单击此处编辑母版标题样式</a:t>
            </a:r>
            <a:endParaRPr lang="en-US" dirty="0"/>
          </a:p>
        </p:txBody>
      </p:sp>
      <p:sp>
        <p:nvSpPr>
          <p:cNvPr id="10" name="Content Placeholder 2"/>
          <p:cNvSpPr>
            <a:spLocks noGrp="1"/>
          </p:cNvSpPr>
          <p:nvPr>
            <p:ph sz="half" idx="1"/>
          </p:nvPr>
        </p:nvSpPr>
        <p:spPr>
          <a:xfrm>
            <a:off x="683684" y="1889763"/>
            <a:ext cx="5315712" cy="2431371"/>
          </a:xfrm>
        </p:spPr>
        <p:txBody>
          <a:bodyPr/>
          <a:lstStyle>
            <a:lvl1pPr>
              <a:defRPr sz="3200">
                <a:latin typeface="+mn-lt"/>
              </a:defRPr>
            </a:lvl1pPr>
            <a:lvl2pPr>
              <a:defRPr sz="2667">
                <a:latin typeface="+mn-lt"/>
              </a:defRPr>
            </a:lvl2pPr>
            <a:lvl3pPr>
              <a:defRPr sz="2400">
                <a:latin typeface="+mn-lt"/>
              </a:defRPr>
            </a:lvl3pPr>
            <a:lvl4pPr>
              <a:defRPr sz="2133">
                <a:latin typeface="+mn-lt"/>
              </a:defRPr>
            </a:lvl4pPr>
            <a:lvl5pPr>
              <a:defRPr sz="2133">
                <a:latin typeface="+mn-lt"/>
              </a:defRPr>
            </a:lvl5pPr>
            <a:lvl6pPr>
              <a:defRPr sz="2400"/>
            </a:lvl6pPr>
            <a:lvl7pPr>
              <a:defRPr sz="2400"/>
            </a:lvl7pPr>
            <a:lvl8pPr>
              <a:defRPr sz="2400"/>
            </a:lvl8pPr>
            <a:lvl9pPr>
              <a:defRPr sz="24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1" name="Content Placeholder 3"/>
          <p:cNvSpPr>
            <a:spLocks noGrp="1"/>
          </p:cNvSpPr>
          <p:nvPr>
            <p:ph sz="half" idx="2"/>
          </p:nvPr>
        </p:nvSpPr>
        <p:spPr>
          <a:xfrm>
            <a:off x="6190488" y="1889763"/>
            <a:ext cx="5315712" cy="2431371"/>
          </a:xfrm>
        </p:spPr>
        <p:txBody>
          <a:bodyPr/>
          <a:lstStyle>
            <a:lvl1pPr>
              <a:defRPr sz="3200">
                <a:latin typeface="+mn-lt"/>
              </a:defRPr>
            </a:lvl1pPr>
            <a:lvl2pPr>
              <a:defRPr sz="2667">
                <a:latin typeface="+mn-lt"/>
              </a:defRPr>
            </a:lvl2pPr>
            <a:lvl3pPr>
              <a:defRPr sz="2400">
                <a:latin typeface="+mn-lt"/>
              </a:defRPr>
            </a:lvl3pPr>
            <a:lvl4pPr>
              <a:defRPr sz="2133">
                <a:latin typeface="+mn-lt"/>
              </a:defRPr>
            </a:lvl4pPr>
            <a:lvl5pPr>
              <a:defRPr sz="2133">
                <a:latin typeface="+mn-lt"/>
              </a:defRPr>
            </a:lvl5pPr>
            <a:lvl6pPr>
              <a:defRPr sz="2400"/>
            </a:lvl6pPr>
            <a:lvl7pPr>
              <a:defRPr sz="2400"/>
            </a:lvl7pPr>
            <a:lvl8pPr>
              <a:defRPr sz="2400"/>
            </a:lvl8pPr>
            <a:lvl9pPr>
              <a:defRPr sz="24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2" name="Text Placeholder 6"/>
          <p:cNvSpPr>
            <a:spLocks noGrp="1"/>
          </p:cNvSpPr>
          <p:nvPr>
            <p:ph type="body" sz="quarter" idx="10"/>
          </p:nvPr>
        </p:nvSpPr>
        <p:spPr>
          <a:xfrm>
            <a:off x="683684" y="1280161"/>
            <a:ext cx="5315712" cy="492443"/>
          </a:xfrm>
        </p:spPr>
        <p:txBody>
          <a:bodyPr>
            <a:noAutofit/>
          </a:bodyPr>
          <a:lstStyle>
            <a:lvl1pPr marL="0" indent="0">
              <a:buFontTx/>
              <a:buNone/>
              <a:defRPr sz="3733" b="1">
                <a:solidFill>
                  <a:schemeClr val="accent1"/>
                </a:solidFill>
                <a:latin typeface="Calibri" pitchFamily="34" charset="0"/>
              </a:defRPr>
            </a:lvl1pPr>
            <a:lvl2pPr>
              <a:buFontTx/>
              <a:buNone/>
              <a:defRPr/>
            </a:lvl2pPr>
            <a:lvl3pPr>
              <a:buFontTx/>
              <a:buNone/>
              <a:defRPr/>
            </a:lvl3pPr>
            <a:lvl4pPr>
              <a:buFontTx/>
              <a:buNone/>
              <a:defRPr/>
            </a:lvl4pPr>
            <a:lvl5pPr>
              <a:buFontTx/>
              <a:buNone/>
              <a:defRPr/>
            </a:lvl5pPr>
          </a:lstStyle>
          <a:p>
            <a:pPr lvl="0"/>
            <a:r>
              <a:rPr lang="zh-CN" altLang="en-US"/>
              <a:t>编辑母版文本样式</a:t>
            </a:r>
          </a:p>
        </p:txBody>
      </p:sp>
      <p:sp>
        <p:nvSpPr>
          <p:cNvPr id="13" name="Text Placeholder 6"/>
          <p:cNvSpPr>
            <a:spLocks noGrp="1"/>
          </p:cNvSpPr>
          <p:nvPr>
            <p:ph type="body" sz="quarter" idx="11"/>
          </p:nvPr>
        </p:nvSpPr>
        <p:spPr>
          <a:xfrm>
            <a:off x="6190488" y="1280161"/>
            <a:ext cx="5315712" cy="492443"/>
          </a:xfrm>
        </p:spPr>
        <p:txBody>
          <a:bodyPr>
            <a:noAutofit/>
          </a:bodyPr>
          <a:lstStyle>
            <a:lvl1pPr marL="0" indent="0">
              <a:buFontTx/>
              <a:buNone/>
              <a:defRPr sz="3733" b="1">
                <a:solidFill>
                  <a:schemeClr val="accent1"/>
                </a:solidFill>
                <a:latin typeface="Calibri" pitchFamily="34" charset="0"/>
              </a:defRPr>
            </a:lvl1pPr>
            <a:lvl2pPr>
              <a:buFontTx/>
              <a:buNone/>
              <a:defRPr/>
            </a:lvl2pPr>
            <a:lvl3pPr>
              <a:buFontTx/>
              <a:buNone/>
              <a:defRPr/>
            </a:lvl3pPr>
            <a:lvl4pPr>
              <a:buFontTx/>
              <a:buNone/>
              <a:defRPr/>
            </a:lvl4pPr>
            <a:lvl5pPr>
              <a:buFontTx/>
              <a:buNone/>
              <a:defRPr/>
            </a:lvl5pPr>
          </a:lstStyle>
          <a:p>
            <a:pPr lvl="0"/>
            <a:r>
              <a:rPr lang="zh-CN" altLang="en-US"/>
              <a:t>编辑母版文本样式</a:t>
            </a:r>
          </a:p>
        </p:txBody>
      </p:sp>
    </p:spTree>
    <p:extLst>
      <p:ext uri="{BB962C8B-B14F-4D97-AF65-F5344CB8AC3E}">
        <p14:creationId xmlns:p14="http://schemas.microsoft.com/office/powerpoint/2010/main" val="3814482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lnSpc>
                <a:spcPts val="4667"/>
              </a:lnSpc>
              <a:defRPr>
                <a:latin typeface="Calibri" pitchFamily="34" charset="0"/>
              </a:defRPr>
            </a:lvl1pPr>
          </a:lstStyle>
          <a:p>
            <a:r>
              <a:rPr lang="zh-CN" altLang="en-US"/>
              <a:t>单击此处编辑母版标题样式</a:t>
            </a:r>
            <a:endParaRPr lang="en-US" dirty="0"/>
          </a:p>
        </p:txBody>
      </p:sp>
      <p:sp>
        <p:nvSpPr>
          <p:cNvPr id="4" name="Table Placeholder 3"/>
          <p:cNvSpPr>
            <a:spLocks noGrp="1"/>
          </p:cNvSpPr>
          <p:nvPr>
            <p:ph type="tbl" sz="quarter" idx="10"/>
          </p:nvPr>
        </p:nvSpPr>
        <p:spPr>
          <a:xfrm>
            <a:off x="682752" y="2072640"/>
            <a:ext cx="10826496" cy="3901440"/>
          </a:xfrm>
        </p:spPr>
        <p:txBody>
          <a:bodyPr>
            <a:noAutofit/>
          </a:bodyPr>
          <a:lstStyle>
            <a:lvl1pPr>
              <a:defRPr>
                <a:latin typeface="+mn-lt"/>
              </a:defRPr>
            </a:lvl1pPr>
          </a:lstStyle>
          <a:p>
            <a:r>
              <a:rPr lang="zh-CN" altLang="en-US"/>
              <a:t>单击图标添加表格</a:t>
            </a:r>
            <a:endParaRPr lang="en-US" dirty="0"/>
          </a:p>
        </p:txBody>
      </p:sp>
      <p:sp>
        <p:nvSpPr>
          <p:cNvPr id="6" name="Text Placeholder 6"/>
          <p:cNvSpPr>
            <a:spLocks noGrp="1"/>
          </p:cNvSpPr>
          <p:nvPr>
            <p:ph type="body" sz="quarter" idx="11"/>
          </p:nvPr>
        </p:nvSpPr>
        <p:spPr>
          <a:xfrm>
            <a:off x="683684" y="1280161"/>
            <a:ext cx="10826749" cy="492443"/>
          </a:xfrm>
        </p:spPr>
        <p:txBody>
          <a:bodyPr>
            <a:noAutofit/>
          </a:bodyPr>
          <a:lstStyle>
            <a:lvl1pPr marL="0" indent="0">
              <a:buFontTx/>
              <a:buNone/>
              <a:defRPr sz="3733" b="1">
                <a:solidFill>
                  <a:schemeClr val="accent1"/>
                </a:solidFill>
                <a:latin typeface="Calibri" pitchFamily="34" charset="0"/>
              </a:defRPr>
            </a:lvl1pPr>
            <a:lvl2pPr>
              <a:buFontTx/>
              <a:buNone/>
              <a:defRPr/>
            </a:lvl2pPr>
            <a:lvl3pPr>
              <a:buFontTx/>
              <a:buNone/>
              <a:defRPr/>
            </a:lvl3pPr>
            <a:lvl4pPr>
              <a:buFontTx/>
              <a:buNone/>
              <a:defRPr/>
            </a:lvl4pPr>
            <a:lvl5pPr>
              <a:buFontTx/>
              <a:buNone/>
              <a:defRPr/>
            </a:lvl5pPr>
          </a:lstStyle>
          <a:p>
            <a:pPr lvl="0"/>
            <a:r>
              <a:rPr lang="zh-CN" altLang="en-US"/>
              <a:t>编辑母版文本样式</a:t>
            </a:r>
          </a:p>
        </p:txBody>
      </p:sp>
    </p:spTree>
    <p:extLst>
      <p:ext uri="{BB962C8B-B14F-4D97-AF65-F5344CB8AC3E}">
        <p14:creationId xmlns:p14="http://schemas.microsoft.com/office/powerpoint/2010/main" val="4126046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lnSpc>
                <a:spcPts val="4667"/>
              </a:lnSpc>
              <a:defRPr>
                <a:latin typeface="Calibri" pitchFamily="34" charset="0"/>
              </a:defRPr>
            </a:lvl1pPr>
          </a:lstStyle>
          <a:p>
            <a:r>
              <a:rPr lang="zh-CN" altLang="en-US"/>
              <a:t>单击此处编辑母版标题样式</a:t>
            </a:r>
            <a:endParaRPr lang="en-US" dirty="0"/>
          </a:p>
        </p:txBody>
      </p:sp>
      <p:sp>
        <p:nvSpPr>
          <p:cNvPr id="4" name="Chart Placeholder 3"/>
          <p:cNvSpPr>
            <a:spLocks noGrp="1"/>
          </p:cNvSpPr>
          <p:nvPr>
            <p:ph type="chart" sz="quarter" idx="10"/>
          </p:nvPr>
        </p:nvSpPr>
        <p:spPr>
          <a:xfrm>
            <a:off x="682752" y="2072640"/>
            <a:ext cx="10826496" cy="3901440"/>
          </a:xfrm>
        </p:spPr>
        <p:txBody>
          <a:bodyPr>
            <a:noAutofit/>
          </a:bodyPr>
          <a:lstStyle>
            <a:lvl1pPr>
              <a:defRPr>
                <a:latin typeface="+mn-lt"/>
              </a:defRPr>
            </a:lvl1pPr>
          </a:lstStyle>
          <a:p>
            <a:r>
              <a:rPr lang="zh-CN" altLang="en-US"/>
              <a:t>单击图标添加图表</a:t>
            </a:r>
            <a:endParaRPr lang="en-US" dirty="0"/>
          </a:p>
        </p:txBody>
      </p:sp>
      <p:sp>
        <p:nvSpPr>
          <p:cNvPr id="5" name="Text Placeholder 6"/>
          <p:cNvSpPr>
            <a:spLocks noGrp="1"/>
          </p:cNvSpPr>
          <p:nvPr>
            <p:ph type="body" sz="quarter" idx="11"/>
          </p:nvPr>
        </p:nvSpPr>
        <p:spPr>
          <a:xfrm>
            <a:off x="683684" y="1280161"/>
            <a:ext cx="10826749" cy="492443"/>
          </a:xfrm>
        </p:spPr>
        <p:txBody>
          <a:bodyPr>
            <a:noAutofit/>
          </a:bodyPr>
          <a:lstStyle>
            <a:lvl1pPr marL="0" indent="0">
              <a:buFontTx/>
              <a:buNone/>
              <a:defRPr sz="3733" b="1">
                <a:solidFill>
                  <a:schemeClr val="accent1"/>
                </a:solidFill>
                <a:latin typeface="Calibri" pitchFamily="34" charset="0"/>
              </a:defRPr>
            </a:lvl1pPr>
            <a:lvl2pPr>
              <a:buFontTx/>
              <a:buNone/>
              <a:defRPr/>
            </a:lvl2pPr>
            <a:lvl3pPr>
              <a:buFontTx/>
              <a:buNone/>
              <a:defRPr/>
            </a:lvl3pPr>
            <a:lvl4pPr>
              <a:buFontTx/>
              <a:buNone/>
              <a:defRPr/>
            </a:lvl4pPr>
            <a:lvl5pPr>
              <a:buFontTx/>
              <a:buNone/>
              <a:defRPr/>
            </a:lvl5pPr>
          </a:lstStyle>
          <a:p>
            <a:pPr lvl="0"/>
            <a:r>
              <a:rPr lang="zh-CN" altLang="en-US"/>
              <a:t>编辑母版文本样式</a:t>
            </a:r>
          </a:p>
        </p:txBody>
      </p:sp>
    </p:spTree>
    <p:extLst>
      <p:ext uri="{BB962C8B-B14F-4D97-AF65-F5344CB8AC3E}">
        <p14:creationId xmlns:p14="http://schemas.microsoft.com/office/powerpoint/2010/main" val="2670487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821" y="329938"/>
            <a:ext cx="10826496" cy="91703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lgn="l" rtl="0" eaLnBrk="1" fontAlgn="base" hangingPunct="1">
              <a:lnSpc>
                <a:spcPct val="100000"/>
              </a:lnSpc>
              <a:spcBef>
                <a:spcPct val="0"/>
              </a:spcBef>
              <a:spcAft>
                <a:spcPct val="0"/>
              </a:spcAft>
            </a:pPr>
            <a:r>
              <a:rPr lang="zh-CN" altLang="en-US" dirty="0"/>
              <a:t>单击此处编辑母版标题样式</a:t>
            </a:r>
            <a:endParaRPr lang="en-US" dirty="0"/>
          </a:p>
        </p:txBody>
      </p:sp>
      <p:sp>
        <p:nvSpPr>
          <p:cNvPr id="3" name="Text Placeholder 2"/>
          <p:cNvSpPr>
            <a:spLocks noGrp="1"/>
          </p:cNvSpPr>
          <p:nvPr>
            <p:ph type="body" idx="1"/>
          </p:nvPr>
        </p:nvSpPr>
        <p:spPr>
          <a:xfrm>
            <a:off x="681821" y="1467593"/>
            <a:ext cx="10826496" cy="1949252"/>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5" name="灯片编号占位符 4">
            <a:extLst>
              <a:ext uri="{FF2B5EF4-FFF2-40B4-BE49-F238E27FC236}">
                <a16:creationId xmlns:a16="http://schemas.microsoft.com/office/drawing/2014/main" id="{063B7ACB-1703-3AB3-526F-36A922A297B0}"/>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400">
                <a:solidFill>
                  <a:schemeClr val="tx1">
                    <a:tint val="75000"/>
                  </a:schemeClr>
                </a:solidFill>
                <a:latin typeface="Cambria" panose="02040503050406030204" pitchFamily="18" charset="0"/>
              </a:defRPr>
            </a:lvl1pPr>
          </a:lstStyle>
          <a:p>
            <a:fld id="{27CAE394-06E6-47A3-B6CA-A6802AF0F537}" type="slidenum">
              <a:rPr lang="zh-CN" altLang="en-US" smtClean="0"/>
              <a:pPr/>
              <a:t>‹#›</a:t>
            </a:fld>
            <a:endParaRPr lang="zh-CN" altLang="en-US" dirty="0"/>
          </a:p>
        </p:txBody>
      </p:sp>
    </p:spTree>
    <p:extLst>
      <p:ext uri="{BB962C8B-B14F-4D97-AF65-F5344CB8AC3E}">
        <p14:creationId xmlns:p14="http://schemas.microsoft.com/office/powerpoint/2010/main" val="370503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4" r:id="rId5"/>
    <p:sldLayoutId id="2147483665" r:id="rId6"/>
    <p:sldLayoutId id="2147483666" r:id="rId7"/>
    <p:sldLayoutId id="2147483667" r:id="rId8"/>
    <p:sldLayoutId id="2147483668" r:id="rId9"/>
    <p:sldLayoutId id="2147483670" r:id="rId10"/>
    <p:sldLayoutId id="2147483671" r:id="rId11"/>
  </p:sldLayoutIdLst>
  <p:hf hdr="0" ftr="0" dt="0"/>
  <p:txStyles>
    <p:titleStyle>
      <a:lvl1pPr algn="ctr" defTabSz="1219170" rtl="0" eaLnBrk="1" latinLnBrk="0" hangingPunct="1">
        <a:lnSpc>
          <a:spcPts val="4667"/>
        </a:lnSpc>
        <a:spcBef>
          <a:spcPct val="0"/>
        </a:spcBef>
        <a:buNone/>
        <a:defRPr lang="en-US" sz="3600" b="1" kern="1200" smtClean="0">
          <a:solidFill>
            <a:schemeClr val="tx1"/>
          </a:solidFill>
          <a:latin typeface="Cambria" panose="02040503050406030204" pitchFamily="18" charset="0"/>
          <a:ea typeface="Cambria" panose="02040503050406030204" pitchFamily="18" charset="0"/>
          <a:cs typeface="+mj-cs"/>
        </a:defRPr>
      </a:lvl1pPr>
    </p:titleStyle>
    <p:bodyStyle>
      <a:lvl1pPr marL="365751" indent="-365751" algn="l" defTabSz="1219170" rtl="0" eaLnBrk="1" fontAlgn="base" latinLnBrk="0" hangingPunct="1">
        <a:lnSpc>
          <a:spcPct val="100000"/>
        </a:lnSpc>
        <a:spcBef>
          <a:spcPts val="1600"/>
        </a:spcBef>
        <a:spcAft>
          <a:spcPct val="0"/>
        </a:spcAft>
        <a:buClr>
          <a:schemeClr val="accent1"/>
        </a:buClr>
        <a:buFont typeface="Wingdings" panose="05000000000000000000" pitchFamily="2" charset="2"/>
        <a:buChar char="p"/>
        <a:defRPr lang="en-US" sz="2400" b="1" kern="1200" smtClean="0">
          <a:solidFill>
            <a:schemeClr val="tx1"/>
          </a:solidFill>
          <a:latin typeface="Cambria" panose="02040503050406030204" pitchFamily="18" charset="0"/>
          <a:ea typeface="Cambria" panose="02040503050406030204" pitchFamily="18" charset="0"/>
          <a:cs typeface="+mn-cs"/>
        </a:defRPr>
      </a:lvl1pPr>
      <a:lvl2pPr marL="731502" indent="-365751" algn="l" defTabSz="1219170" rtl="0" eaLnBrk="1" fontAlgn="base" latinLnBrk="0" hangingPunct="1">
        <a:lnSpc>
          <a:spcPct val="100000"/>
        </a:lnSpc>
        <a:spcBef>
          <a:spcPts val="800"/>
        </a:spcBef>
        <a:spcAft>
          <a:spcPct val="0"/>
        </a:spcAft>
        <a:buClr>
          <a:schemeClr val="accent1"/>
        </a:buClr>
        <a:buSzPct val="90000"/>
        <a:buFont typeface="Wingdings" panose="05000000000000000000" pitchFamily="2" charset="2"/>
        <a:buChar char="u"/>
        <a:defRPr lang="en-US" sz="2000" b="0" kern="1200" smtClean="0">
          <a:solidFill>
            <a:schemeClr val="tx1"/>
          </a:solidFill>
          <a:latin typeface="Cambria" panose="02040503050406030204" pitchFamily="18" charset="0"/>
          <a:ea typeface="Cambria" panose="02040503050406030204" pitchFamily="18" charset="0"/>
          <a:cs typeface="+mn-cs"/>
        </a:defRPr>
      </a:lvl2pPr>
      <a:lvl3pPr marL="1097253" indent="-365751" algn="l" defTabSz="1219170" rtl="0" eaLnBrk="1" fontAlgn="base" latinLnBrk="0" hangingPunct="1">
        <a:lnSpc>
          <a:spcPct val="100000"/>
        </a:lnSpc>
        <a:spcBef>
          <a:spcPts val="800"/>
        </a:spcBef>
        <a:spcAft>
          <a:spcPct val="0"/>
        </a:spcAft>
        <a:buClr>
          <a:schemeClr val="accent1"/>
        </a:buClr>
        <a:buFont typeface="Wingdings" panose="05000000000000000000" pitchFamily="2" charset="2"/>
        <a:buChar char="n"/>
        <a:defRPr lang="en-US" sz="1800" b="0" kern="1200" smtClean="0">
          <a:solidFill>
            <a:schemeClr val="tx1"/>
          </a:solidFill>
          <a:latin typeface="Cambria" panose="02040503050406030204" pitchFamily="18" charset="0"/>
          <a:ea typeface="Cambria" panose="02040503050406030204" pitchFamily="18" charset="0"/>
          <a:cs typeface="+mn-cs"/>
        </a:defRPr>
      </a:lvl3pPr>
      <a:lvl4pPr marL="1463003" indent="-365751" algn="l" defTabSz="1219170" rtl="0" eaLnBrk="1" fontAlgn="base" latinLnBrk="0" hangingPunct="1">
        <a:lnSpc>
          <a:spcPct val="100000"/>
        </a:lnSpc>
        <a:spcBef>
          <a:spcPts val="800"/>
        </a:spcBef>
        <a:spcAft>
          <a:spcPct val="0"/>
        </a:spcAft>
        <a:buClr>
          <a:schemeClr val="accent1"/>
        </a:buClr>
        <a:buFont typeface="Wingdings" panose="05000000000000000000" pitchFamily="2" charset="2"/>
        <a:buChar char="p"/>
        <a:defRPr lang="en-US" sz="1600" b="0" kern="1200" smtClean="0">
          <a:solidFill>
            <a:schemeClr val="tx1"/>
          </a:solidFill>
          <a:latin typeface="Cambria" panose="02040503050406030204" pitchFamily="18" charset="0"/>
          <a:ea typeface="Cambria" panose="02040503050406030204" pitchFamily="18" charset="0"/>
          <a:cs typeface="+mn-cs"/>
        </a:defRPr>
      </a:lvl4pPr>
      <a:lvl5pPr marL="1828754" indent="-365751" algn="l" defTabSz="1219170" rtl="0" eaLnBrk="1" fontAlgn="base" latinLnBrk="0" hangingPunct="1">
        <a:lnSpc>
          <a:spcPct val="100000"/>
        </a:lnSpc>
        <a:spcBef>
          <a:spcPts val="800"/>
        </a:spcBef>
        <a:spcAft>
          <a:spcPct val="0"/>
        </a:spcAft>
        <a:buClr>
          <a:schemeClr val="accent1"/>
        </a:buClr>
        <a:buFont typeface="Wingdings" panose="05000000000000000000" pitchFamily="2" charset="2"/>
        <a:buChar char="u"/>
        <a:defRPr lang="en-US" sz="1400" b="0" kern="1200" dirty="0" smtClean="0">
          <a:solidFill>
            <a:schemeClr val="tx1"/>
          </a:solidFill>
          <a:latin typeface="Cambria" panose="02040503050406030204" pitchFamily="18" charset="0"/>
          <a:ea typeface="Cambria" panose="02040503050406030204" pitchFamily="18" charset="0"/>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6.sv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10.xml"/><Relationship Id="rId16" Type="http://schemas.openxmlformats.org/officeDocument/2006/relationships/image" Target="../media/image48.svg"/><Relationship Id="rId1" Type="http://schemas.openxmlformats.org/officeDocument/2006/relationships/slideLayout" Target="../slideLayouts/slideLayout4.xml"/><Relationship Id="rId6" Type="http://schemas.openxmlformats.org/officeDocument/2006/relationships/image" Target="../media/image39.svg"/><Relationship Id="rId11" Type="http://schemas.openxmlformats.org/officeDocument/2006/relationships/image" Target="../media/image44.jpg"/><Relationship Id="rId5" Type="http://schemas.openxmlformats.org/officeDocument/2006/relationships/image" Target="../media/image38.png"/><Relationship Id="rId15" Type="http://schemas.openxmlformats.org/officeDocument/2006/relationships/image" Target="../media/image47.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 Id="rId1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emf"/><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jpg"/><Relationship Id="rId11" Type="http://schemas.openxmlformats.org/officeDocument/2006/relationships/image" Target="../media/image14.png"/><Relationship Id="rId5" Type="http://schemas.openxmlformats.org/officeDocument/2006/relationships/image" Target="../media/image8.emf"/><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chart" Target="../charts/char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22C15012-CF84-44FB-8976-2E3CC81BD3D1}"/>
              </a:ext>
            </a:extLst>
          </p:cNvPr>
          <p:cNvSpPr txBox="1"/>
          <p:nvPr/>
        </p:nvSpPr>
        <p:spPr>
          <a:xfrm>
            <a:off x="507304" y="1529107"/>
            <a:ext cx="11177393" cy="1446550"/>
          </a:xfrm>
          <a:prstGeom prst="rect">
            <a:avLst/>
          </a:prstGeom>
          <a:noFill/>
        </p:spPr>
        <p:txBody>
          <a:bodyPr wrap="square" rtlCol="0">
            <a:spAutoFit/>
          </a:bodyPr>
          <a:lstStyle/>
          <a:p>
            <a:pPr algn="ctr"/>
            <a:r>
              <a:rPr lang="en-US" altLang="zh-CN" sz="4400" b="1" dirty="0">
                <a:latin typeface="Cambria" panose="02040503050406030204" pitchFamily="18" charset="0"/>
                <a:ea typeface="Cambria" panose="02040503050406030204" pitchFamily="18" charset="0"/>
              </a:rPr>
              <a:t>Understanding Transaction Bugs in Database Systems</a:t>
            </a:r>
            <a:endParaRPr lang="zh-CN" altLang="en-US" sz="4400" b="1" dirty="0">
              <a:latin typeface="Cambria" panose="02040503050406030204" pitchFamily="18" charset="0"/>
            </a:endParaRPr>
          </a:p>
        </p:txBody>
      </p:sp>
      <p:sp>
        <p:nvSpPr>
          <p:cNvPr id="5" name="Rectangle 2">
            <a:extLst>
              <a:ext uri="{FF2B5EF4-FFF2-40B4-BE49-F238E27FC236}">
                <a16:creationId xmlns:a16="http://schemas.microsoft.com/office/drawing/2014/main" id="{C9B3A524-3813-46D5-AFF5-186E1EB5FCFD}"/>
              </a:ext>
            </a:extLst>
          </p:cNvPr>
          <p:cNvSpPr>
            <a:spLocks noGrp="1" noChangeArrowheads="1"/>
          </p:cNvSpPr>
          <p:nvPr>
            <p:ph type="subTitle" idx="1"/>
          </p:nvPr>
        </p:nvSpPr>
        <p:spPr bwMode="auto">
          <a:xfrm>
            <a:off x="971841" y="3012963"/>
            <a:ext cx="1024831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i="0" u="sng" strike="noStrike" cap="none" normalizeH="0" baseline="0" dirty="0">
                <a:ln>
                  <a:noFill/>
                </a:ln>
                <a:solidFill>
                  <a:schemeClr val="tx1"/>
                </a:solidFill>
                <a:effectLst/>
                <a:latin typeface="Cambria" panose="02040503050406030204" pitchFamily="18" charset="0"/>
                <a:ea typeface="Cambria" panose="02040503050406030204" pitchFamily="18" charset="0"/>
              </a:rPr>
              <a:t>Ziyu Cui</a:t>
            </a:r>
            <a:r>
              <a:rPr kumimoji="0" lang="en-US" altLang="zh-CN" sz="2400" b="0" i="0"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zh-CN" sz="2400" b="0" i="0" strike="noStrike" cap="none" normalizeH="0" baseline="0" dirty="0" err="1">
                <a:ln>
                  <a:noFill/>
                </a:ln>
                <a:solidFill>
                  <a:schemeClr val="tx1"/>
                </a:solidFill>
                <a:effectLst/>
                <a:latin typeface="Cambria" panose="02040503050406030204" pitchFamily="18" charset="0"/>
                <a:ea typeface="Cambria" panose="02040503050406030204" pitchFamily="18" charset="0"/>
              </a:rPr>
              <a:t>Wensheng</a:t>
            </a:r>
            <a:r>
              <a:rPr kumimoji="0" lang="en-US" altLang="zh-CN" sz="2400" b="0" i="0" strike="noStrike" cap="none" normalizeH="0" baseline="0" dirty="0">
                <a:ln>
                  <a:noFill/>
                </a:ln>
                <a:solidFill>
                  <a:schemeClr val="tx1"/>
                </a:solidFill>
                <a:effectLst/>
                <a:latin typeface="Cambria" panose="02040503050406030204" pitchFamily="18" charset="0"/>
                <a:ea typeface="Cambria" panose="02040503050406030204" pitchFamily="18" charset="0"/>
              </a:rPr>
              <a:t> Dou, Yu Gao, Dong Wang, </a:t>
            </a:r>
            <a:r>
              <a:rPr kumimoji="0" lang="en-US" altLang="zh-CN" sz="2400" b="0" i="0" strike="noStrike" cap="none" normalizeH="0" baseline="0" dirty="0" err="1">
                <a:ln>
                  <a:noFill/>
                </a:ln>
                <a:solidFill>
                  <a:schemeClr val="tx1"/>
                </a:solidFill>
                <a:effectLst/>
                <a:latin typeface="Cambria" panose="02040503050406030204" pitchFamily="18" charset="0"/>
                <a:ea typeface="Cambria" panose="02040503050406030204" pitchFamily="18" charset="0"/>
              </a:rPr>
              <a:t>Jiansen</a:t>
            </a:r>
            <a:r>
              <a:rPr kumimoji="0" lang="en-US" altLang="zh-CN" sz="2400" b="0" i="0" strike="noStrike" cap="none" normalizeH="0" baseline="0" dirty="0">
                <a:ln>
                  <a:noFill/>
                </a:ln>
                <a:solidFill>
                  <a:schemeClr val="tx1"/>
                </a:solidFill>
                <a:effectLst/>
                <a:latin typeface="Cambria" panose="02040503050406030204" pitchFamily="18" charset="0"/>
                <a:ea typeface="Cambria" panose="02040503050406030204" pitchFamily="18" charset="0"/>
              </a:rPr>
              <a:t> Song, Yingying Zheng, Tao Wang, Rui Yang, Kang Xu, </a:t>
            </a:r>
            <a:r>
              <a:rPr kumimoji="0" lang="en-US" altLang="zh-CN" sz="2400" b="0" i="0" strike="noStrike" cap="none" normalizeH="0" baseline="0" dirty="0" err="1">
                <a:ln>
                  <a:noFill/>
                </a:ln>
                <a:solidFill>
                  <a:schemeClr val="tx1"/>
                </a:solidFill>
                <a:effectLst/>
                <a:latin typeface="Cambria" panose="02040503050406030204" pitchFamily="18" charset="0"/>
                <a:ea typeface="Cambria" panose="02040503050406030204" pitchFamily="18" charset="0"/>
              </a:rPr>
              <a:t>Yixin</a:t>
            </a:r>
            <a:r>
              <a:rPr kumimoji="0" lang="en-US" altLang="zh-CN" sz="2400" b="0" i="0" strike="noStrike" cap="none" normalizeH="0" baseline="0" dirty="0">
                <a:ln>
                  <a:noFill/>
                </a:ln>
                <a:solidFill>
                  <a:schemeClr val="tx1"/>
                </a:solidFill>
                <a:effectLst/>
                <a:latin typeface="Cambria" panose="02040503050406030204" pitchFamily="18" charset="0"/>
                <a:ea typeface="Cambria" panose="02040503050406030204" pitchFamily="18" charset="0"/>
              </a:rPr>
              <a:t> Hu, Jun Wei, Tao Huang</a:t>
            </a:r>
            <a:endParaRPr kumimoji="0" lang="en-US" altLang="zh-CN" sz="2400" b="0" i="0" strike="noStrike" cap="none" normalizeH="0" dirty="0">
              <a:ln>
                <a:noFill/>
              </a:ln>
              <a:solidFill>
                <a:schemeClr val="tx1"/>
              </a:solidFill>
              <a:effectLst/>
              <a:latin typeface="Cambria" panose="02040503050406030204" pitchFamily="18" charset="0"/>
              <a:ea typeface="Cambria" panose="02040503050406030204" pitchFamily="18" charset="0"/>
            </a:endParaRPr>
          </a:p>
        </p:txBody>
      </p:sp>
      <p:pic>
        <p:nvPicPr>
          <p:cNvPr id="7" name="图片 6">
            <a:extLst>
              <a:ext uri="{FF2B5EF4-FFF2-40B4-BE49-F238E27FC236}">
                <a16:creationId xmlns:a16="http://schemas.microsoft.com/office/drawing/2014/main" id="{3F5A0A2C-C8CF-456A-A751-80D382FF71A0}"/>
              </a:ext>
            </a:extLst>
          </p:cNvPr>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1336222" y="5739441"/>
            <a:ext cx="2856679" cy="1020243"/>
          </a:xfrm>
          <a:prstGeom prst="rect">
            <a:avLst/>
          </a:prstGeom>
        </p:spPr>
      </p:pic>
      <p:sp>
        <p:nvSpPr>
          <p:cNvPr id="8" name="文本框 7">
            <a:extLst>
              <a:ext uri="{FF2B5EF4-FFF2-40B4-BE49-F238E27FC236}">
                <a16:creationId xmlns:a16="http://schemas.microsoft.com/office/drawing/2014/main" id="{B19B3D57-4F46-4CF8-9912-3D1681D245D7}"/>
              </a:ext>
            </a:extLst>
          </p:cNvPr>
          <p:cNvSpPr txBox="1"/>
          <p:nvPr/>
        </p:nvSpPr>
        <p:spPr>
          <a:xfrm>
            <a:off x="3248971" y="4026951"/>
            <a:ext cx="5694059" cy="40011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marR="0" lvl="0" indent="0" eaLnBrk="0" fontAlgn="base" hangingPunct="0">
              <a:lnSpc>
                <a:spcPct val="100000"/>
              </a:lnSpc>
              <a:spcBef>
                <a:spcPct val="0"/>
              </a:spcBef>
              <a:spcAft>
                <a:spcPct val="0"/>
              </a:spcAft>
              <a:buClrTx/>
              <a:buSzTx/>
              <a:buFontTx/>
              <a:buNone/>
              <a:tabLst/>
              <a:defRPr kumimoji="0" lang="en-US" sz="2000" b="1" i="0" u="none" strike="noStrike" cap="none" normalizeH="0" baseline="0" smtClean="0">
                <a:ln>
                  <a:noFill/>
                </a:ln>
                <a:effectLst/>
                <a:latin typeface="+mj-ea"/>
                <a:ea typeface="+mj-ea"/>
              </a:defRPr>
            </a:lvl1pPr>
            <a:lvl2pPr marL="609585" indent="0" algn="ctr" defTabSz="1219170" fontAlgn="base">
              <a:lnSpc>
                <a:spcPct val="100000"/>
              </a:lnSpc>
              <a:spcBef>
                <a:spcPts val="800"/>
              </a:spcBef>
              <a:spcAft>
                <a:spcPct val="0"/>
              </a:spcAft>
              <a:buClr>
                <a:schemeClr val="accent1"/>
              </a:buClr>
              <a:buSzPct val="90000"/>
              <a:buFont typeface="Wingdings" panose="05000000000000000000" pitchFamily="2" charset="2"/>
              <a:buNone/>
              <a:defRPr lang="en-US" sz="2933" b="1">
                <a:solidFill>
                  <a:schemeClr val="tx1">
                    <a:tint val="75000"/>
                  </a:schemeClr>
                </a:solidFill>
              </a:defRPr>
            </a:lvl2pPr>
            <a:lvl3pPr marL="1219170" indent="0" algn="ctr" defTabSz="1219170" fontAlgn="base">
              <a:lnSpc>
                <a:spcPct val="100000"/>
              </a:lnSpc>
              <a:spcBef>
                <a:spcPts val="800"/>
              </a:spcBef>
              <a:spcAft>
                <a:spcPct val="0"/>
              </a:spcAft>
              <a:buClr>
                <a:schemeClr val="accent1"/>
              </a:buClr>
              <a:buFont typeface="Arial" pitchFamily="34" charset="0"/>
              <a:buNone/>
              <a:defRPr lang="en-US" sz="2667" b="1">
                <a:solidFill>
                  <a:schemeClr val="tx1">
                    <a:tint val="75000"/>
                  </a:schemeClr>
                </a:solidFill>
              </a:defRPr>
            </a:lvl3pPr>
            <a:lvl4pPr marL="1828754" indent="0" algn="ctr" defTabSz="1219170" fontAlgn="base">
              <a:lnSpc>
                <a:spcPct val="100000"/>
              </a:lnSpc>
              <a:spcBef>
                <a:spcPts val="800"/>
              </a:spcBef>
              <a:spcAft>
                <a:spcPct val="0"/>
              </a:spcAft>
              <a:buClr>
                <a:schemeClr val="accent1"/>
              </a:buClr>
              <a:buFont typeface="Arial" pitchFamily="34" charset="0"/>
              <a:buNone/>
              <a:defRPr lang="en-US" sz="2400" b="1">
                <a:solidFill>
                  <a:schemeClr val="tx1">
                    <a:tint val="75000"/>
                  </a:schemeClr>
                </a:solidFill>
              </a:defRPr>
            </a:lvl4pPr>
            <a:lvl5pPr marL="2438339" indent="0" algn="ctr" defTabSz="1219170" fontAlgn="base">
              <a:lnSpc>
                <a:spcPct val="100000"/>
              </a:lnSpc>
              <a:spcBef>
                <a:spcPts val="800"/>
              </a:spcBef>
              <a:spcAft>
                <a:spcPct val="0"/>
              </a:spcAft>
              <a:buClr>
                <a:schemeClr val="accent1"/>
              </a:buClr>
              <a:buFont typeface="Arial" pitchFamily="34" charset="0"/>
              <a:buNone/>
              <a:defRPr lang="en-US" sz="2133" b="1">
                <a:solidFill>
                  <a:schemeClr val="tx1">
                    <a:tint val="75000"/>
                  </a:schemeClr>
                </a:solidFill>
              </a:defRPr>
            </a:lvl5pPr>
            <a:lvl6pPr marL="3047924" indent="0" algn="ctr" defTabSz="1219170">
              <a:spcBef>
                <a:spcPct val="20000"/>
              </a:spcBef>
              <a:buFont typeface="Arial" pitchFamily="34" charset="0"/>
              <a:buNone/>
              <a:defRPr sz="2667">
                <a:solidFill>
                  <a:schemeClr val="tx1">
                    <a:tint val="75000"/>
                  </a:schemeClr>
                </a:solidFill>
              </a:defRPr>
            </a:lvl6pPr>
            <a:lvl7pPr marL="3657509" indent="0" algn="ctr" defTabSz="1219170">
              <a:spcBef>
                <a:spcPct val="20000"/>
              </a:spcBef>
              <a:buFont typeface="Arial" pitchFamily="34" charset="0"/>
              <a:buNone/>
              <a:defRPr sz="2667">
                <a:solidFill>
                  <a:schemeClr val="tx1">
                    <a:tint val="75000"/>
                  </a:schemeClr>
                </a:solidFill>
              </a:defRPr>
            </a:lvl7pPr>
            <a:lvl8pPr marL="4267093" indent="0" algn="ctr" defTabSz="1219170">
              <a:spcBef>
                <a:spcPct val="20000"/>
              </a:spcBef>
              <a:buFont typeface="Arial" pitchFamily="34" charset="0"/>
              <a:buNone/>
              <a:defRPr sz="2667">
                <a:solidFill>
                  <a:schemeClr val="tx1">
                    <a:tint val="75000"/>
                  </a:schemeClr>
                </a:solidFill>
              </a:defRPr>
            </a:lvl8pPr>
            <a:lvl9pPr marL="4876678" indent="0" algn="ctr" defTabSz="1219170">
              <a:spcBef>
                <a:spcPct val="20000"/>
              </a:spcBef>
              <a:buFont typeface="Arial" pitchFamily="34" charset="0"/>
              <a:buNone/>
              <a:defRPr sz="2667">
                <a:solidFill>
                  <a:schemeClr val="tx1">
                    <a:tint val="75000"/>
                  </a:schemeClr>
                </a:solidFill>
              </a:defRPr>
            </a:lvl9pPr>
          </a:lstStyle>
          <a:p>
            <a:r>
              <a:rPr lang="en-US" altLang="zh-CN" b="0" dirty="0">
                <a:latin typeface="Cambria" panose="02040503050406030204" pitchFamily="18" charset="0"/>
                <a:ea typeface="Cambria" panose="02040503050406030204" pitchFamily="18" charset="0"/>
              </a:rPr>
              <a:t>Institute of Software, Chinese Academy of Sciences</a:t>
            </a:r>
            <a:endParaRPr lang="zh-CN" altLang="en-US" b="0" dirty="0">
              <a:latin typeface="Cambria" panose="02040503050406030204" pitchFamily="18" charset="0"/>
              <a:ea typeface="+mn-ea"/>
            </a:endParaRPr>
          </a:p>
        </p:txBody>
      </p:sp>
      <p:pic>
        <p:nvPicPr>
          <p:cNvPr id="9" name="图片 8">
            <a:extLst>
              <a:ext uri="{FF2B5EF4-FFF2-40B4-BE49-F238E27FC236}">
                <a16:creationId xmlns:a16="http://schemas.microsoft.com/office/drawing/2014/main" id="{77C48655-27F5-4A52-95A2-10B3F52B07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3456" y="5681292"/>
            <a:ext cx="1145087" cy="1136542"/>
          </a:xfrm>
          <a:prstGeom prst="rect">
            <a:avLst/>
          </a:prstGeom>
        </p:spPr>
      </p:pic>
      <p:sp>
        <p:nvSpPr>
          <p:cNvPr id="10" name="文本框 9">
            <a:extLst>
              <a:ext uri="{FF2B5EF4-FFF2-40B4-BE49-F238E27FC236}">
                <a16:creationId xmlns:a16="http://schemas.microsoft.com/office/drawing/2014/main" id="{DA2966AC-1689-4BA5-A837-A6A3D4FC75D0}"/>
              </a:ext>
            </a:extLst>
          </p:cNvPr>
          <p:cNvSpPr txBox="1"/>
          <p:nvPr/>
        </p:nvSpPr>
        <p:spPr>
          <a:xfrm>
            <a:off x="3691079" y="4420639"/>
            <a:ext cx="4809843" cy="40011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en-US"/>
            </a:defPPr>
            <a:lvl1pPr marR="0" lvl="0" indent="0" eaLnBrk="0" fontAlgn="base" hangingPunct="0">
              <a:lnSpc>
                <a:spcPct val="100000"/>
              </a:lnSpc>
              <a:spcBef>
                <a:spcPct val="0"/>
              </a:spcBef>
              <a:spcAft>
                <a:spcPct val="0"/>
              </a:spcAft>
              <a:buClrTx/>
              <a:buSzTx/>
              <a:buFontTx/>
              <a:buNone/>
              <a:tabLst/>
              <a:defRPr kumimoji="0" b="0" i="0" u="none" strike="noStrike" cap="none" normalizeH="0" baseline="0">
                <a:ln>
                  <a:noFill/>
                </a:ln>
                <a:effectLst/>
                <a:latin typeface="+mj-ea"/>
                <a:ea typeface="+mj-ea"/>
              </a:defRPr>
            </a:lvl1pPr>
            <a:lvl2pPr marL="609585" indent="0" algn="ctr" defTabSz="1219170" fontAlgn="base">
              <a:lnSpc>
                <a:spcPct val="100000"/>
              </a:lnSpc>
              <a:spcBef>
                <a:spcPts val="800"/>
              </a:spcBef>
              <a:spcAft>
                <a:spcPct val="0"/>
              </a:spcAft>
              <a:buClr>
                <a:schemeClr val="accent1"/>
              </a:buClr>
              <a:buSzPct val="90000"/>
              <a:buFont typeface="Wingdings" panose="05000000000000000000" pitchFamily="2" charset="2"/>
              <a:buNone/>
              <a:defRPr sz="2933" b="1">
                <a:solidFill>
                  <a:schemeClr val="tx1">
                    <a:tint val="75000"/>
                  </a:schemeClr>
                </a:solidFill>
              </a:defRPr>
            </a:lvl2pPr>
            <a:lvl3pPr marL="1219170" indent="0" algn="ctr" defTabSz="1219170" fontAlgn="base">
              <a:lnSpc>
                <a:spcPct val="100000"/>
              </a:lnSpc>
              <a:spcBef>
                <a:spcPts val="800"/>
              </a:spcBef>
              <a:spcAft>
                <a:spcPct val="0"/>
              </a:spcAft>
              <a:buClr>
                <a:schemeClr val="accent1"/>
              </a:buClr>
              <a:buFont typeface="Arial" pitchFamily="34" charset="0"/>
              <a:buNone/>
              <a:defRPr sz="2667" b="1">
                <a:solidFill>
                  <a:schemeClr val="tx1">
                    <a:tint val="75000"/>
                  </a:schemeClr>
                </a:solidFill>
              </a:defRPr>
            </a:lvl3pPr>
            <a:lvl4pPr marL="1828754" indent="0" algn="ctr" defTabSz="1219170" fontAlgn="base">
              <a:lnSpc>
                <a:spcPct val="100000"/>
              </a:lnSpc>
              <a:spcBef>
                <a:spcPts val="800"/>
              </a:spcBef>
              <a:spcAft>
                <a:spcPct val="0"/>
              </a:spcAft>
              <a:buClr>
                <a:schemeClr val="accent1"/>
              </a:buClr>
              <a:buFont typeface="Arial" pitchFamily="34" charset="0"/>
              <a:buNone/>
              <a:defRPr sz="2400" b="1">
                <a:solidFill>
                  <a:schemeClr val="tx1">
                    <a:tint val="75000"/>
                  </a:schemeClr>
                </a:solidFill>
              </a:defRPr>
            </a:lvl4pPr>
            <a:lvl5pPr marL="2438339" indent="0" algn="ctr" defTabSz="1219170" fontAlgn="base">
              <a:lnSpc>
                <a:spcPct val="100000"/>
              </a:lnSpc>
              <a:spcBef>
                <a:spcPts val="800"/>
              </a:spcBef>
              <a:spcAft>
                <a:spcPct val="0"/>
              </a:spcAft>
              <a:buClr>
                <a:schemeClr val="accent1"/>
              </a:buClr>
              <a:buFont typeface="Arial" pitchFamily="34" charset="0"/>
              <a:buNone/>
              <a:defRPr sz="2133" b="1">
                <a:solidFill>
                  <a:schemeClr val="tx1">
                    <a:tint val="75000"/>
                  </a:schemeClr>
                </a:solidFill>
              </a:defRPr>
            </a:lvl5pPr>
            <a:lvl6pPr marL="3047924" indent="0" algn="ctr" defTabSz="1219170">
              <a:spcBef>
                <a:spcPct val="20000"/>
              </a:spcBef>
              <a:buFont typeface="Arial" pitchFamily="34" charset="0"/>
              <a:buNone/>
              <a:defRPr sz="2667">
                <a:solidFill>
                  <a:schemeClr val="tx1">
                    <a:tint val="75000"/>
                  </a:schemeClr>
                </a:solidFill>
              </a:defRPr>
            </a:lvl6pPr>
            <a:lvl7pPr marL="3657509" indent="0" algn="ctr" defTabSz="1219170">
              <a:spcBef>
                <a:spcPct val="20000"/>
              </a:spcBef>
              <a:buFont typeface="Arial" pitchFamily="34" charset="0"/>
              <a:buNone/>
              <a:defRPr sz="2667">
                <a:solidFill>
                  <a:schemeClr val="tx1">
                    <a:tint val="75000"/>
                  </a:schemeClr>
                </a:solidFill>
              </a:defRPr>
            </a:lvl7pPr>
            <a:lvl8pPr marL="4267093" indent="0" algn="ctr" defTabSz="1219170">
              <a:spcBef>
                <a:spcPct val="20000"/>
              </a:spcBef>
              <a:buFont typeface="Arial" pitchFamily="34" charset="0"/>
              <a:buNone/>
              <a:defRPr sz="2667">
                <a:solidFill>
                  <a:schemeClr val="tx1">
                    <a:tint val="75000"/>
                  </a:schemeClr>
                </a:solidFill>
              </a:defRPr>
            </a:lvl8pPr>
            <a:lvl9pPr marL="4876678" indent="0" algn="ctr" defTabSz="1219170">
              <a:spcBef>
                <a:spcPct val="20000"/>
              </a:spcBef>
              <a:buFont typeface="Arial" pitchFamily="34" charset="0"/>
              <a:buNone/>
              <a:defRPr sz="2667">
                <a:solidFill>
                  <a:schemeClr val="tx1">
                    <a:tint val="75000"/>
                  </a:schemeClr>
                </a:solidFill>
              </a:defRPr>
            </a:lvl9pPr>
          </a:lstStyle>
          <a:p>
            <a:r>
              <a:rPr lang="en-US" altLang="zh-CN" sz="2000" dirty="0">
                <a:latin typeface="Cambria" panose="02040503050406030204" pitchFamily="18" charset="0"/>
                <a:ea typeface="Cambria" panose="02040503050406030204" pitchFamily="18" charset="0"/>
              </a:rPr>
              <a:t>University of Chinese Academy of Sciences</a:t>
            </a:r>
            <a:endParaRPr lang="zh-CN" altLang="en-US" sz="2000" dirty="0">
              <a:latin typeface="Cambria" panose="02040503050406030204" pitchFamily="18" charset="0"/>
              <a:ea typeface="+mn-ea"/>
            </a:endParaRPr>
          </a:p>
        </p:txBody>
      </p:sp>
      <p:sp>
        <p:nvSpPr>
          <p:cNvPr id="11" name="文本框 10">
            <a:extLst>
              <a:ext uri="{FF2B5EF4-FFF2-40B4-BE49-F238E27FC236}">
                <a16:creationId xmlns:a16="http://schemas.microsoft.com/office/drawing/2014/main" id="{D5E238F7-7B78-4E2F-A00E-64D1CC2E7F8F}"/>
              </a:ext>
            </a:extLst>
          </p:cNvPr>
          <p:cNvSpPr txBox="1"/>
          <p:nvPr/>
        </p:nvSpPr>
        <p:spPr>
          <a:xfrm>
            <a:off x="208845" y="215647"/>
            <a:ext cx="11774311" cy="461665"/>
          </a:xfrm>
          <a:prstGeom prst="rect">
            <a:avLst/>
          </a:prstGeom>
          <a:noFill/>
        </p:spPr>
        <p:txBody>
          <a:bodyPr wrap="square" rtlCol="0">
            <a:spAutoFit/>
          </a:bodyPr>
          <a:lstStyle/>
          <a:p>
            <a:pPr algn="ctr"/>
            <a:r>
              <a:rPr lang="en-US" altLang="zh-CN" sz="2400" dirty="0">
                <a:latin typeface="Cambria" panose="02040503050406030204" pitchFamily="18" charset="0"/>
                <a:ea typeface="Cambria" panose="02040503050406030204" pitchFamily="18" charset="0"/>
              </a:rPr>
              <a:t>46th IEEE/ACM International Conference on Software Engineering</a:t>
            </a:r>
          </a:p>
        </p:txBody>
      </p:sp>
      <p:pic>
        <p:nvPicPr>
          <p:cNvPr id="4" name="Picture 2">
            <a:extLst>
              <a:ext uri="{FF2B5EF4-FFF2-40B4-BE49-F238E27FC236}">
                <a16:creationId xmlns:a16="http://schemas.microsoft.com/office/drawing/2014/main" id="{895FDF88-648A-32E8-A074-04681017FB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35514" y="41419"/>
            <a:ext cx="1036502" cy="1031013"/>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a:extLst>
              <a:ext uri="{FF2B5EF4-FFF2-40B4-BE49-F238E27FC236}">
                <a16:creationId xmlns:a16="http://schemas.microsoft.com/office/drawing/2014/main" id="{A7BB2509-B2BE-03A6-B09D-0904D9345794}"/>
              </a:ext>
            </a:extLst>
          </p:cNvPr>
          <p:cNvSpPr txBox="1"/>
          <p:nvPr/>
        </p:nvSpPr>
        <p:spPr>
          <a:xfrm>
            <a:off x="4777401" y="4850910"/>
            <a:ext cx="2637196" cy="40011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en-US"/>
            </a:defPPr>
            <a:lvl1pPr marR="0" lvl="0" indent="0" eaLnBrk="0" fontAlgn="base" hangingPunct="0">
              <a:lnSpc>
                <a:spcPct val="100000"/>
              </a:lnSpc>
              <a:spcBef>
                <a:spcPct val="0"/>
              </a:spcBef>
              <a:spcAft>
                <a:spcPct val="0"/>
              </a:spcAft>
              <a:buClrTx/>
              <a:buSzTx/>
              <a:buFontTx/>
              <a:buNone/>
              <a:tabLst/>
              <a:defRPr kumimoji="0" b="0" i="0" u="none" strike="noStrike" cap="none" normalizeH="0" baseline="0">
                <a:ln>
                  <a:noFill/>
                </a:ln>
                <a:effectLst/>
                <a:latin typeface="+mj-ea"/>
                <a:ea typeface="+mj-ea"/>
              </a:defRPr>
            </a:lvl1pPr>
            <a:lvl2pPr marL="609585" indent="0" algn="ctr" defTabSz="1219170" fontAlgn="base">
              <a:lnSpc>
                <a:spcPct val="100000"/>
              </a:lnSpc>
              <a:spcBef>
                <a:spcPts val="800"/>
              </a:spcBef>
              <a:spcAft>
                <a:spcPct val="0"/>
              </a:spcAft>
              <a:buClr>
                <a:schemeClr val="accent1"/>
              </a:buClr>
              <a:buSzPct val="90000"/>
              <a:buFont typeface="Wingdings" panose="05000000000000000000" pitchFamily="2" charset="2"/>
              <a:buNone/>
              <a:defRPr sz="2933" b="1">
                <a:solidFill>
                  <a:schemeClr val="tx1">
                    <a:tint val="75000"/>
                  </a:schemeClr>
                </a:solidFill>
              </a:defRPr>
            </a:lvl2pPr>
            <a:lvl3pPr marL="1219170" indent="0" algn="ctr" defTabSz="1219170" fontAlgn="base">
              <a:lnSpc>
                <a:spcPct val="100000"/>
              </a:lnSpc>
              <a:spcBef>
                <a:spcPts val="800"/>
              </a:spcBef>
              <a:spcAft>
                <a:spcPct val="0"/>
              </a:spcAft>
              <a:buClr>
                <a:schemeClr val="accent1"/>
              </a:buClr>
              <a:buFont typeface="Arial" pitchFamily="34" charset="0"/>
              <a:buNone/>
              <a:defRPr sz="2667" b="1">
                <a:solidFill>
                  <a:schemeClr val="tx1">
                    <a:tint val="75000"/>
                  </a:schemeClr>
                </a:solidFill>
              </a:defRPr>
            </a:lvl3pPr>
            <a:lvl4pPr marL="1828754" indent="0" algn="ctr" defTabSz="1219170" fontAlgn="base">
              <a:lnSpc>
                <a:spcPct val="100000"/>
              </a:lnSpc>
              <a:spcBef>
                <a:spcPts val="800"/>
              </a:spcBef>
              <a:spcAft>
                <a:spcPct val="0"/>
              </a:spcAft>
              <a:buClr>
                <a:schemeClr val="accent1"/>
              </a:buClr>
              <a:buFont typeface="Arial" pitchFamily="34" charset="0"/>
              <a:buNone/>
              <a:defRPr sz="2400" b="1">
                <a:solidFill>
                  <a:schemeClr val="tx1">
                    <a:tint val="75000"/>
                  </a:schemeClr>
                </a:solidFill>
              </a:defRPr>
            </a:lvl4pPr>
            <a:lvl5pPr marL="2438339" indent="0" algn="ctr" defTabSz="1219170" fontAlgn="base">
              <a:lnSpc>
                <a:spcPct val="100000"/>
              </a:lnSpc>
              <a:spcBef>
                <a:spcPts val="800"/>
              </a:spcBef>
              <a:spcAft>
                <a:spcPct val="0"/>
              </a:spcAft>
              <a:buClr>
                <a:schemeClr val="accent1"/>
              </a:buClr>
              <a:buFont typeface="Arial" pitchFamily="34" charset="0"/>
              <a:buNone/>
              <a:defRPr sz="2133" b="1">
                <a:solidFill>
                  <a:schemeClr val="tx1">
                    <a:tint val="75000"/>
                  </a:schemeClr>
                </a:solidFill>
              </a:defRPr>
            </a:lvl5pPr>
            <a:lvl6pPr marL="3047924" indent="0" algn="ctr" defTabSz="1219170">
              <a:spcBef>
                <a:spcPct val="20000"/>
              </a:spcBef>
              <a:buFont typeface="Arial" pitchFamily="34" charset="0"/>
              <a:buNone/>
              <a:defRPr sz="2667">
                <a:solidFill>
                  <a:schemeClr val="tx1">
                    <a:tint val="75000"/>
                  </a:schemeClr>
                </a:solidFill>
              </a:defRPr>
            </a:lvl6pPr>
            <a:lvl7pPr marL="3657509" indent="0" algn="ctr" defTabSz="1219170">
              <a:spcBef>
                <a:spcPct val="20000"/>
              </a:spcBef>
              <a:buFont typeface="Arial" pitchFamily="34" charset="0"/>
              <a:buNone/>
              <a:defRPr sz="2667">
                <a:solidFill>
                  <a:schemeClr val="tx1">
                    <a:tint val="75000"/>
                  </a:schemeClr>
                </a:solidFill>
              </a:defRPr>
            </a:lvl7pPr>
            <a:lvl8pPr marL="4267093" indent="0" algn="ctr" defTabSz="1219170">
              <a:spcBef>
                <a:spcPct val="20000"/>
              </a:spcBef>
              <a:buFont typeface="Arial" pitchFamily="34" charset="0"/>
              <a:buNone/>
              <a:defRPr sz="2667">
                <a:solidFill>
                  <a:schemeClr val="tx1">
                    <a:tint val="75000"/>
                  </a:schemeClr>
                </a:solidFill>
              </a:defRPr>
            </a:lvl8pPr>
            <a:lvl9pPr marL="4876678" indent="0" algn="ctr" defTabSz="1219170">
              <a:spcBef>
                <a:spcPct val="20000"/>
              </a:spcBef>
              <a:buFont typeface="Arial" pitchFamily="34" charset="0"/>
              <a:buNone/>
              <a:defRPr sz="2667">
                <a:solidFill>
                  <a:schemeClr val="tx1">
                    <a:tint val="75000"/>
                  </a:schemeClr>
                </a:solidFill>
              </a:defRPr>
            </a:lvl9pPr>
          </a:lstStyle>
          <a:p>
            <a:pPr algn="ctr"/>
            <a:r>
              <a:rPr lang="en-US" altLang="zh-CN" sz="2000" dirty="0">
                <a:latin typeface="Cambria" panose="02040503050406030204" pitchFamily="18" charset="0"/>
                <a:ea typeface="+mn-ea"/>
              </a:rPr>
              <a:t>Sun Yat-</a:t>
            </a:r>
            <a:r>
              <a:rPr lang="en-US" altLang="zh-CN" sz="2000" dirty="0" err="1">
                <a:latin typeface="Cambria" panose="02040503050406030204" pitchFamily="18" charset="0"/>
                <a:ea typeface="+mn-ea"/>
              </a:rPr>
              <a:t>sen</a:t>
            </a:r>
            <a:r>
              <a:rPr lang="en-US" altLang="zh-CN" sz="2000" dirty="0">
                <a:latin typeface="Cambria" panose="02040503050406030204" pitchFamily="18" charset="0"/>
                <a:ea typeface="+mn-ea"/>
              </a:rPr>
              <a:t> University</a:t>
            </a:r>
            <a:endParaRPr lang="zh-CN" altLang="en-US" sz="2000" dirty="0">
              <a:latin typeface="Cambria" panose="02040503050406030204" pitchFamily="18" charset="0"/>
              <a:ea typeface="+mn-ea"/>
            </a:endParaRPr>
          </a:p>
        </p:txBody>
      </p:sp>
      <p:pic>
        <p:nvPicPr>
          <p:cNvPr id="1028" name="Picture 4">
            <a:extLst>
              <a:ext uri="{FF2B5EF4-FFF2-40B4-BE49-F238E27FC236}">
                <a16:creationId xmlns:a16="http://schemas.microsoft.com/office/drawing/2014/main" id="{8100441A-BE88-E1EC-41F1-6BDFB198D8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9098" y="5920949"/>
            <a:ext cx="2286000" cy="65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587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748740" y="1379799"/>
            <a:ext cx="10707341" cy="461665"/>
          </a:xfrm>
        </p:spPr>
        <p:txBody>
          <a:bodyPr/>
          <a:lstStyle/>
          <a:p>
            <a:r>
              <a:rPr lang="en-US" altLang="zh-CN" sz="2400" dirty="0">
                <a:latin typeface="Cambria" panose="02040503050406030204" pitchFamily="18" charset="0"/>
                <a:ea typeface="Cambria" panose="02040503050406030204" pitchFamily="18" charset="0"/>
              </a:rPr>
              <a:t>Analyze </a:t>
            </a:r>
            <a:r>
              <a:rPr lang="en-US" altLang="zh-CN" sz="2400" dirty="0" err="1">
                <a:latin typeface="Cambria" panose="02040503050406030204" pitchFamily="18" charset="0"/>
                <a:ea typeface="Cambria" panose="02040503050406030204" pitchFamily="18" charset="0"/>
              </a:rPr>
              <a:t>TXBugs</a:t>
            </a:r>
            <a:r>
              <a:rPr lang="en-US" altLang="zh-CN" sz="2400" dirty="0">
                <a:latin typeface="Cambria" panose="02040503050406030204" pitchFamily="18" charset="0"/>
                <a:ea typeface="Cambria" panose="02040503050406030204" pitchFamily="18" charset="0"/>
              </a:rPr>
              <a:t> </a:t>
            </a: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Study Methodology</a:t>
            </a:r>
            <a:endParaRPr lang="zh-CN" altLang="en-US" sz="3600" dirty="0">
              <a:latin typeface="Cambria" panose="02040503050406030204" pitchFamily="18" charset="0"/>
              <a:ea typeface="+mn-ea"/>
            </a:endParaRPr>
          </a:p>
        </p:txBody>
      </p:sp>
      <p:sp>
        <p:nvSpPr>
          <p:cNvPr id="4" name="灯片编号占位符 3">
            <a:extLst>
              <a:ext uri="{FF2B5EF4-FFF2-40B4-BE49-F238E27FC236}">
                <a16:creationId xmlns:a16="http://schemas.microsoft.com/office/drawing/2014/main" id="{2577C2D6-C79A-DA0A-0DC8-76748FC8BB3F}"/>
              </a:ext>
            </a:extLst>
          </p:cNvPr>
          <p:cNvSpPr>
            <a:spLocks noGrp="1"/>
          </p:cNvSpPr>
          <p:nvPr>
            <p:ph type="sldNum" sz="quarter" idx="4"/>
          </p:nvPr>
        </p:nvSpPr>
        <p:spPr/>
        <p:txBody>
          <a:bodyPr/>
          <a:lstStyle/>
          <a:p>
            <a:fld id="{27CAE394-06E6-47A3-B6CA-A6802AF0F537}" type="slidenum">
              <a:rPr lang="zh-CN" altLang="en-US" smtClean="0"/>
              <a:pPr/>
              <a:t>10</a:t>
            </a:fld>
            <a:endParaRPr lang="zh-CN" altLang="en-US" dirty="0"/>
          </a:p>
        </p:txBody>
      </p:sp>
      <p:sp>
        <p:nvSpPr>
          <p:cNvPr id="7" name="文本框 6">
            <a:extLst>
              <a:ext uri="{FF2B5EF4-FFF2-40B4-BE49-F238E27FC236}">
                <a16:creationId xmlns:a16="http://schemas.microsoft.com/office/drawing/2014/main" id="{A25D402D-115F-D3B8-F63E-05D292577F4E}"/>
              </a:ext>
            </a:extLst>
          </p:cNvPr>
          <p:cNvSpPr txBox="1"/>
          <p:nvPr/>
        </p:nvSpPr>
        <p:spPr>
          <a:xfrm>
            <a:off x="941868" y="3299621"/>
            <a:ext cx="1952954" cy="369332"/>
          </a:xfrm>
          <a:prstGeom prst="rect">
            <a:avLst/>
          </a:prstGeom>
          <a:noFill/>
        </p:spPr>
        <p:txBody>
          <a:bodyPr wrap="square">
            <a:spAutoFit/>
          </a:bodyPr>
          <a:lstStyle/>
          <a:p>
            <a:pPr algn="ctr"/>
            <a:r>
              <a:rPr lang="en-US" altLang="zh-CN" sz="1800" dirty="0"/>
              <a:t>I</a:t>
            </a:r>
            <a:r>
              <a:rPr lang="en-US" altLang="zh-CN" sz="1800" dirty="0">
                <a:latin typeface="Cambria" panose="02040503050406030204" pitchFamily="18" charset="0"/>
                <a:ea typeface="Cambria" panose="02040503050406030204" pitchFamily="18" charset="0"/>
              </a:rPr>
              <a:t>ssue descriptions</a:t>
            </a:r>
            <a:endParaRPr lang="zh-CN" altLang="en-US" dirty="0"/>
          </a:p>
        </p:txBody>
      </p:sp>
      <p:sp>
        <p:nvSpPr>
          <p:cNvPr id="9" name="文本框 8">
            <a:extLst>
              <a:ext uri="{FF2B5EF4-FFF2-40B4-BE49-F238E27FC236}">
                <a16:creationId xmlns:a16="http://schemas.microsoft.com/office/drawing/2014/main" id="{A241B47D-34AE-B636-E1B0-752EE0D40F4A}"/>
              </a:ext>
            </a:extLst>
          </p:cNvPr>
          <p:cNvSpPr txBox="1"/>
          <p:nvPr/>
        </p:nvSpPr>
        <p:spPr>
          <a:xfrm>
            <a:off x="3245985" y="3299621"/>
            <a:ext cx="2252499" cy="369332"/>
          </a:xfrm>
          <a:prstGeom prst="rect">
            <a:avLst/>
          </a:prstGeom>
          <a:noFill/>
        </p:spPr>
        <p:txBody>
          <a:bodyPr wrap="square">
            <a:spAutoFit/>
          </a:bodyPr>
          <a:lstStyle/>
          <a:p>
            <a:pPr algn="ctr"/>
            <a:r>
              <a:rPr lang="en-US" altLang="zh-CN" dirty="0">
                <a:latin typeface="Cambria" panose="02040503050406030204" pitchFamily="18" charset="0"/>
                <a:ea typeface="Cambria" panose="02040503050406030204" pitchFamily="18" charset="0"/>
              </a:rPr>
              <a:t>E</a:t>
            </a:r>
            <a:r>
              <a:rPr lang="en-US" altLang="zh-CN" sz="1800" dirty="0">
                <a:latin typeface="Cambria" panose="02040503050406030204" pitchFamily="18" charset="0"/>
                <a:ea typeface="Cambria" panose="02040503050406030204" pitchFamily="18" charset="0"/>
              </a:rPr>
              <a:t>mbedded test cases</a:t>
            </a:r>
            <a:endParaRPr lang="zh-CN" altLang="en-US" dirty="0"/>
          </a:p>
        </p:txBody>
      </p:sp>
      <p:sp>
        <p:nvSpPr>
          <p:cNvPr id="11" name="文本框 10">
            <a:extLst>
              <a:ext uri="{FF2B5EF4-FFF2-40B4-BE49-F238E27FC236}">
                <a16:creationId xmlns:a16="http://schemas.microsoft.com/office/drawing/2014/main" id="{5FEA0B68-1263-832F-8F41-D89D2155C882}"/>
              </a:ext>
            </a:extLst>
          </p:cNvPr>
          <p:cNvSpPr txBox="1"/>
          <p:nvPr/>
        </p:nvSpPr>
        <p:spPr>
          <a:xfrm>
            <a:off x="675963" y="4884326"/>
            <a:ext cx="2488981" cy="369332"/>
          </a:xfrm>
          <a:prstGeom prst="rect">
            <a:avLst/>
          </a:prstGeom>
          <a:noFill/>
        </p:spPr>
        <p:txBody>
          <a:bodyPr wrap="square">
            <a:spAutoFit/>
          </a:bodyPr>
          <a:lstStyle/>
          <a:p>
            <a:pPr algn="ctr"/>
            <a:r>
              <a:rPr lang="en-US" altLang="zh-CN" dirty="0">
                <a:latin typeface="Cambria" panose="02040503050406030204" pitchFamily="18" charset="0"/>
                <a:ea typeface="Cambria" panose="02040503050406030204" pitchFamily="18" charset="0"/>
              </a:rPr>
              <a:t>D</a:t>
            </a:r>
            <a:r>
              <a:rPr lang="en-US" altLang="zh-CN" sz="1800" dirty="0">
                <a:latin typeface="Cambria" panose="02040503050406030204" pitchFamily="18" charset="0"/>
                <a:ea typeface="Cambria" panose="02040503050406030204" pitchFamily="18" charset="0"/>
              </a:rPr>
              <a:t>eveloper discussions</a:t>
            </a:r>
            <a:endParaRPr lang="zh-CN" altLang="en-US" dirty="0"/>
          </a:p>
        </p:txBody>
      </p:sp>
      <p:sp>
        <p:nvSpPr>
          <p:cNvPr id="13" name="文本框 12">
            <a:extLst>
              <a:ext uri="{FF2B5EF4-FFF2-40B4-BE49-F238E27FC236}">
                <a16:creationId xmlns:a16="http://schemas.microsoft.com/office/drawing/2014/main" id="{C09EA95F-E5C6-06F8-3126-6E49E00C1FE3}"/>
              </a:ext>
            </a:extLst>
          </p:cNvPr>
          <p:cNvSpPr txBox="1"/>
          <p:nvPr/>
        </p:nvSpPr>
        <p:spPr>
          <a:xfrm>
            <a:off x="3123683" y="4884326"/>
            <a:ext cx="2488981" cy="369332"/>
          </a:xfrm>
          <a:prstGeom prst="rect">
            <a:avLst/>
          </a:prstGeom>
          <a:noFill/>
        </p:spPr>
        <p:txBody>
          <a:bodyPr wrap="square">
            <a:spAutoFit/>
          </a:bodyPr>
          <a:lstStyle/>
          <a:p>
            <a:pPr algn="ctr"/>
            <a:r>
              <a:rPr lang="en-US" altLang="zh-CN" sz="1800" dirty="0">
                <a:latin typeface="Cambria" panose="02040503050406030204" pitchFamily="18" charset="0"/>
                <a:ea typeface="Cambria" panose="02040503050406030204" pitchFamily="18" charset="0"/>
              </a:rPr>
              <a:t>Available fixing patches</a:t>
            </a:r>
            <a:endParaRPr lang="zh-CN" altLang="en-US" dirty="0"/>
          </a:p>
        </p:txBody>
      </p:sp>
      <p:pic>
        <p:nvPicPr>
          <p:cNvPr id="14" name="图形 13">
            <a:extLst>
              <a:ext uri="{FF2B5EF4-FFF2-40B4-BE49-F238E27FC236}">
                <a16:creationId xmlns:a16="http://schemas.microsoft.com/office/drawing/2014/main" id="{D6F3C55E-A7E7-EAAB-4FED-CCBD8CEF38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38009" y="4266271"/>
            <a:ext cx="760670" cy="756886"/>
          </a:xfrm>
          <a:prstGeom prst="rect">
            <a:avLst/>
          </a:prstGeom>
        </p:spPr>
      </p:pic>
      <p:pic>
        <p:nvPicPr>
          <p:cNvPr id="15" name="图形 14">
            <a:extLst>
              <a:ext uri="{FF2B5EF4-FFF2-40B4-BE49-F238E27FC236}">
                <a16:creationId xmlns:a16="http://schemas.microsoft.com/office/drawing/2014/main" id="{DED98426-C12A-7198-1E6F-F3E4D3DC87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87838" y="4241445"/>
            <a:ext cx="760669" cy="760669"/>
          </a:xfrm>
          <a:prstGeom prst="rect">
            <a:avLst/>
          </a:prstGeom>
        </p:spPr>
      </p:pic>
      <p:pic>
        <p:nvPicPr>
          <p:cNvPr id="17" name="图形 16">
            <a:extLst>
              <a:ext uri="{FF2B5EF4-FFF2-40B4-BE49-F238E27FC236}">
                <a16:creationId xmlns:a16="http://schemas.microsoft.com/office/drawing/2014/main" id="{8FC0AFAD-F8AB-44B1-7769-82E0FAB05B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14282" y="2727129"/>
            <a:ext cx="649987" cy="649987"/>
          </a:xfrm>
          <a:prstGeom prst="rect">
            <a:avLst/>
          </a:prstGeom>
        </p:spPr>
      </p:pic>
      <p:pic>
        <p:nvPicPr>
          <p:cNvPr id="19" name="图形 18">
            <a:extLst>
              <a:ext uri="{FF2B5EF4-FFF2-40B4-BE49-F238E27FC236}">
                <a16:creationId xmlns:a16="http://schemas.microsoft.com/office/drawing/2014/main" id="{46AA9567-26B0-F082-B8A9-B41DCFC97BF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31716" y="2607657"/>
            <a:ext cx="765874" cy="765874"/>
          </a:xfrm>
          <a:prstGeom prst="rect">
            <a:avLst/>
          </a:prstGeom>
        </p:spPr>
      </p:pic>
      <p:sp>
        <p:nvSpPr>
          <p:cNvPr id="20" name="矩形 19">
            <a:extLst>
              <a:ext uri="{FF2B5EF4-FFF2-40B4-BE49-F238E27FC236}">
                <a16:creationId xmlns:a16="http://schemas.microsoft.com/office/drawing/2014/main" id="{EDEA61BA-95FC-40CD-073C-9326C72F750E}"/>
              </a:ext>
            </a:extLst>
          </p:cNvPr>
          <p:cNvSpPr/>
          <p:nvPr/>
        </p:nvSpPr>
        <p:spPr bwMode="gray">
          <a:xfrm>
            <a:off x="748740" y="2510235"/>
            <a:ext cx="4863924" cy="2743423"/>
          </a:xfrm>
          <a:prstGeom prst="rect">
            <a:avLst/>
          </a:prstGeom>
          <a:noFill/>
          <a:ln w="19050" cap="flat" cmpd="sng" algn="ctr">
            <a:solidFill>
              <a:schemeClr val="dk1"/>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rtlCol="0" anchor="ctr"/>
          <a:lstStyle/>
          <a:p>
            <a:pPr algn="ctr"/>
            <a:endParaRPr lang="zh-CN" altLang="en-US" b="1" dirty="0">
              <a:solidFill>
                <a:schemeClr val="bg1"/>
              </a:solidFill>
            </a:endParaRPr>
          </a:p>
        </p:txBody>
      </p:sp>
      <p:pic>
        <p:nvPicPr>
          <p:cNvPr id="21" name="图片 20">
            <a:extLst>
              <a:ext uri="{FF2B5EF4-FFF2-40B4-BE49-F238E27FC236}">
                <a16:creationId xmlns:a16="http://schemas.microsoft.com/office/drawing/2014/main" id="{DD82D456-F547-EFD4-A4C8-192E4A78FFA0}"/>
              </a:ext>
            </a:extLst>
          </p:cNvPr>
          <p:cNvPicPr>
            <a:picLocks noChangeAspect="1"/>
          </p:cNvPicPr>
          <p:nvPr/>
        </p:nvPicPr>
        <p:blipFill rotWithShape="1">
          <a:blip r:embed="rId11">
            <a:extLst>
              <a:ext uri="{28A0092B-C50C-407E-A947-70E740481C1C}">
                <a14:useLocalDpi xmlns:a14="http://schemas.microsoft.com/office/drawing/2010/main" val="0"/>
              </a:ext>
            </a:extLst>
          </a:blip>
          <a:srcRect l="20080" r="15349"/>
          <a:stretch/>
        </p:blipFill>
        <p:spPr>
          <a:xfrm>
            <a:off x="5768675" y="3301487"/>
            <a:ext cx="2020006" cy="3128326"/>
          </a:xfrm>
          <a:prstGeom prst="rect">
            <a:avLst/>
          </a:prstGeom>
        </p:spPr>
      </p:pic>
      <p:sp>
        <p:nvSpPr>
          <p:cNvPr id="25" name="对话气泡: 圆角矩形 24">
            <a:extLst>
              <a:ext uri="{FF2B5EF4-FFF2-40B4-BE49-F238E27FC236}">
                <a16:creationId xmlns:a16="http://schemas.microsoft.com/office/drawing/2014/main" id="{2E7CED74-BF93-F70E-2095-83D20E744A61}"/>
              </a:ext>
            </a:extLst>
          </p:cNvPr>
          <p:cNvSpPr/>
          <p:nvPr/>
        </p:nvSpPr>
        <p:spPr bwMode="gray">
          <a:xfrm>
            <a:off x="7944693" y="3011165"/>
            <a:ext cx="3511389" cy="2592908"/>
          </a:xfrm>
          <a:prstGeom prst="wedgeRoundRectCallout">
            <a:avLst>
              <a:gd name="adj1" fmla="val -63640"/>
              <a:gd name="adj2" fmla="val -24159"/>
              <a:gd name="adj3" fmla="val 16667"/>
            </a:avLst>
          </a:prstGeom>
          <a:solidFill>
            <a:srgbClr val="C2F2D0">
              <a:alpha val="50000"/>
            </a:srgb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marL="285750" indent="-285750">
              <a:lnSpc>
                <a:spcPct val="150000"/>
              </a:lnSpc>
              <a:buFont typeface="Arial" panose="020B0604020202020204" pitchFamily="34" charset="0"/>
              <a:buChar char="•"/>
            </a:pPr>
            <a:r>
              <a:rPr lang="en-US" altLang="zh-CN" sz="2000" b="1" dirty="0">
                <a:solidFill>
                  <a:schemeClr val="tx1"/>
                </a:solidFill>
              </a:rPr>
              <a:t>Bug manifestation</a:t>
            </a:r>
          </a:p>
          <a:p>
            <a:pPr marL="285750" indent="-285750">
              <a:lnSpc>
                <a:spcPct val="150000"/>
              </a:lnSpc>
              <a:buFont typeface="Arial" panose="020B0604020202020204" pitchFamily="34" charset="0"/>
              <a:buChar char="•"/>
            </a:pPr>
            <a:r>
              <a:rPr lang="en-US" altLang="zh-CN" sz="2000" b="1" dirty="0">
                <a:solidFill>
                  <a:schemeClr val="tx1"/>
                </a:solidFill>
              </a:rPr>
              <a:t>Root cause</a:t>
            </a:r>
          </a:p>
          <a:p>
            <a:pPr marL="285750" indent="-285750">
              <a:lnSpc>
                <a:spcPct val="150000"/>
              </a:lnSpc>
              <a:buFont typeface="Arial" panose="020B0604020202020204" pitchFamily="34" charset="0"/>
              <a:buChar char="•"/>
            </a:pPr>
            <a:r>
              <a:rPr lang="en-US" altLang="zh-CN" sz="2000" b="1" dirty="0">
                <a:solidFill>
                  <a:schemeClr val="tx1"/>
                </a:solidFill>
              </a:rPr>
              <a:t>Bug impact</a:t>
            </a:r>
          </a:p>
          <a:p>
            <a:pPr marL="285750" indent="-285750">
              <a:lnSpc>
                <a:spcPct val="150000"/>
              </a:lnSpc>
              <a:buFont typeface="Arial" panose="020B0604020202020204" pitchFamily="34" charset="0"/>
              <a:buChar char="•"/>
            </a:pPr>
            <a:r>
              <a:rPr lang="en-US" altLang="zh-CN" sz="2000" b="1" dirty="0">
                <a:solidFill>
                  <a:schemeClr val="tx1"/>
                </a:solidFill>
              </a:rPr>
              <a:t>Detection capability of existing approaches</a:t>
            </a:r>
            <a:endParaRPr lang="zh-CN" altLang="en-US" sz="2000" b="1" dirty="0">
              <a:solidFill>
                <a:schemeClr val="tx1"/>
              </a:solidFill>
            </a:endParaRPr>
          </a:p>
        </p:txBody>
      </p:sp>
      <p:pic>
        <p:nvPicPr>
          <p:cNvPr id="29" name="图形 28">
            <a:extLst>
              <a:ext uri="{FF2B5EF4-FFF2-40B4-BE49-F238E27FC236}">
                <a16:creationId xmlns:a16="http://schemas.microsoft.com/office/drawing/2014/main" id="{67ABDC33-4791-6AB9-A3AC-2E42A5CCBDC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551939" y="5620475"/>
            <a:ext cx="903508" cy="903508"/>
          </a:xfrm>
          <a:prstGeom prst="rect">
            <a:avLst/>
          </a:prstGeom>
        </p:spPr>
      </p:pic>
      <p:sp>
        <p:nvSpPr>
          <p:cNvPr id="30" name="文本框 29">
            <a:extLst>
              <a:ext uri="{FF2B5EF4-FFF2-40B4-BE49-F238E27FC236}">
                <a16:creationId xmlns:a16="http://schemas.microsoft.com/office/drawing/2014/main" id="{EA238347-DB87-0CE1-BD3F-C02DF691E14F}"/>
              </a:ext>
            </a:extLst>
          </p:cNvPr>
          <p:cNvSpPr txBox="1"/>
          <p:nvPr/>
        </p:nvSpPr>
        <p:spPr>
          <a:xfrm>
            <a:off x="2266864" y="5945622"/>
            <a:ext cx="3178308" cy="369332"/>
          </a:xfrm>
          <a:prstGeom prst="rect">
            <a:avLst/>
          </a:prstGeom>
          <a:noFill/>
        </p:spPr>
        <p:txBody>
          <a:bodyPr wrap="square">
            <a:spAutoFit/>
          </a:bodyPr>
          <a:lstStyle/>
          <a:p>
            <a:pPr algn="ctr"/>
            <a:r>
              <a:rPr lang="en-US" altLang="zh-CN" sz="1800" dirty="0">
                <a:latin typeface="Cambria" panose="02040503050406030204" pitchFamily="18" charset="0"/>
                <a:ea typeface="Cambria" panose="02040503050406030204" pitchFamily="18" charset="0"/>
              </a:rPr>
              <a:t>Reproduce some </a:t>
            </a:r>
            <a:r>
              <a:rPr lang="en-US" altLang="zh-CN" sz="1800" dirty="0" err="1">
                <a:latin typeface="Cambria" panose="02040503050406030204" pitchFamily="18" charset="0"/>
                <a:ea typeface="Cambria" panose="02040503050406030204" pitchFamily="18" charset="0"/>
              </a:rPr>
              <a:t>TXBugs</a:t>
            </a:r>
            <a:endParaRPr lang="en-US" altLang="zh-CN" sz="1800" dirty="0">
              <a:latin typeface="Cambria" panose="02040503050406030204" pitchFamily="18" charset="0"/>
              <a:ea typeface="Cambria" panose="02040503050406030204" pitchFamily="18" charset="0"/>
            </a:endParaRPr>
          </a:p>
        </p:txBody>
      </p:sp>
      <p:pic>
        <p:nvPicPr>
          <p:cNvPr id="33" name="图片 32">
            <a:extLst>
              <a:ext uri="{FF2B5EF4-FFF2-40B4-BE49-F238E27FC236}">
                <a16:creationId xmlns:a16="http://schemas.microsoft.com/office/drawing/2014/main" id="{58DCABE0-68B8-A9E5-ABBD-1FF1ED8B6181}"/>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1795147" y="6020402"/>
            <a:ext cx="417092" cy="442034"/>
          </a:xfrm>
          <a:prstGeom prst="rect">
            <a:avLst/>
          </a:prstGeom>
        </p:spPr>
      </p:pic>
      <p:pic>
        <p:nvPicPr>
          <p:cNvPr id="32" name="图形 31" descr="重复">
            <a:extLst>
              <a:ext uri="{FF2B5EF4-FFF2-40B4-BE49-F238E27FC236}">
                <a16:creationId xmlns:a16="http://schemas.microsoft.com/office/drawing/2014/main" id="{58FDD533-C1C8-6946-1524-D21B35A9BB4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940815" y="5694353"/>
            <a:ext cx="652098" cy="652098"/>
          </a:xfrm>
          <a:prstGeom prst="rect">
            <a:avLst/>
          </a:prstGeom>
        </p:spPr>
      </p:pic>
    </p:spTree>
    <p:extLst>
      <p:ext uri="{BB962C8B-B14F-4D97-AF65-F5344CB8AC3E}">
        <p14:creationId xmlns:p14="http://schemas.microsoft.com/office/powerpoint/2010/main" val="50442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5043F6DE-FB1F-2707-01E8-1E45BD1FFB50}"/>
              </a:ext>
            </a:extLst>
          </p:cNvPr>
          <p:cNvSpPr>
            <a:spLocks noGrp="1"/>
          </p:cNvSpPr>
          <p:nvPr>
            <p:ph idx="1"/>
          </p:nvPr>
        </p:nvSpPr>
        <p:spPr>
          <a:xfrm>
            <a:off x="748740" y="1379799"/>
            <a:ext cx="10826495" cy="3508653"/>
          </a:xfrm>
        </p:spPr>
        <p:txBody>
          <a:bodyPr/>
          <a:lstStyle/>
          <a:p>
            <a:r>
              <a:rPr lang="en-US" altLang="zh-CN" dirty="0"/>
              <a:t>RQ1 (Bug manifestation): </a:t>
            </a:r>
            <a:r>
              <a:rPr lang="en-US" altLang="zh-CN" b="0" dirty="0"/>
              <a:t>How are </a:t>
            </a:r>
            <a:r>
              <a:rPr lang="en-US" altLang="zh-CN" b="0" dirty="0" err="1"/>
              <a:t>TXBugs</a:t>
            </a:r>
            <a:r>
              <a:rPr lang="en-US" altLang="zh-CN" b="0" dirty="0"/>
              <a:t> triggered?</a:t>
            </a:r>
          </a:p>
          <a:p>
            <a:pPr lvl="4"/>
            <a:endParaRPr lang="en-US" altLang="zh-CN" b="0" dirty="0"/>
          </a:p>
          <a:p>
            <a:r>
              <a:rPr lang="en-US" altLang="zh-CN" dirty="0"/>
              <a:t>RQ2 (Root cause): </a:t>
            </a:r>
            <a:r>
              <a:rPr lang="en-US" altLang="zh-CN" b="0" dirty="0"/>
              <a:t>What are root causes for </a:t>
            </a:r>
            <a:r>
              <a:rPr lang="en-US" altLang="zh-CN" b="0" dirty="0" err="1"/>
              <a:t>TXBugs</a:t>
            </a:r>
            <a:r>
              <a:rPr lang="en-US" altLang="zh-CN" b="0" dirty="0"/>
              <a:t>?</a:t>
            </a:r>
          </a:p>
          <a:p>
            <a:pPr lvl="4"/>
            <a:endParaRPr lang="en-US" altLang="zh-CN" b="0" dirty="0"/>
          </a:p>
          <a:p>
            <a:r>
              <a:rPr lang="en-US" altLang="zh-CN" dirty="0"/>
              <a:t>RQ3 (Bug impact): </a:t>
            </a:r>
            <a:r>
              <a:rPr lang="en-US" altLang="zh-CN" b="0" dirty="0"/>
              <a:t>What impacts do </a:t>
            </a:r>
            <a:r>
              <a:rPr lang="en-US" altLang="zh-CN" b="0" dirty="0" err="1"/>
              <a:t>TXBugs</a:t>
            </a:r>
            <a:r>
              <a:rPr lang="en-US" altLang="zh-CN" b="0" dirty="0"/>
              <a:t> have? </a:t>
            </a:r>
          </a:p>
          <a:p>
            <a:pPr marL="1463003" lvl="4" indent="0">
              <a:buNone/>
            </a:pPr>
            <a:endParaRPr lang="en-US" altLang="zh-CN" b="0" dirty="0"/>
          </a:p>
          <a:p>
            <a:r>
              <a:rPr lang="en-US" altLang="zh-CN" dirty="0"/>
              <a:t>RQ4 (Detection capability of existing approaches): </a:t>
            </a:r>
            <a:r>
              <a:rPr lang="en-US" altLang="zh-CN" b="0" dirty="0"/>
              <a:t>How effectively can existing approaches detect </a:t>
            </a:r>
            <a:r>
              <a:rPr lang="en-US" altLang="zh-CN" b="0" dirty="0" err="1"/>
              <a:t>TXBugs</a:t>
            </a:r>
            <a:r>
              <a:rPr lang="en-US" altLang="zh-CN" b="0" dirty="0"/>
              <a:t>?</a:t>
            </a:r>
            <a:endParaRPr lang="zh-CN" altLang="en-US" b="0" dirty="0"/>
          </a:p>
        </p:txBody>
      </p:sp>
      <p:sp>
        <p:nvSpPr>
          <p:cNvPr id="3" name="标题 2">
            <a:extLst>
              <a:ext uri="{FF2B5EF4-FFF2-40B4-BE49-F238E27FC236}">
                <a16:creationId xmlns:a16="http://schemas.microsoft.com/office/drawing/2014/main" id="{7C858EB9-197B-0C2D-D393-5B3428EE1BF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Research Questions</a:t>
            </a:r>
            <a:endParaRPr lang="zh-CN" altLang="en-US" dirty="0"/>
          </a:p>
        </p:txBody>
      </p:sp>
      <p:sp>
        <p:nvSpPr>
          <p:cNvPr id="4" name="灯片编号占位符 3">
            <a:extLst>
              <a:ext uri="{FF2B5EF4-FFF2-40B4-BE49-F238E27FC236}">
                <a16:creationId xmlns:a16="http://schemas.microsoft.com/office/drawing/2014/main" id="{139C7AE1-03E0-DAA6-EFB9-B6ACF97C8FF0}"/>
              </a:ext>
            </a:extLst>
          </p:cNvPr>
          <p:cNvSpPr>
            <a:spLocks noGrp="1"/>
          </p:cNvSpPr>
          <p:nvPr>
            <p:ph type="sldNum" sz="quarter" idx="4"/>
          </p:nvPr>
        </p:nvSpPr>
        <p:spPr/>
        <p:txBody>
          <a:bodyPr/>
          <a:lstStyle/>
          <a:p>
            <a:fld id="{27CAE394-06E6-47A3-B6CA-A6802AF0F537}" type="slidenum">
              <a:rPr lang="zh-CN" altLang="en-US" smtClean="0"/>
              <a:pPr/>
              <a:t>11</a:t>
            </a:fld>
            <a:endParaRPr lang="zh-CN" altLang="en-US" dirty="0"/>
          </a:p>
        </p:txBody>
      </p:sp>
    </p:spTree>
    <p:extLst>
      <p:ext uri="{BB962C8B-B14F-4D97-AF65-F5344CB8AC3E}">
        <p14:creationId xmlns:p14="http://schemas.microsoft.com/office/powerpoint/2010/main" val="3694318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9FB2323D-047D-8751-EFBB-B66B89D0DCAD}"/>
              </a:ext>
            </a:extLst>
          </p:cNvPr>
          <p:cNvSpPr>
            <a:spLocks noGrp="1"/>
          </p:cNvSpPr>
          <p:nvPr>
            <p:ph idx="1"/>
          </p:nvPr>
        </p:nvSpPr>
        <p:spPr>
          <a:xfrm>
            <a:off x="748740" y="1379799"/>
            <a:ext cx="10826495" cy="461665"/>
          </a:xfrm>
        </p:spPr>
        <p:txBody>
          <a:bodyPr/>
          <a:lstStyle/>
          <a:p>
            <a:r>
              <a:rPr lang="en-US" altLang="zh-CN" dirty="0" err="1"/>
              <a:t>TXBugs</a:t>
            </a:r>
            <a:r>
              <a:rPr lang="en-US" altLang="zh-CN" dirty="0"/>
              <a:t> usually follow the small scope hypothesis</a:t>
            </a:r>
          </a:p>
        </p:txBody>
      </p:sp>
      <p:sp>
        <p:nvSpPr>
          <p:cNvPr id="3" name="标题 2">
            <a:extLst>
              <a:ext uri="{FF2B5EF4-FFF2-40B4-BE49-F238E27FC236}">
                <a16:creationId xmlns:a16="http://schemas.microsoft.com/office/drawing/2014/main" id="{8609409A-A984-E461-DF2F-4DD2D51AD3EA}"/>
              </a:ext>
            </a:extLst>
          </p:cNvPr>
          <p:cNvSpPr>
            <a:spLocks noGrp="1"/>
          </p:cNvSpPr>
          <p:nvPr>
            <p:ph type="title"/>
          </p:nvPr>
        </p:nvSpPr>
        <p:spPr/>
        <p:txBody>
          <a:bodyPr/>
          <a:lstStyle/>
          <a:p>
            <a:r>
              <a:rPr lang="en-US" altLang="zh-CN" dirty="0"/>
              <a:t>RQ1: Bug Manifestation</a:t>
            </a:r>
            <a:endParaRPr lang="zh-CN" altLang="en-US" dirty="0"/>
          </a:p>
        </p:txBody>
      </p:sp>
      <p:sp>
        <p:nvSpPr>
          <p:cNvPr id="4" name="灯片编号占位符 3">
            <a:extLst>
              <a:ext uri="{FF2B5EF4-FFF2-40B4-BE49-F238E27FC236}">
                <a16:creationId xmlns:a16="http://schemas.microsoft.com/office/drawing/2014/main" id="{C6CC574B-28BF-6CBE-E95B-C86D398D692C}"/>
              </a:ext>
            </a:extLst>
          </p:cNvPr>
          <p:cNvSpPr>
            <a:spLocks noGrp="1"/>
          </p:cNvSpPr>
          <p:nvPr>
            <p:ph type="sldNum" sz="quarter" idx="4"/>
          </p:nvPr>
        </p:nvSpPr>
        <p:spPr/>
        <p:txBody>
          <a:bodyPr/>
          <a:lstStyle/>
          <a:p>
            <a:fld id="{27CAE394-06E6-47A3-B6CA-A6802AF0F537}" type="slidenum">
              <a:rPr lang="zh-CN" altLang="en-US" smtClean="0"/>
              <a:pPr/>
              <a:t>12</a:t>
            </a:fld>
            <a:endParaRPr lang="zh-CN" altLang="en-US" dirty="0"/>
          </a:p>
        </p:txBody>
      </p:sp>
      <p:sp>
        <p:nvSpPr>
          <p:cNvPr id="6" name="矩形: 圆角 5">
            <a:extLst>
              <a:ext uri="{FF2B5EF4-FFF2-40B4-BE49-F238E27FC236}">
                <a16:creationId xmlns:a16="http://schemas.microsoft.com/office/drawing/2014/main" id="{09FA86F7-0D22-8CAD-93CB-395BC1A07CEA}"/>
              </a:ext>
            </a:extLst>
          </p:cNvPr>
          <p:cNvSpPr/>
          <p:nvPr/>
        </p:nvSpPr>
        <p:spPr>
          <a:xfrm>
            <a:off x="1258289" y="5306918"/>
            <a:ext cx="9675420" cy="1269980"/>
          </a:xfrm>
          <a:prstGeom prst="roundRect">
            <a:avLst>
              <a:gd name="adj" fmla="val 9982"/>
            </a:avLst>
          </a:prstGeom>
          <a:solidFill>
            <a:srgbClr val="C2F2D0"/>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altLang="zh-CN" sz="2400" i="1" dirty="0">
                <a:solidFill>
                  <a:schemeClr val="tx1"/>
                </a:solidFill>
                <a:latin typeface="Cambria" panose="02040503050406030204" pitchFamily="18" charset="0"/>
                <a:ea typeface="Cambria" panose="02040503050406030204" pitchFamily="18" charset="0"/>
              </a:rPr>
              <a:t>Implication: </a:t>
            </a:r>
          </a:p>
          <a:p>
            <a:pPr marL="342900" indent="-342900" algn="just">
              <a:buFont typeface="Wingdings" panose="05000000000000000000" pitchFamily="2" charset="2"/>
              <a:buChar char="ü"/>
            </a:pPr>
            <a:r>
              <a:rPr lang="en-US" altLang="zh-CN" sz="2400" dirty="0">
                <a:solidFill>
                  <a:schemeClr val="tx1"/>
                </a:solidFill>
                <a:latin typeface="Cambria" panose="02040503050406030204" pitchFamily="18" charset="0"/>
                <a:ea typeface="Cambria" panose="02040503050406030204" pitchFamily="18" charset="0"/>
              </a:rPr>
              <a:t>Generating </a:t>
            </a:r>
            <a:r>
              <a:rPr lang="en-US" altLang="zh-CN" sz="2400" dirty="0">
                <a:solidFill>
                  <a:srgbClr val="FF0000"/>
                </a:solidFill>
                <a:latin typeface="Cambria" panose="02040503050406030204" pitchFamily="18" charset="0"/>
                <a:ea typeface="Cambria" panose="02040503050406030204" pitchFamily="18" charset="0"/>
              </a:rPr>
              <a:t>small</a:t>
            </a:r>
            <a:r>
              <a:rPr lang="en-US" altLang="zh-CN" sz="2400" dirty="0">
                <a:solidFill>
                  <a:schemeClr val="tx1"/>
                </a:solidFill>
                <a:latin typeface="Cambria" panose="02040503050406030204" pitchFamily="18" charset="0"/>
                <a:ea typeface="Cambria" panose="02040503050406030204" pitchFamily="18" charset="0"/>
              </a:rPr>
              <a:t> transaction test cases can reduce test space and still effectively detect </a:t>
            </a:r>
            <a:r>
              <a:rPr lang="en-US" altLang="zh-CN" sz="2400" dirty="0" err="1">
                <a:solidFill>
                  <a:schemeClr val="tx1"/>
                </a:solidFill>
                <a:latin typeface="Cambria" panose="02040503050406030204" pitchFamily="18" charset="0"/>
                <a:ea typeface="Cambria" panose="02040503050406030204" pitchFamily="18" charset="0"/>
              </a:rPr>
              <a:t>TXBugs</a:t>
            </a:r>
            <a:r>
              <a:rPr lang="en-US" altLang="zh-CN" sz="2400" dirty="0">
                <a:solidFill>
                  <a:schemeClr val="tx1"/>
                </a:solidFill>
                <a:latin typeface="Cambria" panose="02040503050406030204" pitchFamily="18" charset="0"/>
                <a:ea typeface="Cambria" panose="02040503050406030204" pitchFamily="18" charset="0"/>
              </a:rPr>
              <a:t> within limited time and resources</a:t>
            </a:r>
          </a:p>
        </p:txBody>
      </p:sp>
      <p:graphicFrame>
        <p:nvGraphicFramePr>
          <p:cNvPr id="9" name="图表 8">
            <a:extLst>
              <a:ext uri="{FF2B5EF4-FFF2-40B4-BE49-F238E27FC236}">
                <a16:creationId xmlns:a16="http://schemas.microsoft.com/office/drawing/2014/main" id="{98FD1A5E-1F27-001D-6EF0-8A7EE86FA060}"/>
              </a:ext>
            </a:extLst>
          </p:cNvPr>
          <p:cNvGraphicFramePr/>
          <p:nvPr>
            <p:extLst>
              <p:ext uri="{D42A27DB-BD31-4B8C-83A1-F6EECF244321}">
                <p14:modId xmlns:p14="http://schemas.microsoft.com/office/powerpoint/2010/main" val="1191651501"/>
              </p:ext>
            </p:extLst>
          </p:nvPr>
        </p:nvGraphicFramePr>
        <p:xfrm>
          <a:off x="319249" y="1957774"/>
          <a:ext cx="3548087" cy="30482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图表 6">
            <a:extLst>
              <a:ext uri="{FF2B5EF4-FFF2-40B4-BE49-F238E27FC236}">
                <a16:creationId xmlns:a16="http://schemas.microsoft.com/office/drawing/2014/main" id="{966B48A5-3916-A5D3-85C1-AB6553956E41}"/>
              </a:ext>
            </a:extLst>
          </p:cNvPr>
          <p:cNvGraphicFramePr/>
          <p:nvPr>
            <p:extLst>
              <p:ext uri="{D42A27DB-BD31-4B8C-83A1-F6EECF244321}">
                <p14:modId xmlns:p14="http://schemas.microsoft.com/office/powerpoint/2010/main" val="1787278979"/>
              </p:ext>
            </p:extLst>
          </p:nvPr>
        </p:nvGraphicFramePr>
        <p:xfrm>
          <a:off x="2982324" y="1957774"/>
          <a:ext cx="3548087" cy="30482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图表 7">
            <a:extLst>
              <a:ext uri="{FF2B5EF4-FFF2-40B4-BE49-F238E27FC236}">
                <a16:creationId xmlns:a16="http://schemas.microsoft.com/office/drawing/2014/main" id="{2FF53C3E-578F-7769-337D-159C0A28EFE7}"/>
              </a:ext>
            </a:extLst>
          </p:cNvPr>
          <p:cNvGraphicFramePr/>
          <p:nvPr>
            <p:extLst>
              <p:ext uri="{D42A27DB-BD31-4B8C-83A1-F6EECF244321}">
                <p14:modId xmlns:p14="http://schemas.microsoft.com/office/powerpoint/2010/main" val="4136321772"/>
              </p:ext>
            </p:extLst>
          </p:nvPr>
        </p:nvGraphicFramePr>
        <p:xfrm>
          <a:off x="5645399" y="1957774"/>
          <a:ext cx="3548087" cy="30482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图表 18">
            <a:extLst>
              <a:ext uri="{FF2B5EF4-FFF2-40B4-BE49-F238E27FC236}">
                <a16:creationId xmlns:a16="http://schemas.microsoft.com/office/drawing/2014/main" id="{0208CBB8-D28C-0F96-4CD4-BEC8EBD73FA8}"/>
              </a:ext>
            </a:extLst>
          </p:cNvPr>
          <p:cNvGraphicFramePr/>
          <p:nvPr>
            <p:extLst>
              <p:ext uri="{D42A27DB-BD31-4B8C-83A1-F6EECF244321}">
                <p14:modId xmlns:p14="http://schemas.microsoft.com/office/powerpoint/2010/main" val="1006655396"/>
              </p:ext>
            </p:extLst>
          </p:nvPr>
        </p:nvGraphicFramePr>
        <p:xfrm>
          <a:off x="8308475" y="1957774"/>
          <a:ext cx="3548087" cy="304821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9" name="图表 28">
            <a:extLst>
              <a:ext uri="{FF2B5EF4-FFF2-40B4-BE49-F238E27FC236}">
                <a16:creationId xmlns:a16="http://schemas.microsoft.com/office/drawing/2014/main" id="{B45C815B-60D4-D4E3-2CF0-076C917398E3}"/>
              </a:ext>
            </a:extLst>
          </p:cNvPr>
          <p:cNvGraphicFramePr/>
          <p:nvPr>
            <p:extLst>
              <p:ext uri="{D42A27DB-BD31-4B8C-83A1-F6EECF244321}">
                <p14:modId xmlns:p14="http://schemas.microsoft.com/office/powerpoint/2010/main" val="3612318168"/>
              </p:ext>
            </p:extLst>
          </p:nvPr>
        </p:nvGraphicFramePr>
        <p:xfrm>
          <a:off x="262698" y="1904304"/>
          <a:ext cx="3671606" cy="3155153"/>
        </p:xfrm>
        <a:graphic>
          <a:graphicData uri="http://schemas.openxmlformats.org/drawingml/2006/chart">
            <c:chart xmlns:c="http://schemas.openxmlformats.org/drawingml/2006/chart" xmlns:r="http://schemas.openxmlformats.org/officeDocument/2006/relationships" r:id="rId7"/>
          </a:graphicData>
        </a:graphic>
      </p:graphicFrame>
      <p:sp>
        <p:nvSpPr>
          <p:cNvPr id="30" name="文本框 29">
            <a:extLst>
              <a:ext uri="{FF2B5EF4-FFF2-40B4-BE49-F238E27FC236}">
                <a16:creationId xmlns:a16="http://schemas.microsoft.com/office/drawing/2014/main" id="{0E004009-5D2A-4883-AD78-2C04321A0CF5}"/>
              </a:ext>
            </a:extLst>
          </p:cNvPr>
          <p:cNvSpPr txBox="1"/>
          <p:nvPr/>
        </p:nvSpPr>
        <p:spPr>
          <a:xfrm>
            <a:off x="764593" y="4650833"/>
            <a:ext cx="958789" cy="408623"/>
          </a:xfrm>
          <a:prstGeom prst="wedgeRoundRectCallout">
            <a:avLst>
              <a:gd name="adj1" fmla="val 33429"/>
              <a:gd name="adj2" fmla="val -72537"/>
              <a:gd name="adj3" fmla="val 16667"/>
            </a:avLst>
          </a:prstGeom>
          <a:noFill/>
          <a:ln w="19050">
            <a:solidFill>
              <a:srgbClr val="C00000"/>
            </a:solidFill>
          </a:ln>
        </p:spPr>
        <p:txBody>
          <a:bodyPr wrap="square" rtlCol="0">
            <a:spAutoFit/>
          </a:bodyPr>
          <a:lstStyle/>
          <a:p>
            <a:pPr algn="ctr"/>
            <a:r>
              <a:rPr lang="en-US" altLang="zh-CN" b="1" dirty="0">
                <a:solidFill>
                  <a:srgbClr val="C00000"/>
                </a:solidFill>
              </a:rPr>
              <a:t>89.3%</a:t>
            </a:r>
            <a:endParaRPr lang="zh-CN" altLang="en-US" b="1" dirty="0">
              <a:solidFill>
                <a:srgbClr val="C00000"/>
              </a:solidFill>
            </a:endParaRPr>
          </a:p>
        </p:txBody>
      </p:sp>
      <p:graphicFrame>
        <p:nvGraphicFramePr>
          <p:cNvPr id="31" name="图表 30">
            <a:extLst>
              <a:ext uri="{FF2B5EF4-FFF2-40B4-BE49-F238E27FC236}">
                <a16:creationId xmlns:a16="http://schemas.microsoft.com/office/drawing/2014/main" id="{0546D24B-060F-E851-8E01-9DD3FEBE8564}"/>
              </a:ext>
            </a:extLst>
          </p:cNvPr>
          <p:cNvGraphicFramePr/>
          <p:nvPr>
            <p:extLst>
              <p:ext uri="{D42A27DB-BD31-4B8C-83A1-F6EECF244321}">
                <p14:modId xmlns:p14="http://schemas.microsoft.com/office/powerpoint/2010/main" val="3965904923"/>
              </p:ext>
            </p:extLst>
          </p:nvPr>
        </p:nvGraphicFramePr>
        <p:xfrm>
          <a:off x="2920564" y="1904305"/>
          <a:ext cx="3671606" cy="3155152"/>
        </p:xfrm>
        <a:graphic>
          <a:graphicData uri="http://schemas.openxmlformats.org/drawingml/2006/chart">
            <c:chart xmlns:c="http://schemas.openxmlformats.org/drawingml/2006/chart" xmlns:r="http://schemas.openxmlformats.org/officeDocument/2006/relationships" r:id="rId8"/>
          </a:graphicData>
        </a:graphic>
      </p:graphicFrame>
      <p:sp>
        <p:nvSpPr>
          <p:cNvPr id="32" name="文本框 31">
            <a:extLst>
              <a:ext uri="{FF2B5EF4-FFF2-40B4-BE49-F238E27FC236}">
                <a16:creationId xmlns:a16="http://schemas.microsoft.com/office/drawing/2014/main" id="{8812A252-EA14-9256-EC5D-41121722D655}"/>
              </a:ext>
            </a:extLst>
          </p:cNvPr>
          <p:cNvSpPr txBox="1"/>
          <p:nvPr/>
        </p:nvSpPr>
        <p:spPr>
          <a:xfrm>
            <a:off x="3432643" y="4650833"/>
            <a:ext cx="958789" cy="408623"/>
          </a:xfrm>
          <a:prstGeom prst="wedgeRoundRectCallout">
            <a:avLst>
              <a:gd name="adj1" fmla="val 33429"/>
              <a:gd name="adj2" fmla="val -72537"/>
              <a:gd name="adj3" fmla="val 16667"/>
            </a:avLst>
          </a:prstGeom>
          <a:noFill/>
          <a:ln w="19050">
            <a:solidFill>
              <a:srgbClr val="C00000"/>
            </a:solidFill>
          </a:ln>
        </p:spPr>
        <p:txBody>
          <a:bodyPr wrap="square" rtlCol="0">
            <a:spAutoFit/>
          </a:bodyPr>
          <a:lstStyle/>
          <a:p>
            <a:pPr algn="ctr"/>
            <a:r>
              <a:rPr lang="en-US" altLang="zh-CN" b="1" dirty="0">
                <a:solidFill>
                  <a:srgbClr val="C00000"/>
                </a:solidFill>
              </a:rPr>
              <a:t>86.8%</a:t>
            </a:r>
            <a:endParaRPr lang="zh-CN" altLang="en-US" b="1" dirty="0">
              <a:solidFill>
                <a:srgbClr val="C00000"/>
              </a:solidFill>
            </a:endParaRPr>
          </a:p>
        </p:txBody>
      </p:sp>
      <p:graphicFrame>
        <p:nvGraphicFramePr>
          <p:cNvPr id="33" name="图表 32">
            <a:extLst>
              <a:ext uri="{FF2B5EF4-FFF2-40B4-BE49-F238E27FC236}">
                <a16:creationId xmlns:a16="http://schemas.microsoft.com/office/drawing/2014/main" id="{E265B734-C564-21B4-2683-1DFFBED7F04F}"/>
              </a:ext>
            </a:extLst>
          </p:cNvPr>
          <p:cNvGraphicFramePr/>
          <p:nvPr>
            <p:extLst>
              <p:ext uri="{D42A27DB-BD31-4B8C-83A1-F6EECF244321}">
                <p14:modId xmlns:p14="http://schemas.microsoft.com/office/powerpoint/2010/main" val="31280379"/>
              </p:ext>
            </p:extLst>
          </p:nvPr>
        </p:nvGraphicFramePr>
        <p:xfrm>
          <a:off x="5599830" y="1904304"/>
          <a:ext cx="3632845" cy="3155152"/>
        </p:xfrm>
        <a:graphic>
          <a:graphicData uri="http://schemas.openxmlformats.org/drawingml/2006/chart">
            <c:chart xmlns:c="http://schemas.openxmlformats.org/drawingml/2006/chart" xmlns:r="http://schemas.openxmlformats.org/officeDocument/2006/relationships" r:id="rId9"/>
          </a:graphicData>
        </a:graphic>
      </p:graphicFrame>
      <p:sp>
        <p:nvSpPr>
          <p:cNvPr id="34" name="文本框 33">
            <a:extLst>
              <a:ext uri="{FF2B5EF4-FFF2-40B4-BE49-F238E27FC236}">
                <a16:creationId xmlns:a16="http://schemas.microsoft.com/office/drawing/2014/main" id="{C8C6E3B1-A196-98DE-13E3-EFCCB7BB34F1}"/>
              </a:ext>
            </a:extLst>
          </p:cNvPr>
          <p:cNvSpPr txBox="1"/>
          <p:nvPr/>
        </p:nvSpPr>
        <p:spPr>
          <a:xfrm>
            <a:off x="6100693" y="4650833"/>
            <a:ext cx="958789" cy="408623"/>
          </a:xfrm>
          <a:prstGeom prst="wedgeRoundRectCallout">
            <a:avLst>
              <a:gd name="adj1" fmla="val 33429"/>
              <a:gd name="adj2" fmla="val -72537"/>
              <a:gd name="adj3" fmla="val 16667"/>
            </a:avLst>
          </a:prstGeom>
          <a:noFill/>
          <a:ln w="19050">
            <a:solidFill>
              <a:srgbClr val="C00000"/>
            </a:solidFill>
          </a:ln>
        </p:spPr>
        <p:txBody>
          <a:bodyPr wrap="square" rtlCol="0">
            <a:spAutoFit/>
          </a:bodyPr>
          <a:lstStyle/>
          <a:p>
            <a:pPr algn="ctr"/>
            <a:r>
              <a:rPr lang="en-US" altLang="zh-CN" b="1" dirty="0">
                <a:solidFill>
                  <a:srgbClr val="C00000"/>
                </a:solidFill>
              </a:rPr>
              <a:t>93.6%</a:t>
            </a:r>
            <a:endParaRPr lang="zh-CN" altLang="en-US" b="1" dirty="0">
              <a:solidFill>
                <a:srgbClr val="C00000"/>
              </a:solidFill>
            </a:endParaRPr>
          </a:p>
        </p:txBody>
      </p:sp>
      <p:graphicFrame>
        <p:nvGraphicFramePr>
          <p:cNvPr id="35" name="图表 34">
            <a:extLst>
              <a:ext uri="{FF2B5EF4-FFF2-40B4-BE49-F238E27FC236}">
                <a16:creationId xmlns:a16="http://schemas.microsoft.com/office/drawing/2014/main" id="{69388C1A-E8E4-A970-6752-EA2F11807676}"/>
              </a:ext>
            </a:extLst>
          </p:cNvPr>
          <p:cNvGraphicFramePr/>
          <p:nvPr>
            <p:extLst>
              <p:ext uri="{D42A27DB-BD31-4B8C-83A1-F6EECF244321}">
                <p14:modId xmlns:p14="http://schemas.microsoft.com/office/powerpoint/2010/main" val="3771883990"/>
              </p:ext>
            </p:extLst>
          </p:nvPr>
        </p:nvGraphicFramePr>
        <p:xfrm>
          <a:off x="8266095" y="1880119"/>
          <a:ext cx="3632845" cy="3203522"/>
        </p:xfrm>
        <a:graphic>
          <a:graphicData uri="http://schemas.openxmlformats.org/drawingml/2006/chart">
            <c:chart xmlns:c="http://schemas.openxmlformats.org/drawingml/2006/chart" xmlns:r="http://schemas.openxmlformats.org/officeDocument/2006/relationships" r:id="rId10"/>
          </a:graphicData>
        </a:graphic>
      </p:graphicFrame>
      <p:sp>
        <p:nvSpPr>
          <p:cNvPr id="36" name="文本框 35">
            <a:extLst>
              <a:ext uri="{FF2B5EF4-FFF2-40B4-BE49-F238E27FC236}">
                <a16:creationId xmlns:a16="http://schemas.microsoft.com/office/drawing/2014/main" id="{5BC4118D-5ABF-2651-75AC-C63E6E5E0ED6}"/>
              </a:ext>
            </a:extLst>
          </p:cNvPr>
          <p:cNvSpPr txBox="1"/>
          <p:nvPr/>
        </p:nvSpPr>
        <p:spPr>
          <a:xfrm>
            <a:off x="8768744" y="4650833"/>
            <a:ext cx="958789" cy="408623"/>
          </a:xfrm>
          <a:prstGeom prst="wedgeRoundRectCallout">
            <a:avLst>
              <a:gd name="adj1" fmla="val 33429"/>
              <a:gd name="adj2" fmla="val -72537"/>
              <a:gd name="adj3" fmla="val 16667"/>
            </a:avLst>
          </a:prstGeom>
          <a:noFill/>
          <a:ln w="19050">
            <a:solidFill>
              <a:srgbClr val="C00000"/>
            </a:solidFill>
          </a:ln>
        </p:spPr>
        <p:txBody>
          <a:bodyPr wrap="square" rtlCol="0">
            <a:spAutoFit/>
          </a:bodyPr>
          <a:lstStyle/>
          <a:p>
            <a:pPr algn="ctr"/>
            <a:r>
              <a:rPr lang="en-US" altLang="zh-CN" b="1" dirty="0">
                <a:solidFill>
                  <a:srgbClr val="C00000"/>
                </a:solidFill>
              </a:rPr>
              <a:t>84.7%</a:t>
            </a:r>
            <a:endParaRPr lang="zh-CN" altLang="en-US" b="1" dirty="0">
              <a:solidFill>
                <a:srgbClr val="C00000"/>
              </a:solidFill>
            </a:endParaRPr>
          </a:p>
        </p:txBody>
      </p:sp>
    </p:spTree>
    <p:extLst>
      <p:ext uri="{BB962C8B-B14F-4D97-AF65-F5344CB8AC3E}">
        <p14:creationId xmlns:p14="http://schemas.microsoft.com/office/powerpoint/2010/main" val="344587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CB10A46-A704-5B87-848B-EB482352BB6D}"/>
              </a:ext>
            </a:extLst>
          </p:cNvPr>
          <p:cNvPicPr>
            <a:picLocks noChangeAspect="1"/>
          </p:cNvPicPr>
          <p:nvPr/>
        </p:nvPicPr>
        <p:blipFill>
          <a:blip r:embed="rId3"/>
          <a:stretch>
            <a:fillRect/>
          </a:stretch>
        </p:blipFill>
        <p:spPr>
          <a:xfrm>
            <a:off x="206751" y="2155764"/>
            <a:ext cx="11778493" cy="3249450"/>
          </a:xfrm>
          <a:prstGeom prst="rect">
            <a:avLst/>
          </a:prstGeom>
        </p:spPr>
      </p:pic>
      <p:sp>
        <p:nvSpPr>
          <p:cNvPr id="2" name="内容占位符 1">
            <a:extLst>
              <a:ext uri="{FF2B5EF4-FFF2-40B4-BE49-F238E27FC236}">
                <a16:creationId xmlns:a16="http://schemas.microsoft.com/office/drawing/2014/main" id="{9FB2323D-047D-8751-EFBB-B66B89D0DCAD}"/>
              </a:ext>
            </a:extLst>
          </p:cNvPr>
          <p:cNvSpPr>
            <a:spLocks noGrp="1"/>
          </p:cNvSpPr>
          <p:nvPr>
            <p:ph idx="1"/>
          </p:nvPr>
        </p:nvSpPr>
        <p:spPr>
          <a:xfrm>
            <a:off x="748740" y="1379799"/>
            <a:ext cx="10826495" cy="830997"/>
          </a:xfrm>
        </p:spPr>
        <p:txBody>
          <a:bodyPr/>
          <a:lstStyle/>
          <a:p>
            <a:r>
              <a:rPr lang="en-US" altLang="zh-CN" dirty="0">
                <a:solidFill>
                  <a:srgbClr val="FF0000"/>
                </a:solidFill>
              </a:rPr>
              <a:t>94.3%</a:t>
            </a:r>
            <a:r>
              <a:rPr lang="en-US" altLang="zh-CN" dirty="0"/>
              <a:t> of </a:t>
            </a:r>
            <a:r>
              <a:rPr lang="en-US" altLang="zh-CN" dirty="0" err="1"/>
              <a:t>TXBugs</a:t>
            </a:r>
            <a:r>
              <a:rPr lang="en-US" altLang="zh-CN" dirty="0"/>
              <a:t> can be triggered by deterministically executing the statements in their transaction test cases in a certain order</a:t>
            </a:r>
          </a:p>
        </p:txBody>
      </p:sp>
      <p:sp>
        <p:nvSpPr>
          <p:cNvPr id="3" name="标题 2">
            <a:extLst>
              <a:ext uri="{FF2B5EF4-FFF2-40B4-BE49-F238E27FC236}">
                <a16:creationId xmlns:a16="http://schemas.microsoft.com/office/drawing/2014/main" id="{8609409A-A984-E461-DF2F-4DD2D51AD3EA}"/>
              </a:ext>
            </a:extLst>
          </p:cNvPr>
          <p:cNvSpPr>
            <a:spLocks noGrp="1"/>
          </p:cNvSpPr>
          <p:nvPr>
            <p:ph type="title"/>
          </p:nvPr>
        </p:nvSpPr>
        <p:spPr/>
        <p:txBody>
          <a:bodyPr/>
          <a:lstStyle/>
          <a:p>
            <a:r>
              <a:rPr lang="en-US" altLang="zh-CN" dirty="0"/>
              <a:t>RQ1: Bug Manifestation</a:t>
            </a:r>
            <a:endParaRPr lang="zh-CN" altLang="en-US" dirty="0"/>
          </a:p>
        </p:txBody>
      </p:sp>
      <p:sp>
        <p:nvSpPr>
          <p:cNvPr id="4" name="灯片编号占位符 3">
            <a:extLst>
              <a:ext uri="{FF2B5EF4-FFF2-40B4-BE49-F238E27FC236}">
                <a16:creationId xmlns:a16="http://schemas.microsoft.com/office/drawing/2014/main" id="{C6CC574B-28BF-6CBE-E95B-C86D398D692C}"/>
              </a:ext>
            </a:extLst>
          </p:cNvPr>
          <p:cNvSpPr>
            <a:spLocks noGrp="1"/>
          </p:cNvSpPr>
          <p:nvPr>
            <p:ph type="sldNum" sz="quarter" idx="4"/>
          </p:nvPr>
        </p:nvSpPr>
        <p:spPr/>
        <p:txBody>
          <a:bodyPr/>
          <a:lstStyle/>
          <a:p>
            <a:fld id="{27CAE394-06E6-47A3-B6CA-A6802AF0F537}" type="slidenum">
              <a:rPr lang="zh-CN" altLang="en-US" smtClean="0"/>
              <a:pPr/>
              <a:t>13</a:t>
            </a:fld>
            <a:endParaRPr lang="zh-CN" altLang="en-US" dirty="0"/>
          </a:p>
        </p:txBody>
      </p:sp>
      <p:sp>
        <p:nvSpPr>
          <p:cNvPr id="6" name="矩形: 圆角 5">
            <a:extLst>
              <a:ext uri="{FF2B5EF4-FFF2-40B4-BE49-F238E27FC236}">
                <a16:creationId xmlns:a16="http://schemas.microsoft.com/office/drawing/2014/main" id="{09FA86F7-0D22-8CAD-93CB-395BC1A07CEA}"/>
              </a:ext>
            </a:extLst>
          </p:cNvPr>
          <p:cNvSpPr/>
          <p:nvPr/>
        </p:nvSpPr>
        <p:spPr>
          <a:xfrm>
            <a:off x="1258288" y="5355460"/>
            <a:ext cx="9675420" cy="1269980"/>
          </a:xfrm>
          <a:prstGeom prst="roundRect">
            <a:avLst>
              <a:gd name="adj" fmla="val 10138"/>
            </a:avLst>
          </a:prstGeom>
          <a:solidFill>
            <a:srgbClr val="C2F2D0"/>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pPr algn="just"/>
            <a:r>
              <a:rPr lang="en-US" altLang="zh-CN" sz="2400" i="1" dirty="0">
                <a:solidFill>
                  <a:schemeClr val="tx1"/>
                </a:solidFill>
                <a:latin typeface="Cambria" panose="02040503050406030204" pitchFamily="18" charset="0"/>
                <a:ea typeface="Cambria" panose="02040503050406030204" pitchFamily="18" charset="0"/>
              </a:rPr>
              <a:t>Implication: </a:t>
            </a:r>
          </a:p>
          <a:p>
            <a:pPr marL="342900" indent="-342900" algn="just">
              <a:buFont typeface="Wingdings" panose="05000000000000000000" pitchFamily="2" charset="2"/>
              <a:buChar char="ü"/>
            </a:pPr>
            <a:r>
              <a:rPr lang="en-US" altLang="zh-CN" sz="2400" dirty="0">
                <a:solidFill>
                  <a:srgbClr val="FF0000"/>
                </a:solidFill>
                <a:latin typeface="Cambria" panose="02040503050406030204" pitchFamily="18" charset="0"/>
                <a:ea typeface="Cambria" panose="02040503050406030204" pitchFamily="18" charset="0"/>
              </a:rPr>
              <a:t>Deterministically</a:t>
            </a:r>
            <a:r>
              <a:rPr lang="en-US" altLang="zh-CN" sz="2400" dirty="0">
                <a:solidFill>
                  <a:schemeClr val="tx1"/>
                </a:solidFill>
                <a:latin typeface="Cambria" panose="02040503050406030204" pitchFamily="18" charset="0"/>
                <a:ea typeface="Cambria" panose="02040503050406030204" pitchFamily="18" charset="0"/>
              </a:rPr>
              <a:t> triggering </a:t>
            </a:r>
            <a:r>
              <a:rPr lang="en-US" altLang="zh-CN" sz="2400" dirty="0" err="1">
                <a:solidFill>
                  <a:schemeClr val="tx1"/>
                </a:solidFill>
                <a:latin typeface="Cambria" panose="02040503050406030204" pitchFamily="18" charset="0"/>
                <a:ea typeface="Cambria" panose="02040503050406030204" pitchFamily="18" charset="0"/>
              </a:rPr>
              <a:t>TXBugs</a:t>
            </a:r>
            <a:r>
              <a:rPr lang="en-US" altLang="zh-CN" sz="2400" dirty="0">
                <a:solidFill>
                  <a:schemeClr val="tx1"/>
                </a:solidFill>
                <a:latin typeface="Cambria" panose="02040503050406030204" pitchFamily="18" charset="0"/>
                <a:ea typeface="Cambria" panose="02040503050406030204" pitchFamily="18" charset="0"/>
              </a:rPr>
              <a:t> can reduce the space of transaction testing</a:t>
            </a:r>
          </a:p>
        </p:txBody>
      </p:sp>
    </p:spTree>
    <p:extLst>
      <p:ext uri="{BB962C8B-B14F-4D97-AF65-F5344CB8AC3E}">
        <p14:creationId xmlns:p14="http://schemas.microsoft.com/office/powerpoint/2010/main" val="391321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AC1567B0-46A4-64D2-A6E6-115F47BD7A07}"/>
              </a:ext>
            </a:extLst>
          </p:cNvPr>
          <p:cNvSpPr>
            <a:spLocks noGrp="1"/>
          </p:cNvSpPr>
          <p:nvPr>
            <p:ph idx="1"/>
          </p:nvPr>
        </p:nvSpPr>
        <p:spPr>
          <a:xfrm>
            <a:off x="748740" y="1379799"/>
            <a:ext cx="10826495" cy="830997"/>
          </a:xfrm>
        </p:spPr>
        <p:txBody>
          <a:bodyPr/>
          <a:lstStyle/>
          <a:p>
            <a:r>
              <a:rPr lang="en-US" altLang="zh-CN" dirty="0"/>
              <a:t>Consistency violations of application states: </a:t>
            </a:r>
            <a:r>
              <a:rPr lang="en-US" altLang="zh-CN" dirty="0" err="1"/>
              <a:t>TXBugs</a:t>
            </a:r>
            <a:r>
              <a:rPr lang="en-US" altLang="zh-CN" dirty="0"/>
              <a:t> break the data integrity expected by applications</a:t>
            </a:r>
            <a:endParaRPr lang="zh-CN" altLang="en-US" dirty="0"/>
          </a:p>
        </p:txBody>
      </p:sp>
      <p:sp>
        <p:nvSpPr>
          <p:cNvPr id="3" name="标题 2">
            <a:extLst>
              <a:ext uri="{FF2B5EF4-FFF2-40B4-BE49-F238E27FC236}">
                <a16:creationId xmlns:a16="http://schemas.microsoft.com/office/drawing/2014/main" id="{675FB3AA-B073-27BC-449E-A149B5E708A6}"/>
              </a:ext>
            </a:extLst>
          </p:cNvPr>
          <p:cNvSpPr>
            <a:spLocks noGrp="1"/>
          </p:cNvSpPr>
          <p:nvPr>
            <p:ph type="title"/>
          </p:nvPr>
        </p:nvSpPr>
        <p:spPr/>
        <p:txBody>
          <a:bodyPr/>
          <a:lstStyle/>
          <a:p>
            <a:r>
              <a:rPr lang="en-US" altLang="zh-CN" dirty="0"/>
              <a:t>RQ2: Root Cause</a:t>
            </a:r>
            <a:endParaRPr lang="zh-CN" altLang="en-US" dirty="0"/>
          </a:p>
        </p:txBody>
      </p:sp>
      <p:sp>
        <p:nvSpPr>
          <p:cNvPr id="4" name="灯片编号占位符 3">
            <a:extLst>
              <a:ext uri="{FF2B5EF4-FFF2-40B4-BE49-F238E27FC236}">
                <a16:creationId xmlns:a16="http://schemas.microsoft.com/office/drawing/2014/main" id="{3153FBF9-6894-0A97-F8A1-EA2E3472A3A9}"/>
              </a:ext>
            </a:extLst>
          </p:cNvPr>
          <p:cNvSpPr>
            <a:spLocks noGrp="1"/>
          </p:cNvSpPr>
          <p:nvPr>
            <p:ph type="sldNum" sz="quarter" idx="4"/>
          </p:nvPr>
        </p:nvSpPr>
        <p:spPr/>
        <p:txBody>
          <a:bodyPr/>
          <a:lstStyle/>
          <a:p>
            <a:fld id="{27CAE394-06E6-47A3-B6CA-A6802AF0F537}" type="slidenum">
              <a:rPr lang="zh-CN" altLang="en-US" smtClean="0"/>
              <a:pPr/>
              <a:t>14</a:t>
            </a:fld>
            <a:endParaRPr lang="zh-CN" altLang="en-US" dirty="0"/>
          </a:p>
        </p:txBody>
      </p:sp>
      <p:sp>
        <p:nvSpPr>
          <p:cNvPr id="10" name="矩形: 圆角 9">
            <a:extLst>
              <a:ext uri="{FF2B5EF4-FFF2-40B4-BE49-F238E27FC236}">
                <a16:creationId xmlns:a16="http://schemas.microsoft.com/office/drawing/2014/main" id="{8F35D021-4B03-A8DD-B3F4-538A92DFABDA}"/>
              </a:ext>
            </a:extLst>
          </p:cNvPr>
          <p:cNvSpPr/>
          <p:nvPr/>
        </p:nvSpPr>
        <p:spPr>
          <a:xfrm>
            <a:off x="269202" y="2355139"/>
            <a:ext cx="7932919" cy="793134"/>
          </a:xfrm>
          <a:prstGeom prst="roundRect">
            <a:avLst>
              <a:gd name="adj" fmla="val 8832"/>
            </a:avLst>
          </a:prstGeom>
          <a:solidFill>
            <a:schemeClr val="bg2"/>
          </a:solidFill>
          <a:ln w="12700" cap="flat" cmpd="sng" algn="ctr">
            <a:solidFill>
              <a:schemeClr val="bg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rPr>
              <a:t>CREATE TABLE t (c1 INT PRIMARY KEY) PARTITION BY RANGE (c1) (PARTITION p0 VALUES LESS THAN (10) ,PARTITION p1 VALUES LESS THAN MAXVALUE);</a:t>
            </a:r>
            <a:endParaRPr kumimoji="0" lang="zh-CN" altLang="en-US" sz="1600" b="0" i="0" u="none" strike="noStrike" kern="0" cap="none" spc="0" normalizeH="0" baseline="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endParaRPr>
          </a:p>
        </p:txBody>
      </p:sp>
      <p:sp>
        <p:nvSpPr>
          <p:cNvPr id="11" name="矩形: 圆角 10">
            <a:extLst>
              <a:ext uri="{FF2B5EF4-FFF2-40B4-BE49-F238E27FC236}">
                <a16:creationId xmlns:a16="http://schemas.microsoft.com/office/drawing/2014/main" id="{A7D8B8E8-6251-C4DE-007C-E8F56C13F1DF}"/>
              </a:ext>
            </a:extLst>
          </p:cNvPr>
          <p:cNvSpPr/>
          <p:nvPr/>
        </p:nvSpPr>
        <p:spPr>
          <a:xfrm>
            <a:off x="269202" y="3196651"/>
            <a:ext cx="7932919" cy="413244"/>
          </a:xfrm>
          <a:prstGeom prst="roundRect">
            <a:avLst/>
          </a:prstGeom>
          <a:solidFill>
            <a:schemeClr val="bg2"/>
          </a:solidFill>
          <a:ln w="12700" cap="flat" cmpd="sng" algn="ctr">
            <a:solidFill>
              <a:schemeClr val="bg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rPr>
              <a:t>INSERT INTO t VALUES (1);</a:t>
            </a:r>
            <a:endParaRPr kumimoji="0" lang="zh-CN" altLang="en-US" sz="1600" b="0" i="0" u="none" strike="noStrike" kern="0" cap="none" spc="0" normalizeH="0" baseline="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endParaRPr>
          </a:p>
        </p:txBody>
      </p:sp>
      <p:sp>
        <p:nvSpPr>
          <p:cNvPr id="12" name="矩形: 圆角 11">
            <a:extLst>
              <a:ext uri="{FF2B5EF4-FFF2-40B4-BE49-F238E27FC236}">
                <a16:creationId xmlns:a16="http://schemas.microsoft.com/office/drawing/2014/main" id="{F587C83D-7BCB-6865-8A87-93E42A0FCD47}"/>
              </a:ext>
            </a:extLst>
          </p:cNvPr>
          <p:cNvSpPr/>
          <p:nvPr/>
        </p:nvSpPr>
        <p:spPr>
          <a:xfrm>
            <a:off x="269202" y="3943925"/>
            <a:ext cx="7932918" cy="413244"/>
          </a:xfrm>
          <a:prstGeom prst="roundRect">
            <a:avLst/>
          </a:prstGeom>
          <a:solidFill>
            <a:schemeClr val="accent6">
              <a:lumMod val="40000"/>
              <a:lumOff val="60000"/>
            </a:schemeClr>
          </a:solidFill>
          <a:ln w="12700" cap="flat" cmpd="sng" algn="ctr">
            <a:solidFill>
              <a:schemeClr val="bg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rPr>
              <a:t>BEGIN;</a:t>
            </a:r>
            <a:endParaRPr kumimoji="0" lang="zh-CN" altLang="en-US" sz="1600" b="0" i="0" u="none" strike="noStrike" kern="0" cap="none" spc="0" normalizeH="0" baseline="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endParaRPr>
          </a:p>
        </p:txBody>
      </p:sp>
      <p:sp>
        <p:nvSpPr>
          <p:cNvPr id="13" name="矩形: 圆角 12">
            <a:extLst>
              <a:ext uri="{FF2B5EF4-FFF2-40B4-BE49-F238E27FC236}">
                <a16:creationId xmlns:a16="http://schemas.microsoft.com/office/drawing/2014/main" id="{898C21C2-B183-122E-DEED-B29C1D043758}"/>
              </a:ext>
            </a:extLst>
          </p:cNvPr>
          <p:cNvSpPr/>
          <p:nvPr/>
        </p:nvSpPr>
        <p:spPr>
          <a:xfrm>
            <a:off x="269202" y="5539855"/>
            <a:ext cx="7932918" cy="413244"/>
          </a:xfrm>
          <a:prstGeom prst="roundRect">
            <a:avLst/>
          </a:prstGeom>
          <a:solidFill>
            <a:schemeClr val="accent6">
              <a:lumMod val="40000"/>
              <a:lumOff val="60000"/>
            </a:schemeClr>
          </a:solidFill>
          <a:ln w="12700" cap="flat" cmpd="sng" algn="ctr">
            <a:solidFill>
              <a:schemeClr val="bg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rPr>
              <a:t>COMMIT;</a:t>
            </a:r>
            <a:endParaRPr kumimoji="0" lang="zh-CN" altLang="en-US" sz="1600" b="0" i="0" u="none" strike="noStrike" kern="0" cap="none" spc="0" normalizeH="0" baseline="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endParaRPr>
          </a:p>
        </p:txBody>
      </p:sp>
      <p:sp>
        <p:nvSpPr>
          <p:cNvPr id="14" name="矩形: 圆角 13">
            <a:extLst>
              <a:ext uri="{FF2B5EF4-FFF2-40B4-BE49-F238E27FC236}">
                <a16:creationId xmlns:a16="http://schemas.microsoft.com/office/drawing/2014/main" id="{A36E293F-B974-659C-424D-E8BD2CA682D1}"/>
              </a:ext>
            </a:extLst>
          </p:cNvPr>
          <p:cNvSpPr/>
          <p:nvPr/>
        </p:nvSpPr>
        <p:spPr>
          <a:xfrm>
            <a:off x="269202" y="4407396"/>
            <a:ext cx="7932918" cy="413244"/>
          </a:xfrm>
          <a:prstGeom prst="roundRect">
            <a:avLst/>
          </a:prstGeom>
          <a:solidFill>
            <a:schemeClr val="accent6">
              <a:lumMod val="40000"/>
              <a:lumOff val="60000"/>
            </a:schemeClr>
          </a:solidFill>
          <a:ln w="12700" cap="flat" cmpd="sng" algn="ctr">
            <a:solidFill>
              <a:schemeClr val="bg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altLang="zh-CN" sz="1600" b="0" i="0" u="none" strike="noStrike" kern="0" cap="none" spc="0" normalizeH="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rPr>
              <a:t>INSERT INTO t VALUES (10);</a:t>
            </a:r>
            <a:endParaRPr kumimoji="0" lang="zh-CN" altLang="en-US" sz="1600" b="0" i="0" u="none" strike="noStrike" kern="0" cap="none" spc="0" normalizeH="0" baseline="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endParaRPr>
          </a:p>
        </p:txBody>
      </p:sp>
      <p:sp>
        <p:nvSpPr>
          <p:cNvPr id="15" name="矩形: 圆角 14">
            <a:extLst>
              <a:ext uri="{FF2B5EF4-FFF2-40B4-BE49-F238E27FC236}">
                <a16:creationId xmlns:a16="http://schemas.microsoft.com/office/drawing/2014/main" id="{3BC998C0-36A8-7589-2FB1-B6893A1CA699}"/>
              </a:ext>
            </a:extLst>
          </p:cNvPr>
          <p:cNvSpPr/>
          <p:nvPr/>
        </p:nvSpPr>
        <p:spPr>
          <a:xfrm>
            <a:off x="269202" y="4870867"/>
            <a:ext cx="7932918" cy="618762"/>
          </a:xfrm>
          <a:prstGeom prst="roundRect">
            <a:avLst>
              <a:gd name="adj" fmla="val 10212"/>
            </a:avLst>
          </a:prstGeom>
          <a:solidFill>
            <a:schemeClr val="accent6">
              <a:lumMod val="40000"/>
              <a:lumOff val="60000"/>
            </a:schemeClr>
          </a:solidFill>
          <a:ln w="12700" cap="flat" cmpd="sng" algn="ctr">
            <a:solidFill>
              <a:schemeClr val="bg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rPr>
              <a:t>UPDATE t SET </a:t>
            </a:r>
            <a:r>
              <a:rPr kumimoji="0" lang="en-US" altLang="zh-CN" sz="1600" b="0" i="0" u="none" strike="noStrike" kern="0" cap="none" spc="0" normalizeH="0" noProof="0" dirty="0">
                <a:ln>
                  <a:noFill/>
                </a:ln>
                <a:solidFill>
                  <a:srgbClr val="FF0000"/>
                </a:solidFill>
                <a:effectLst/>
                <a:uLnTx/>
                <a:uFillTx/>
                <a:latin typeface="Consolas" panose="020B0609020204030204" pitchFamily="49" charset="0"/>
                <a:ea typeface="等线" panose="02010600030101010101" pitchFamily="2" charset="-122"/>
                <a:cs typeface="Times New Roman" panose="02020603050405020304" pitchFamily="18" charset="0"/>
              </a:rPr>
              <a:t>c1=c1+10 </a:t>
            </a:r>
            <a:r>
              <a:rPr kumimoji="0" lang="en-US" altLang="zh-CN" sz="1600" b="0" i="0" u="none" strike="noStrike" kern="0" cap="none" spc="0" normalizeH="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rPr>
              <a:t>WHERE c1 IN (1, 11);</a:t>
            </a:r>
            <a:endParaRPr kumimoji="0" lang="zh-CN" altLang="en-US" sz="1600" b="0" i="0" u="none" strike="noStrike" kern="0" cap="none" spc="0" normalizeH="0" baseline="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endParaRPr>
          </a:p>
        </p:txBody>
      </p:sp>
      <p:sp>
        <p:nvSpPr>
          <p:cNvPr id="16" name="矩形: 圆角 15">
            <a:extLst>
              <a:ext uri="{FF2B5EF4-FFF2-40B4-BE49-F238E27FC236}">
                <a16:creationId xmlns:a16="http://schemas.microsoft.com/office/drawing/2014/main" id="{A41D7BAD-90EB-A17F-4602-C57C676F36F9}"/>
              </a:ext>
            </a:extLst>
          </p:cNvPr>
          <p:cNvSpPr/>
          <p:nvPr/>
        </p:nvSpPr>
        <p:spPr>
          <a:xfrm>
            <a:off x="269201" y="5997306"/>
            <a:ext cx="7932918" cy="413244"/>
          </a:xfrm>
          <a:prstGeom prst="roundRect">
            <a:avLst/>
          </a:prstGeom>
          <a:solidFill>
            <a:schemeClr val="accent6">
              <a:lumMod val="40000"/>
              <a:lumOff val="60000"/>
            </a:schemeClr>
          </a:solidFill>
          <a:ln w="12700" cap="flat" cmpd="sng" algn="ctr">
            <a:solidFill>
              <a:schemeClr val="bg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rPr>
              <a:t>SELECT * FROM t ORDER BY c1;</a:t>
            </a:r>
            <a:endParaRPr kumimoji="0" lang="zh-CN" altLang="en-US" sz="1600" b="0" i="0" u="none" strike="noStrike" kern="0" cap="none" spc="0" normalizeH="0" baseline="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endParaRPr>
          </a:p>
        </p:txBody>
      </p:sp>
      <p:graphicFrame>
        <p:nvGraphicFramePr>
          <p:cNvPr id="17" name="表格 3">
            <a:extLst>
              <a:ext uri="{FF2B5EF4-FFF2-40B4-BE49-F238E27FC236}">
                <a16:creationId xmlns:a16="http://schemas.microsoft.com/office/drawing/2014/main" id="{65D153CD-445C-22BD-4CF5-5D1CBC1B5F6F}"/>
              </a:ext>
            </a:extLst>
          </p:cNvPr>
          <p:cNvGraphicFramePr>
            <a:graphicFrameLocks noGrp="1"/>
          </p:cNvGraphicFramePr>
          <p:nvPr>
            <p:extLst>
              <p:ext uri="{D42A27DB-BD31-4B8C-83A1-F6EECF244321}">
                <p14:modId xmlns:p14="http://schemas.microsoft.com/office/powerpoint/2010/main" val="309900652"/>
              </p:ext>
            </p:extLst>
          </p:nvPr>
        </p:nvGraphicFramePr>
        <p:xfrm>
          <a:off x="8410757" y="5714136"/>
          <a:ext cx="864622" cy="1005840"/>
        </p:xfrm>
        <a:graphic>
          <a:graphicData uri="http://schemas.openxmlformats.org/drawingml/2006/table">
            <a:tbl>
              <a:tblPr firstRow="1" bandRow="1">
                <a:tableStyleId>{073A0DAA-6AF3-43AB-8588-CEC1D06C72B9}</a:tableStyleId>
              </a:tblPr>
              <a:tblGrid>
                <a:gridCol w="864622">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c1</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solidFill>
                            <a:schemeClr val="tx1"/>
                          </a:solidFill>
                          <a:latin typeface="Consolas" panose="020B0609020204030204" pitchFamily="49" charset="0"/>
                        </a:rPr>
                        <a:t>10</a:t>
                      </a:r>
                      <a:endParaRPr lang="zh-CN" altLang="en-US" sz="1600" dirty="0">
                        <a:solidFill>
                          <a:schemeClr val="tx1"/>
                        </a:solidFill>
                        <a:latin typeface="Consolas" panose="020B0609020204030204" pitchFamily="49" charset="0"/>
                      </a:endParaRPr>
                    </a:p>
                  </a:txBody>
                  <a:tcPr anchor="ctr">
                    <a:solidFill>
                      <a:schemeClr val="bg1">
                        <a:lumMod val="95000"/>
                      </a:schemeClr>
                    </a:solidFill>
                  </a:tcPr>
                </a:tc>
                <a:extLst>
                  <a:ext uri="{0D108BD9-81ED-4DB2-BD59-A6C34878D82A}">
                    <a16:rowId xmlns:a16="http://schemas.microsoft.com/office/drawing/2014/main" val="104770135"/>
                  </a:ext>
                </a:extLst>
              </a:tr>
              <a:tr h="324000">
                <a:tc>
                  <a:txBody>
                    <a:bodyPr/>
                    <a:lstStyle/>
                    <a:p>
                      <a:pPr algn="ctr"/>
                      <a:r>
                        <a:rPr lang="en-US" altLang="zh-CN" sz="1600" dirty="0">
                          <a:solidFill>
                            <a:srgbClr val="FF0000"/>
                          </a:solidFill>
                          <a:latin typeface="Consolas" panose="020B0609020204030204" pitchFamily="49" charset="0"/>
                        </a:rPr>
                        <a:t>21</a:t>
                      </a:r>
                      <a:endParaRPr lang="zh-CN" altLang="en-US" sz="1600" dirty="0">
                        <a:solidFill>
                          <a:srgbClr val="FF0000"/>
                        </a:solidFill>
                        <a:latin typeface="Consolas" panose="020B0609020204030204" pitchFamily="49" charset="0"/>
                      </a:endParaRPr>
                    </a:p>
                  </a:txBody>
                  <a:tcPr anchor="ctr">
                    <a:solidFill>
                      <a:schemeClr val="bg1">
                        <a:lumMod val="95000"/>
                      </a:schemeClr>
                    </a:solidFill>
                  </a:tcPr>
                </a:tc>
                <a:extLst>
                  <a:ext uri="{0D108BD9-81ED-4DB2-BD59-A6C34878D82A}">
                    <a16:rowId xmlns:a16="http://schemas.microsoft.com/office/drawing/2014/main" val="1673015008"/>
                  </a:ext>
                </a:extLst>
              </a:tr>
            </a:tbl>
          </a:graphicData>
        </a:graphic>
      </p:graphicFrame>
      <p:pic>
        <p:nvPicPr>
          <p:cNvPr id="24" name="图片 23">
            <a:extLst>
              <a:ext uri="{FF2B5EF4-FFF2-40B4-BE49-F238E27FC236}">
                <a16:creationId xmlns:a16="http://schemas.microsoft.com/office/drawing/2014/main" id="{8DB6612D-63FF-715E-89CA-B50DA858386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079739" y="6160391"/>
            <a:ext cx="542102" cy="574520"/>
          </a:xfrm>
          <a:prstGeom prst="rect">
            <a:avLst/>
          </a:prstGeom>
        </p:spPr>
      </p:pic>
      <p:graphicFrame>
        <p:nvGraphicFramePr>
          <p:cNvPr id="5" name="表格 3">
            <a:extLst>
              <a:ext uri="{FF2B5EF4-FFF2-40B4-BE49-F238E27FC236}">
                <a16:creationId xmlns:a16="http://schemas.microsoft.com/office/drawing/2014/main" id="{AB923A89-FA1D-C275-859D-AEA1EAC2BF7F}"/>
              </a:ext>
            </a:extLst>
          </p:cNvPr>
          <p:cNvGraphicFramePr>
            <a:graphicFrameLocks noGrp="1"/>
          </p:cNvGraphicFramePr>
          <p:nvPr>
            <p:extLst>
              <p:ext uri="{D42A27DB-BD31-4B8C-83A1-F6EECF244321}">
                <p14:modId xmlns:p14="http://schemas.microsoft.com/office/powerpoint/2010/main" val="1531018103"/>
              </p:ext>
            </p:extLst>
          </p:nvPr>
        </p:nvGraphicFramePr>
        <p:xfrm>
          <a:off x="8410757" y="3250811"/>
          <a:ext cx="864622" cy="1005840"/>
        </p:xfrm>
        <a:graphic>
          <a:graphicData uri="http://schemas.openxmlformats.org/drawingml/2006/table">
            <a:tbl>
              <a:tblPr firstRow="1" bandRow="1">
                <a:tableStyleId>{073A0DAA-6AF3-43AB-8588-CEC1D06C72B9}</a:tableStyleId>
              </a:tblPr>
              <a:tblGrid>
                <a:gridCol w="864622">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c1</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solidFill>
                            <a:schemeClr val="tx1"/>
                          </a:solidFill>
                          <a:latin typeface="Consolas" panose="020B0609020204030204" pitchFamily="49" charset="0"/>
                        </a:rPr>
                        <a:t>10</a:t>
                      </a:r>
                      <a:endParaRPr lang="zh-CN" altLang="en-US" sz="1600" dirty="0">
                        <a:solidFill>
                          <a:schemeClr val="tx1"/>
                        </a:solidFill>
                        <a:latin typeface="Consolas" panose="020B0609020204030204" pitchFamily="49" charset="0"/>
                      </a:endParaRPr>
                    </a:p>
                  </a:txBody>
                  <a:tcPr anchor="ctr">
                    <a:solidFill>
                      <a:schemeClr val="bg1">
                        <a:lumMod val="95000"/>
                      </a:schemeClr>
                    </a:solidFill>
                  </a:tcPr>
                </a:tc>
                <a:extLst>
                  <a:ext uri="{0D108BD9-81ED-4DB2-BD59-A6C34878D82A}">
                    <a16:rowId xmlns:a16="http://schemas.microsoft.com/office/drawing/2014/main" val="104770135"/>
                  </a:ext>
                </a:extLst>
              </a:tr>
              <a:tr h="324000">
                <a:tc>
                  <a:txBody>
                    <a:bodyPr/>
                    <a:lstStyle/>
                    <a:p>
                      <a:pPr algn="ctr"/>
                      <a:r>
                        <a:rPr lang="en-US" altLang="zh-CN" sz="1600" dirty="0">
                          <a:solidFill>
                            <a:schemeClr val="tx1"/>
                          </a:solidFill>
                          <a:latin typeface="Consolas" panose="020B0609020204030204" pitchFamily="49" charset="0"/>
                        </a:rPr>
                        <a:t>1</a:t>
                      </a:r>
                      <a:endParaRPr lang="zh-CN" altLang="en-US" sz="1600" dirty="0">
                        <a:solidFill>
                          <a:schemeClr val="tx1"/>
                        </a:solidFill>
                        <a:latin typeface="Consolas" panose="020B0609020204030204" pitchFamily="49" charset="0"/>
                      </a:endParaRPr>
                    </a:p>
                  </a:txBody>
                  <a:tcPr anchor="ctr">
                    <a:solidFill>
                      <a:schemeClr val="bg1">
                        <a:lumMod val="95000"/>
                      </a:schemeClr>
                    </a:solidFill>
                  </a:tcPr>
                </a:tc>
                <a:extLst>
                  <a:ext uri="{0D108BD9-81ED-4DB2-BD59-A6C34878D82A}">
                    <a16:rowId xmlns:a16="http://schemas.microsoft.com/office/drawing/2014/main" val="1673015008"/>
                  </a:ext>
                </a:extLst>
              </a:tr>
            </a:tbl>
          </a:graphicData>
        </a:graphic>
      </p:graphicFrame>
      <p:graphicFrame>
        <p:nvGraphicFramePr>
          <p:cNvPr id="6" name="表格 3">
            <a:extLst>
              <a:ext uri="{FF2B5EF4-FFF2-40B4-BE49-F238E27FC236}">
                <a16:creationId xmlns:a16="http://schemas.microsoft.com/office/drawing/2014/main" id="{6E11327A-DE55-83A4-2D6A-8AF5A09361FE}"/>
              </a:ext>
            </a:extLst>
          </p:cNvPr>
          <p:cNvGraphicFramePr>
            <a:graphicFrameLocks noGrp="1"/>
          </p:cNvGraphicFramePr>
          <p:nvPr>
            <p:extLst>
              <p:ext uri="{D42A27DB-BD31-4B8C-83A1-F6EECF244321}">
                <p14:modId xmlns:p14="http://schemas.microsoft.com/office/powerpoint/2010/main" val="3182310497"/>
              </p:ext>
            </p:extLst>
          </p:nvPr>
        </p:nvGraphicFramePr>
        <p:xfrm>
          <a:off x="9593176" y="2354429"/>
          <a:ext cx="864622" cy="670560"/>
        </p:xfrm>
        <a:graphic>
          <a:graphicData uri="http://schemas.openxmlformats.org/drawingml/2006/table">
            <a:tbl>
              <a:tblPr firstRow="1" bandRow="1">
                <a:tableStyleId>{073A0DAA-6AF3-43AB-8588-CEC1D06C72B9}</a:tableStyleId>
              </a:tblPr>
              <a:tblGrid>
                <a:gridCol w="864622">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c1</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solidFill>
                            <a:schemeClr val="tx1"/>
                          </a:solidFill>
                          <a:latin typeface="Consolas" panose="020B0609020204030204" pitchFamily="49" charset="0"/>
                        </a:rPr>
                        <a:t>1</a:t>
                      </a:r>
                      <a:endParaRPr lang="zh-CN" altLang="en-US" sz="1600" dirty="0">
                        <a:solidFill>
                          <a:schemeClr val="tx1"/>
                        </a:solidFill>
                        <a:latin typeface="Consolas" panose="020B0609020204030204" pitchFamily="49" charset="0"/>
                      </a:endParaRPr>
                    </a:p>
                  </a:txBody>
                  <a:tcPr anchor="ctr">
                    <a:solidFill>
                      <a:schemeClr val="bg1">
                        <a:lumMod val="95000"/>
                      </a:schemeClr>
                    </a:solidFill>
                  </a:tcPr>
                </a:tc>
                <a:extLst>
                  <a:ext uri="{0D108BD9-81ED-4DB2-BD59-A6C34878D82A}">
                    <a16:rowId xmlns:a16="http://schemas.microsoft.com/office/drawing/2014/main" val="104770135"/>
                  </a:ext>
                </a:extLst>
              </a:tr>
            </a:tbl>
          </a:graphicData>
        </a:graphic>
      </p:graphicFrame>
      <p:graphicFrame>
        <p:nvGraphicFramePr>
          <p:cNvPr id="7" name="表格 3">
            <a:extLst>
              <a:ext uri="{FF2B5EF4-FFF2-40B4-BE49-F238E27FC236}">
                <a16:creationId xmlns:a16="http://schemas.microsoft.com/office/drawing/2014/main" id="{6BF264CD-10FF-4327-EA9E-CE2887ED4770}"/>
              </a:ext>
            </a:extLst>
          </p:cNvPr>
          <p:cNvGraphicFramePr>
            <a:graphicFrameLocks noGrp="1"/>
          </p:cNvGraphicFramePr>
          <p:nvPr>
            <p:extLst>
              <p:ext uri="{D42A27DB-BD31-4B8C-83A1-F6EECF244321}">
                <p14:modId xmlns:p14="http://schemas.microsoft.com/office/powerpoint/2010/main" val="559175563"/>
              </p:ext>
            </p:extLst>
          </p:nvPr>
        </p:nvGraphicFramePr>
        <p:xfrm>
          <a:off x="9593176" y="4482473"/>
          <a:ext cx="864622" cy="1005840"/>
        </p:xfrm>
        <a:graphic>
          <a:graphicData uri="http://schemas.openxmlformats.org/drawingml/2006/table">
            <a:tbl>
              <a:tblPr firstRow="1" bandRow="1">
                <a:tableStyleId>{073A0DAA-6AF3-43AB-8588-CEC1D06C72B9}</a:tableStyleId>
              </a:tblPr>
              <a:tblGrid>
                <a:gridCol w="864622">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c1</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solidFill>
                            <a:schemeClr val="tx1"/>
                          </a:solidFill>
                          <a:latin typeface="Consolas" panose="020B0609020204030204" pitchFamily="49" charset="0"/>
                        </a:rPr>
                        <a:t>10</a:t>
                      </a:r>
                      <a:endParaRPr lang="zh-CN" altLang="en-US" sz="1600" dirty="0">
                        <a:solidFill>
                          <a:schemeClr val="tx1"/>
                        </a:solidFill>
                        <a:latin typeface="Consolas" panose="020B0609020204030204" pitchFamily="49" charset="0"/>
                      </a:endParaRPr>
                    </a:p>
                  </a:txBody>
                  <a:tcPr anchor="ctr">
                    <a:solidFill>
                      <a:schemeClr val="bg1">
                        <a:lumMod val="95000"/>
                      </a:schemeClr>
                    </a:solidFill>
                  </a:tcPr>
                </a:tc>
                <a:extLst>
                  <a:ext uri="{0D108BD9-81ED-4DB2-BD59-A6C34878D82A}">
                    <a16:rowId xmlns:a16="http://schemas.microsoft.com/office/drawing/2014/main" val="104770135"/>
                  </a:ext>
                </a:extLst>
              </a:tr>
              <a:tr h="324000">
                <a:tc>
                  <a:txBody>
                    <a:bodyPr/>
                    <a:lstStyle/>
                    <a:p>
                      <a:pPr algn="ctr"/>
                      <a:r>
                        <a:rPr lang="en-US" altLang="zh-CN" sz="1600" dirty="0">
                          <a:solidFill>
                            <a:schemeClr val="tx1"/>
                          </a:solidFill>
                          <a:latin typeface="Consolas" panose="020B0609020204030204" pitchFamily="49" charset="0"/>
                        </a:rPr>
                        <a:t>11</a:t>
                      </a:r>
                      <a:endParaRPr lang="zh-CN" altLang="en-US" sz="1600" dirty="0">
                        <a:solidFill>
                          <a:schemeClr val="tx1"/>
                        </a:solidFill>
                        <a:latin typeface="Consolas" panose="020B0609020204030204" pitchFamily="49" charset="0"/>
                      </a:endParaRPr>
                    </a:p>
                  </a:txBody>
                  <a:tcPr anchor="ctr">
                    <a:solidFill>
                      <a:schemeClr val="bg1">
                        <a:lumMod val="95000"/>
                      </a:schemeClr>
                    </a:solidFill>
                  </a:tcPr>
                </a:tc>
                <a:extLst>
                  <a:ext uri="{0D108BD9-81ED-4DB2-BD59-A6C34878D82A}">
                    <a16:rowId xmlns:a16="http://schemas.microsoft.com/office/drawing/2014/main" val="1673015008"/>
                  </a:ext>
                </a:extLst>
              </a:tr>
            </a:tbl>
          </a:graphicData>
        </a:graphic>
      </p:graphicFrame>
      <p:sp>
        <p:nvSpPr>
          <p:cNvPr id="8" name="文本框 7">
            <a:extLst>
              <a:ext uri="{FF2B5EF4-FFF2-40B4-BE49-F238E27FC236}">
                <a16:creationId xmlns:a16="http://schemas.microsoft.com/office/drawing/2014/main" id="{9CF30E0A-20BF-1917-615D-DA84C23A8B76}"/>
              </a:ext>
            </a:extLst>
          </p:cNvPr>
          <p:cNvSpPr txBox="1"/>
          <p:nvPr/>
        </p:nvSpPr>
        <p:spPr>
          <a:xfrm>
            <a:off x="9482118" y="2045048"/>
            <a:ext cx="1086738"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Init</a:t>
            </a:r>
            <a:endParaRPr lang="zh-CN" altLang="en-US" sz="1400" b="1" dirty="0">
              <a:latin typeface="Cambria" panose="02040503050406030204" pitchFamily="18" charset="0"/>
            </a:endParaRPr>
          </a:p>
        </p:txBody>
      </p:sp>
      <p:sp>
        <p:nvSpPr>
          <p:cNvPr id="9" name="文本框 8">
            <a:extLst>
              <a:ext uri="{FF2B5EF4-FFF2-40B4-BE49-F238E27FC236}">
                <a16:creationId xmlns:a16="http://schemas.microsoft.com/office/drawing/2014/main" id="{A5646277-2583-4E9A-517E-1B52130F838E}"/>
              </a:ext>
            </a:extLst>
          </p:cNvPr>
          <p:cNvSpPr txBox="1"/>
          <p:nvPr/>
        </p:nvSpPr>
        <p:spPr>
          <a:xfrm>
            <a:off x="8221780" y="2943034"/>
            <a:ext cx="1240679"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Insert in </a:t>
            </a:r>
            <a:r>
              <a:rPr lang="en-US" altLang="zh-CN" sz="1400" b="1" dirty="0" err="1">
                <a:latin typeface="Cambria" panose="02040503050406030204" pitchFamily="18" charset="0"/>
                <a:ea typeface="Cambria" panose="02040503050406030204" pitchFamily="18" charset="0"/>
              </a:rPr>
              <a:t>tx</a:t>
            </a:r>
            <a:endParaRPr lang="zh-CN" altLang="en-US" sz="1400" b="1" dirty="0">
              <a:latin typeface="Cambria" panose="02040503050406030204" pitchFamily="18" charset="0"/>
            </a:endParaRPr>
          </a:p>
        </p:txBody>
      </p:sp>
      <p:sp>
        <p:nvSpPr>
          <p:cNvPr id="19" name="文本框 18">
            <a:extLst>
              <a:ext uri="{FF2B5EF4-FFF2-40B4-BE49-F238E27FC236}">
                <a16:creationId xmlns:a16="http://schemas.microsoft.com/office/drawing/2014/main" id="{E6AC2B48-2314-F806-477E-3CC8FE170BBB}"/>
              </a:ext>
            </a:extLst>
          </p:cNvPr>
          <p:cNvSpPr txBox="1"/>
          <p:nvPr/>
        </p:nvSpPr>
        <p:spPr>
          <a:xfrm>
            <a:off x="8353834" y="5410880"/>
            <a:ext cx="996956"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Select</a:t>
            </a:r>
            <a:endParaRPr lang="zh-CN" altLang="en-US" sz="1400" b="1" dirty="0">
              <a:latin typeface="Cambria" panose="02040503050406030204" pitchFamily="18" charset="0"/>
            </a:endParaRPr>
          </a:p>
        </p:txBody>
      </p:sp>
      <p:cxnSp>
        <p:nvCxnSpPr>
          <p:cNvPr id="20" name="直接箭头连接符 19">
            <a:extLst>
              <a:ext uri="{FF2B5EF4-FFF2-40B4-BE49-F238E27FC236}">
                <a16:creationId xmlns:a16="http://schemas.microsoft.com/office/drawing/2014/main" id="{D071154D-ECDA-D370-E559-E20028F21CDA}"/>
              </a:ext>
            </a:extLst>
          </p:cNvPr>
          <p:cNvCxnSpPr>
            <a:cxnSpLocks/>
            <a:stCxn id="5" idx="1"/>
            <a:endCxn id="14" idx="3"/>
          </p:cNvCxnSpPr>
          <p:nvPr/>
        </p:nvCxnSpPr>
        <p:spPr>
          <a:xfrm flipH="1">
            <a:off x="8202120" y="3753731"/>
            <a:ext cx="208637" cy="860287"/>
          </a:xfrm>
          <a:prstGeom prst="straightConnector1">
            <a:avLst/>
          </a:prstGeom>
          <a:ln w="19050" cap="rnd">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E95189A9-D1B4-3810-A3C2-0E5775E80AF1}"/>
              </a:ext>
            </a:extLst>
          </p:cNvPr>
          <p:cNvCxnSpPr>
            <a:cxnSpLocks/>
            <a:stCxn id="7" idx="1"/>
            <a:endCxn id="15" idx="3"/>
          </p:cNvCxnSpPr>
          <p:nvPr/>
        </p:nvCxnSpPr>
        <p:spPr>
          <a:xfrm flipH="1">
            <a:off x="8202120" y="4985393"/>
            <a:ext cx="1391056" cy="194855"/>
          </a:xfrm>
          <a:prstGeom prst="straightConnector1">
            <a:avLst/>
          </a:prstGeom>
          <a:ln w="19050" cap="rnd">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E6E1A326-61CA-E0C6-274A-CD9B9F0B9858}"/>
              </a:ext>
            </a:extLst>
          </p:cNvPr>
          <p:cNvSpPr txBox="1"/>
          <p:nvPr/>
        </p:nvSpPr>
        <p:spPr>
          <a:xfrm>
            <a:off x="9422529" y="4175335"/>
            <a:ext cx="1244398"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Update in </a:t>
            </a:r>
            <a:r>
              <a:rPr lang="en-US" altLang="zh-CN" sz="1400" b="1" dirty="0" err="1">
                <a:latin typeface="Cambria" panose="02040503050406030204" pitchFamily="18" charset="0"/>
                <a:ea typeface="Cambria" panose="02040503050406030204" pitchFamily="18" charset="0"/>
              </a:rPr>
              <a:t>tx</a:t>
            </a:r>
            <a:endParaRPr lang="zh-CN" altLang="en-US" sz="1400" b="1" dirty="0">
              <a:latin typeface="Cambria" panose="02040503050406030204" pitchFamily="18" charset="0"/>
            </a:endParaRPr>
          </a:p>
        </p:txBody>
      </p:sp>
      <p:cxnSp>
        <p:nvCxnSpPr>
          <p:cNvPr id="37" name="连接符: 曲线 36">
            <a:extLst>
              <a:ext uri="{FF2B5EF4-FFF2-40B4-BE49-F238E27FC236}">
                <a16:creationId xmlns:a16="http://schemas.microsoft.com/office/drawing/2014/main" id="{3C66C6C7-350F-13E1-9E23-069203BCD106}"/>
              </a:ext>
            </a:extLst>
          </p:cNvPr>
          <p:cNvCxnSpPr>
            <a:cxnSpLocks/>
          </p:cNvCxnSpPr>
          <p:nvPr/>
        </p:nvCxnSpPr>
        <p:spPr>
          <a:xfrm>
            <a:off x="9275379" y="4093424"/>
            <a:ext cx="1182419" cy="1231662"/>
          </a:xfrm>
          <a:prstGeom prst="curvedConnector3">
            <a:avLst>
              <a:gd name="adj1" fmla="val 189999"/>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6" name="文本框 45">
            <a:extLst>
              <a:ext uri="{FF2B5EF4-FFF2-40B4-BE49-F238E27FC236}">
                <a16:creationId xmlns:a16="http://schemas.microsoft.com/office/drawing/2014/main" id="{7B54F8D7-4064-97D6-61FB-2D31B3ADA6DC}"/>
              </a:ext>
            </a:extLst>
          </p:cNvPr>
          <p:cNvSpPr txBox="1"/>
          <p:nvPr/>
        </p:nvSpPr>
        <p:spPr>
          <a:xfrm>
            <a:off x="10823942" y="4113141"/>
            <a:ext cx="996956" cy="338554"/>
          </a:xfrm>
          <a:prstGeom prst="rect">
            <a:avLst/>
          </a:prstGeom>
          <a:noFill/>
        </p:spPr>
        <p:txBody>
          <a:bodyPr wrap="square" rtlCol="0">
            <a:spAutoFit/>
          </a:bodyPr>
          <a:lstStyle/>
          <a:p>
            <a:pPr algn="ctr"/>
            <a:r>
              <a:rPr lang="en-US" altLang="zh-CN" sz="1600" b="1" dirty="0">
                <a:solidFill>
                  <a:srgbClr val="FF0000"/>
                </a:solidFill>
                <a:latin typeface="Cambria" panose="02040503050406030204" pitchFamily="18" charset="0"/>
                <a:ea typeface="Cambria" panose="02040503050406030204" pitchFamily="18" charset="0"/>
              </a:rPr>
              <a:t>+10</a:t>
            </a:r>
            <a:endParaRPr lang="zh-CN" altLang="en-US" sz="1600" b="1" dirty="0">
              <a:solidFill>
                <a:srgbClr val="FF0000"/>
              </a:solidFill>
              <a:latin typeface="Cambria" panose="02040503050406030204" pitchFamily="18" charset="0"/>
            </a:endParaRPr>
          </a:p>
        </p:txBody>
      </p:sp>
      <p:cxnSp>
        <p:nvCxnSpPr>
          <p:cNvPr id="47" name="直接箭头连接符 46">
            <a:extLst>
              <a:ext uri="{FF2B5EF4-FFF2-40B4-BE49-F238E27FC236}">
                <a16:creationId xmlns:a16="http://schemas.microsoft.com/office/drawing/2014/main" id="{C9AEA3A6-3583-51EF-B9B2-891E1FB38B8E}"/>
              </a:ext>
            </a:extLst>
          </p:cNvPr>
          <p:cNvCxnSpPr>
            <a:cxnSpLocks/>
            <a:stCxn id="17" idx="1"/>
            <a:endCxn id="16" idx="3"/>
          </p:cNvCxnSpPr>
          <p:nvPr/>
        </p:nvCxnSpPr>
        <p:spPr>
          <a:xfrm flipH="1" flipV="1">
            <a:off x="8202119" y="6203928"/>
            <a:ext cx="208638" cy="13128"/>
          </a:xfrm>
          <a:prstGeom prst="straightConnector1">
            <a:avLst/>
          </a:prstGeom>
          <a:ln w="19050" cap="rnd">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连接符: 曲线 49">
            <a:extLst>
              <a:ext uri="{FF2B5EF4-FFF2-40B4-BE49-F238E27FC236}">
                <a16:creationId xmlns:a16="http://schemas.microsoft.com/office/drawing/2014/main" id="{8D01D78A-0510-2C0E-1DC8-6DD451231C91}"/>
              </a:ext>
            </a:extLst>
          </p:cNvPr>
          <p:cNvCxnSpPr>
            <a:cxnSpLocks/>
            <a:stCxn id="6" idx="3"/>
            <a:endCxn id="5" idx="3"/>
          </p:cNvCxnSpPr>
          <p:nvPr/>
        </p:nvCxnSpPr>
        <p:spPr>
          <a:xfrm flipH="1">
            <a:off x="9275379" y="2689709"/>
            <a:ext cx="1182419" cy="1064022"/>
          </a:xfrm>
          <a:prstGeom prst="curvedConnector3">
            <a:avLst>
              <a:gd name="adj1" fmla="val -19333"/>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53" name="文本框 52">
            <a:extLst>
              <a:ext uri="{FF2B5EF4-FFF2-40B4-BE49-F238E27FC236}">
                <a16:creationId xmlns:a16="http://schemas.microsoft.com/office/drawing/2014/main" id="{F84703C2-32E2-5895-10A8-FF59BA038FB7}"/>
              </a:ext>
            </a:extLst>
          </p:cNvPr>
          <p:cNvSpPr txBox="1"/>
          <p:nvPr/>
        </p:nvSpPr>
        <p:spPr>
          <a:xfrm>
            <a:off x="10604560" y="2994807"/>
            <a:ext cx="1435719" cy="338554"/>
          </a:xfrm>
          <a:prstGeom prst="rect">
            <a:avLst/>
          </a:prstGeom>
          <a:noFill/>
        </p:spPr>
        <p:txBody>
          <a:bodyPr wrap="square" rtlCol="0">
            <a:spAutoFit/>
          </a:bodyPr>
          <a:lstStyle/>
          <a:p>
            <a:pPr algn="ctr"/>
            <a:r>
              <a:rPr lang="en-US" altLang="zh-CN" sz="1600" b="1" dirty="0">
                <a:latin typeface="Cambria" panose="02040503050406030204" pitchFamily="18" charset="0"/>
                <a:ea typeface="Cambria" panose="02040503050406030204" pitchFamily="18" charset="0"/>
              </a:rPr>
              <a:t>insert a row</a:t>
            </a:r>
            <a:endParaRPr lang="zh-CN" altLang="en-US" sz="1600" b="1" dirty="0">
              <a:latin typeface="Cambria" panose="02040503050406030204" pitchFamily="18" charset="0"/>
            </a:endParaRPr>
          </a:p>
        </p:txBody>
      </p:sp>
    </p:spTree>
    <p:extLst>
      <p:ext uri="{BB962C8B-B14F-4D97-AF65-F5344CB8AC3E}">
        <p14:creationId xmlns:p14="http://schemas.microsoft.com/office/powerpoint/2010/main" val="335871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9" grpId="0"/>
      <p:bldP spid="46" grpId="0"/>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a:extLst>
              <a:ext uri="{FF2B5EF4-FFF2-40B4-BE49-F238E27FC236}">
                <a16:creationId xmlns:a16="http://schemas.microsoft.com/office/drawing/2014/main" id="{FB48C394-98A2-7EDF-3907-E4F2FFEA30B2}"/>
              </a:ext>
            </a:extLst>
          </p:cNvPr>
          <p:cNvSpPr/>
          <p:nvPr/>
        </p:nvSpPr>
        <p:spPr>
          <a:xfrm>
            <a:off x="513570" y="3723207"/>
            <a:ext cx="7932918" cy="413244"/>
          </a:xfrm>
          <a:prstGeom prst="roundRect">
            <a:avLst/>
          </a:prstGeom>
          <a:solidFill>
            <a:schemeClr val="accent6">
              <a:lumMod val="40000"/>
              <a:lumOff val="60000"/>
            </a:schemeClr>
          </a:solidFill>
          <a:ln w="12700" cap="flat" cmpd="sng" algn="ctr">
            <a:solidFill>
              <a:schemeClr val="bg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rPr>
              <a:t>BEGIN;</a:t>
            </a:r>
            <a:endParaRPr kumimoji="0" lang="zh-CN" altLang="en-US" sz="1600" b="0" i="0" u="none" strike="noStrike" kern="0" cap="none" spc="0" normalizeH="0" baseline="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endParaRPr>
          </a:p>
        </p:txBody>
      </p:sp>
      <p:sp>
        <p:nvSpPr>
          <p:cNvPr id="10" name="矩形: 圆角 9">
            <a:extLst>
              <a:ext uri="{FF2B5EF4-FFF2-40B4-BE49-F238E27FC236}">
                <a16:creationId xmlns:a16="http://schemas.microsoft.com/office/drawing/2014/main" id="{C1C85210-8999-D051-EC80-079BEC19DF7B}"/>
              </a:ext>
            </a:extLst>
          </p:cNvPr>
          <p:cNvSpPr/>
          <p:nvPr/>
        </p:nvSpPr>
        <p:spPr>
          <a:xfrm>
            <a:off x="513570" y="5319137"/>
            <a:ext cx="7932918" cy="413244"/>
          </a:xfrm>
          <a:prstGeom prst="roundRect">
            <a:avLst/>
          </a:prstGeom>
          <a:solidFill>
            <a:schemeClr val="accent6">
              <a:lumMod val="40000"/>
              <a:lumOff val="60000"/>
            </a:schemeClr>
          </a:solidFill>
          <a:ln w="12700" cap="flat" cmpd="sng" algn="ctr">
            <a:solidFill>
              <a:schemeClr val="bg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rPr>
              <a:t>COMMIT;</a:t>
            </a:r>
            <a:endParaRPr kumimoji="0" lang="zh-CN" altLang="en-US" sz="1600" b="0" i="0" u="none" strike="noStrike" kern="0" cap="none" spc="0" normalizeH="0" baseline="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endParaRPr>
          </a:p>
        </p:txBody>
      </p:sp>
      <p:sp>
        <p:nvSpPr>
          <p:cNvPr id="11" name="矩形: 圆角 10">
            <a:extLst>
              <a:ext uri="{FF2B5EF4-FFF2-40B4-BE49-F238E27FC236}">
                <a16:creationId xmlns:a16="http://schemas.microsoft.com/office/drawing/2014/main" id="{1DD70F0E-E91B-7478-1A41-541B18290EEC}"/>
              </a:ext>
            </a:extLst>
          </p:cNvPr>
          <p:cNvSpPr/>
          <p:nvPr/>
        </p:nvSpPr>
        <p:spPr>
          <a:xfrm>
            <a:off x="513570" y="4186678"/>
            <a:ext cx="7932918" cy="413244"/>
          </a:xfrm>
          <a:prstGeom prst="roundRect">
            <a:avLst/>
          </a:prstGeom>
          <a:solidFill>
            <a:schemeClr val="accent6">
              <a:lumMod val="40000"/>
              <a:lumOff val="60000"/>
            </a:schemeClr>
          </a:solidFill>
          <a:ln w="12700" cap="flat" cmpd="sng" algn="ctr">
            <a:solidFill>
              <a:schemeClr val="bg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altLang="zh-CN" sz="1600" b="0" i="0" u="none" strike="noStrike" kern="0" cap="none" spc="0" normalizeH="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rPr>
              <a:t>ALTER TABLE t2 </a:t>
            </a:r>
            <a:r>
              <a:rPr kumimoji="0" lang="fr-FR" altLang="zh-CN" sz="1600" b="0" i="0" u="none" strike="noStrike" kern="0" cap="none" spc="0" normalizeH="0" noProof="0" dirty="0">
                <a:ln>
                  <a:noFill/>
                </a:ln>
                <a:solidFill>
                  <a:srgbClr val="FF0000"/>
                </a:solidFill>
                <a:effectLst/>
                <a:uLnTx/>
                <a:uFillTx/>
                <a:latin typeface="Consolas" panose="020B0609020204030204" pitchFamily="49" charset="0"/>
                <a:ea typeface="等线" panose="02010600030101010101" pitchFamily="2" charset="-122"/>
                <a:cs typeface="Times New Roman" panose="02020603050405020304" pitchFamily="18" charset="0"/>
              </a:rPr>
              <a:t>DROP CONSTRAINT </a:t>
            </a:r>
            <a:r>
              <a:rPr kumimoji="0" lang="fr-FR" altLang="zh-CN" sz="1600" b="0" i="0" u="none" strike="noStrike" kern="0" cap="none" spc="0" normalizeH="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rPr>
              <a:t>t2_c2_fkey;</a:t>
            </a:r>
            <a:endParaRPr kumimoji="0" lang="zh-CN" altLang="en-US" sz="1600" b="0" i="0" u="none" strike="noStrike" kern="0" cap="none" spc="0" normalizeH="0" baseline="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endParaRPr>
          </a:p>
        </p:txBody>
      </p:sp>
      <p:sp>
        <p:nvSpPr>
          <p:cNvPr id="12" name="矩形: 圆角 11">
            <a:extLst>
              <a:ext uri="{FF2B5EF4-FFF2-40B4-BE49-F238E27FC236}">
                <a16:creationId xmlns:a16="http://schemas.microsoft.com/office/drawing/2014/main" id="{B735E642-0EA2-C807-03A1-FC75234C9C46}"/>
              </a:ext>
            </a:extLst>
          </p:cNvPr>
          <p:cNvSpPr/>
          <p:nvPr/>
        </p:nvSpPr>
        <p:spPr>
          <a:xfrm>
            <a:off x="513570" y="4650149"/>
            <a:ext cx="7932918" cy="618762"/>
          </a:xfrm>
          <a:prstGeom prst="roundRect">
            <a:avLst>
              <a:gd name="adj" fmla="val 10212"/>
            </a:avLst>
          </a:prstGeom>
          <a:solidFill>
            <a:schemeClr val="accent6">
              <a:lumMod val="40000"/>
              <a:lumOff val="60000"/>
            </a:schemeClr>
          </a:solidFill>
          <a:ln w="12700" cap="flat" cmpd="sng" algn="ctr">
            <a:solidFill>
              <a:schemeClr val="bg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rPr>
              <a:t>ALTER TABLE t2 </a:t>
            </a:r>
            <a:r>
              <a:rPr kumimoji="0" lang="en-US" altLang="zh-CN" sz="1600" b="0" i="0" u="none" strike="noStrike" kern="0" cap="none" spc="0" normalizeH="0" noProof="0" dirty="0">
                <a:ln>
                  <a:noFill/>
                </a:ln>
                <a:solidFill>
                  <a:srgbClr val="FF0000"/>
                </a:solidFill>
                <a:effectLst/>
                <a:uLnTx/>
                <a:uFillTx/>
                <a:latin typeface="Consolas" panose="020B0609020204030204" pitchFamily="49" charset="0"/>
                <a:ea typeface="等线" panose="02010600030101010101" pitchFamily="2" charset="-122"/>
                <a:cs typeface="Times New Roman" panose="02020603050405020304" pitchFamily="18" charset="0"/>
              </a:rPr>
              <a:t>ADD CONSTRAINT </a:t>
            </a:r>
            <a:r>
              <a:rPr kumimoji="0" lang="en-US" altLang="zh-CN" sz="1600" b="0" i="0" u="none" strike="noStrike" kern="0" cap="none" spc="0" normalizeH="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rPr>
              <a:t>t2_c2_fkey FOREIGN KEY (c2) REFERENCES t1 (c1) ON DELETE CASCADE;</a:t>
            </a:r>
            <a:endParaRPr kumimoji="0" lang="zh-CN" altLang="en-US" sz="1600" b="0" i="0" u="none" strike="noStrike" kern="0" cap="none" spc="0" normalizeH="0" baseline="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endParaRPr>
          </a:p>
        </p:txBody>
      </p:sp>
      <p:sp>
        <p:nvSpPr>
          <p:cNvPr id="2" name="内容占位符 1">
            <a:extLst>
              <a:ext uri="{FF2B5EF4-FFF2-40B4-BE49-F238E27FC236}">
                <a16:creationId xmlns:a16="http://schemas.microsoft.com/office/drawing/2014/main" id="{065D79F4-A6E5-9AFB-8B66-866724702651}"/>
              </a:ext>
            </a:extLst>
          </p:cNvPr>
          <p:cNvSpPr>
            <a:spLocks noGrp="1"/>
          </p:cNvSpPr>
          <p:nvPr>
            <p:ph idx="1"/>
          </p:nvPr>
        </p:nvSpPr>
        <p:spPr>
          <a:xfrm>
            <a:off x="748740" y="1379799"/>
            <a:ext cx="10826495" cy="830997"/>
          </a:xfrm>
        </p:spPr>
        <p:txBody>
          <a:bodyPr/>
          <a:lstStyle/>
          <a:p>
            <a:r>
              <a:rPr lang="en-US" altLang="zh-CN" dirty="0"/>
              <a:t>Statement correctness violations: </a:t>
            </a:r>
            <a:r>
              <a:rPr lang="en-US" altLang="zh-CN" dirty="0" err="1"/>
              <a:t>TXBugs</a:t>
            </a:r>
            <a:r>
              <a:rPr lang="en-US" altLang="zh-CN" dirty="0"/>
              <a:t>’ transaction statements cannot be correctly executed under the specific transaction context</a:t>
            </a:r>
            <a:endParaRPr lang="zh-CN" altLang="en-US" dirty="0"/>
          </a:p>
        </p:txBody>
      </p:sp>
      <p:sp>
        <p:nvSpPr>
          <p:cNvPr id="3" name="标题 2">
            <a:extLst>
              <a:ext uri="{FF2B5EF4-FFF2-40B4-BE49-F238E27FC236}">
                <a16:creationId xmlns:a16="http://schemas.microsoft.com/office/drawing/2014/main" id="{E2324456-9C05-34E1-4850-D3AFDFB28F33}"/>
              </a:ext>
            </a:extLst>
          </p:cNvPr>
          <p:cNvSpPr>
            <a:spLocks noGrp="1"/>
          </p:cNvSpPr>
          <p:nvPr>
            <p:ph type="title"/>
          </p:nvPr>
        </p:nvSpPr>
        <p:spPr/>
        <p:txBody>
          <a:bodyPr/>
          <a:lstStyle/>
          <a:p>
            <a:r>
              <a:rPr lang="en-US" altLang="zh-CN" dirty="0"/>
              <a:t>RQ2: Root Cause</a:t>
            </a:r>
            <a:endParaRPr lang="zh-CN" altLang="en-US" dirty="0"/>
          </a:p>
        </p:txBody>
      </p:sp>
      <p:sp>
        <p:nvSpPr>
          <p:cNvPr id="4" name="灯片编号占位符 3">
            <a:extLst>
              <a:ext uri="{FF2B5EF4-FFF2-40B4-BE49-F238E27FC236}">
                <a16:creationId xmlns:a16="http://schemas.microsoft.com/office/drawing/2014/main" id="{8708F3B9-9089-9B70-F698-2D1E0723C357}"/>
              </a:ext>
            </a:extLst>
          </p:cNvPr>
          <p:cNvSpPr>
            <a:spLocks noGrp="1"/>
          </p:cNvSpPr>
          <p:nvPr>
            <p:ph type="sldNum" sz="quarter" idx="4"/>
          </p:nvPr>
        </p:nvSpPr>
        <p:spPr/>
        <p:txBody>
          <a:bodyPr/>
          <a:lstStyle/>
          <a:p>
            <a:fld id="{27CAE394-06E6-47A3-B6CA-A6802AF0F537}" type="slidenum">
              <a:rPr lang="zh-CN" altLang="en-US" smtClean="0"/>
              <a:pPr/>
              <a:t>15</a:t>
            </a:fld>
            <a:endParaRPr lang="zh-CN" altLang="en-US" dirty="0"/>
          </a:p>
        </p:txBody>
      </p:sp>
      <p:sp>
        <p:nvSpPr>
          <p:cNvPr id="13" name="矩形: 圆角 12">
            <a:extLst>
              <a:ext uri="{FF2B5EF4-FFF2-40B4-BE49-F238E27FC236}">
                <a16:creationId xmlns:a16="http://schemas.microsoft.com/office/drawing/2014/main" id="{C784E947-EE04-E97B-1456-7EFE4D304CB3}"/>
              </a:ext>
            </a:extLst>
          </p:cNvPr>
          <p:cNvSpPr/>
          <p:nvPr/>
        </p:nvSpPr>
        <p:spPr>
          <a:xfrm>
            <a:off x="513570" y="2385051"/>
            <a:ext cx="7932919" cy="413244"/>
          </a:xfrm>
          <a:prstGeom prst="roundRect">
            <a:avLst/>
          </a:prstGeom>
          <a:solidFill>
            <a:schemeClr val="bg2"/>
          </a:solidFill>
          <a:ln w="12700" cap="flat" cmpd="sng" algn="ctr">
            <a:solidFill>
              <a:schemeClr val="bg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rPr>
              <a:t>CREATE TABLE t1 (c1 INT PRIMARY KEY);</a:t>
            </a:r>
            <a:endParaRPr kumimoji="0" lang="zh-CN" altLang="en-US" sz="1600" b="0" i="0" u="none" strike="noStrike" kern="0" cap="none" spc="0" normalizeH="0" baseline="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endParaRPr>
          </a:p>
        </p:txBody>
      </p:sp>
      <p:sp>
        <p:nvSpPr>
          <p:cNvPr id="14" name="矩形: 圆角 13">
            <a:extLst>
              <a:ext uri="{FF2B5EF4-FFF2-40B4-BE49-F238E27FC236}">
                <a16:creationId xmlns:a16="http://schemas.microsoft.com/office/drawing/2014/main" id="{495F49D2-A77B-D2D7-2BE9-3BB94106EACC}"/>
              </a:ext>
            </a:extLst>
          </p:cNvPr>
          <p:cNvSpPr/>
          <p:nvPr/>
        </p:nvSpPr>
        <p:spPr>
          <a:xfrm>
            <a:off x="513570" y="2846673"/>
            <a:ext cx="7932919" cy="413244"/>
          </a:xfrm>
          <a:prstGeom prst="roundRect">
            <a:avLst/>
          </a:prstGeom>
          <a:solidFill>
            <a:schemeClr val="bg2"/>
          </a:solidFill>
          <a:ln w="12700" cap="flat" cmpd="sng" algn="ctr">
            <a:solidFill>
              <a:schemeClr val="bg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rPr>
              <a:t>CREATE TABLE t2 (c1 INT PRIMARY KEY, </a:t>
            </a:r>
            <a:r>
              <a:rPr kumimoji="0" lang="en-US" altLang="zh-CN" sz="1600" b="0" i="0" u="none" strike="noStrike" kern="0" cap="none" spc="0" normalizeH="0" noProof="0" dirty="0">
                <a:ln>
                  <a:noFill/>
                </a:ln>
                <a:solidFill>
                  <a:srgbClr val="FF0000"/>
                </a:solidFill>
                <a:effectLst/>
                <a:uLnTx/>
                <a:uFillTx/>
                <a:latin typeface="Consolas" panose="020B0609020204030204" pitchFamily="49" charset="0"/>
                <a:ea typeface="等线" panose="02010600030101010101" pitchFamily="2" charset="-122"/>
                <a:cs typeface="Times New Roman" panose="02020603050405020304" pitchFamily="18" charset="0"/>
              </a:rPr>
              <a:t>c2 INT NOT NULL REFERENCES t1</a:t>
            </a:r>
            <a:r>
              <a:rPr kumimoji="0" lang="en-US" altLang="zh-CN" sz="1600" b="0" i="0" u="none" strike="noStrike" kern="0" cap="none" spc="0" normalizeH="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rPr>
              <a:t>);</a:t>
            </a:r>
            <a:endParaRPr kumimoji="0" lang="zh-CN" altLang="en-US" sz="1600" b="0" i="0" u="none" strike="noStrike" kern="0" cap="none" spc="0" normalizeH="0" baseline="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endParaRPr>
          </a:p>
        </p:txBody>
      </p:sp>
      <p:graphicFrame>
        <p:nvGraphicFramePr>
          <p:cNvPr id="5" name="表格 3">
            <a:extLst>
              <a:ext uri="{FF2B5EF4-FFF2-40B4-BE49-F238E27FC236}">
                <a16:creationId xmlns:a16="http://schemas.microsoft.com/office/drawing/2014/main" id="{883FED74-090D-E5A7-51CE-C80D424568FC}"/>
              </a:ext>
            </a:extLst>
          </p:cNvPr>
          <p:cNvGraphicFramePr>
            <a:graphicFrameLocks noGrp="1"/>
          </p:cNvGraphicFramePr>
          <p:nvPr>
            <p:extLst>
              <p:ext uri="{D42A27DB-BD31-4B8C-83A1-F6EECF244321}">
                <p14:modId xmlns:p14="http://schemas.microsoft.com/office/powerpoint/2010/main" val="2064085105"/>
              </p:ext>
            </p:extLst>
          </p:nvPr>
        </p:nvGraphicFramePr>
        <p:xfrm>
          <a:off x="9004329" y="3310699"/>
          <a:ext cx="542102" cy="670560"/>
        </p:xfrm>
        <a:graphic>
          <a:graphicData uri="http://schemas.openxmlformats.org/drawingml/2006/table">
            <a:tbl>
              <a:tblPr firstRow="1" bandRow="1">
                <a:tableStyleId>{073A0DAA-6AF3-43AB-8588-CEC1D06C72B9}</a:tableStyleId>
              </a:tblPr>
              <a:tblGrid>
                <a:gridCol w="542102">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c1</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endParaRPr lang="zh-CN" altLang="en-US" sz="1600" dirty="0">
                        <a:solidFill>
                          <a:schemeClr val="tx1"/>
                        </a:solidFill>
                        <a:latin typeface="Consolas" panose="020B0609020204030204" pitchFamily="49" charset="0"/>
                      </a:endParaRPr>
                    </a:p>
                  </a:txBody>
                  <a:tcPr anchor="ctr">
                    <a:solidFill>
                      <a:schemeClr val="bg1">
                        <a:lumMod val="95000"/>
                      </a:schemeClr>
                    </a:solidFill>
                  </a:tcPr>
                </a:tc>
                <a:extLst>
                  <a:ext uri="{0D108BD9-81ED-4DB2-BD59-A6C34878D82A}">
                    <a16:rowId xmlns:a16="http://schemas.microsoft.com/office/drawing/2014/main" val="104770135"/>
                  </a:ext>
                </a:extLst>
              </a:tr>
            </a:tbl>
          </a:graphicData>
        </a:graphic>
      </p:graphicFrame>
      <p:sp>
        <p:nvSpPr>
          <p:cNvPr id="9" name="文本框 8">
            <a:extLst>
              <a:ext uri="{FF2B5EF4-FFF2-40B4-BE49-F238E27FC236}">
                <a16:creationId xmlns:a16="http://schemas.microsoft.com/office/drawing/2014/main" id="{2FCCE8B1-B909-5320-1B0E-3CC7DC50C520}"/>
              </a:ext>
            </a:extLst>
          </p:cNvPr>
          <p:cNvSpPr txBox="1"/>
          <p:nvPr/>
        </p:nvSpPr>
        <p:spPr>
          <a:xfrm>
            <a:off x="8732011" y="2996261"/>
            <a:ext cx="1086738"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Init t1</a:t>
            </a:r>
            <a:endParaRPr lang="zh-CN" altLang="en-US" sz="1400" b="1" dirty="0">
              <a:latin typeface="Cambria" panose="02040503050406030204" pitchFamily="18" charset="0"/>
            </a:endParaRPr>
          </a:p>
        </p:txBody>
      </p:sp>
      <p:graphicFrame>
        <p:nvGraphicFramePr>
          <p:cNvPr id="15" name="表格 3">
            <a:extLst>
              <a:ext uri="{FF2B5EF4-FFF2-40B4-BE49-F238E27FC236}">
                <a16:creationId xmlns:a16="http://schemas.microsoft.com/office/drawing/2014/main" id="{3E4F03C3-C513-A5F5-B2F6-F509B6852269}"/>
              </a:ext>
            </a:extLst>
          </p:cNvPr>
          <p:cNvGraphicFramePr>
            <a:graphicFrameLocks noGrp="1"/>
          </p:cNvGraphicFramePr>
          <p:nvPr>
            <p:extLst>
              <p:ext uri="{D42A27DB-BD31-4B8C-83A1-F6EECF244321}">
                <p14:modId xmlns:p14="http://schemas.microsoft.com/office/powerpoint/2010/main" val="2895688277"/>
              </p:ext>
            </p:extLst>
          </p:nvPr>
        </p:nvGraphicFramePr>
        <p:xfrm>
          <a:off x="10277779" y="3310699"/>
          <a:ext cx="1124036" cy="670560"/>
        </p:xfrm>
        <a:graphic>
          <a:graphicData uri="http://schemas.openxmlformats.org/drawingml/2006/table">
            <a:tbl>
              <a:tblPr firstRow="1" bandRow="1">
                <a:tableStyleId>{073A0DAA-6AF3-43AB-8588-CEC1D06C72B9}</a:tableStyleId>
              </a:tblPr>
              <a:tblGrid>
                <a:gridCol w="562018">
                  <a:extLst>
                    <a:ext uri="{9D8B030D-6E8A-4147-A177-3AD203B41FA5}">
                      <a16:colId xmlns:a16="http://schemas.microsoft.com/office/drawing/2014/main" val="3824237959"/>
                    </a:ext>
                  </a:extLst>
                </a:gridCol>
                <a:gridCol w="562018">
                  <a:extLst>
                    <a:ext uri="{9D8B030D-6E8A-4147-A177-3AD203B41FA5}">
                      <a16:colId xmlns:a16="http://schemas.microsoft.com/office/drawing/2014/main" val="3688223346"/>
                    </a:ext>
                  </a:extLst>
                </a:gridCol>
              </a:tblGrid>
              <a:tr h="324000">
                <a:tc>
                  <a:txBody>
                    <a:bodyPr/>
                    <a:lstStyle/>
                    <a:p>
                      <a:pPr algn="ctr"/>
                      <a:r>
                        <a:rPr lang="en-US" altLang="zh-CN" sz="1600" dirty="0">
                          <a:latin typeface="Consolas" panose="020B0609020204030204" pitchFamily="49" charset="0"/>
                        </a:rPr>
                        <a:t>c1</a:t>
                      </a:r>
                      <a:endParaRPr lang="zh-CN" altLang="en-US" sz="1600" dirty="0">
                        <a:latin typeface="Consolas" panose="020B0609020204030204" pitchFamily="49" charset="0"/>
                      </a:endParaRPr>
                    </a:p>
                  </a:txBody>
                  <a:tcPr anchor="ctr"/>
                </a:tc>
                <a:tc>
                  <a:txBody>
                    <a:bodyPr/>
                    <a:lstStyle/>
                    <a:p>
                      <a:pPr algn="ctr"/>
                      <a:r>
                        <a:rPr lang="en-US" altLang="zh-CN" sz="1600" dirty="0">
                          <a:latin typeface="Consolas" panose="020B0609020204030204" pitchFamily="49" charset="0"/>
                        </a:rPr>
                        <a:t>c2</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endParaRPr lang="zh-CN" altLang="en-US" sz="1600" dirty="0">
                        <a:solidFill>
                          <a:schemeClr val="tx1"/>
                        </a:solidFill>
                        <a:latin typeface="Consolas" panose="020B0609020204030204" pitchFamily="49" charset="0"/>
                      </a:endParaRPr>
                    </a:p>
                  </a:txBody>
                  <a:tcPr anchor="ctr">
                    <a:solidFill>
                      <a:schemeClr val="bg1">
                        <a:lumMod val="95000"/>
                      </a:schemeClr>
                    </a:solidFill>
                  </a:tcPr>
                </a:tc>
                <a:tc>
                  <a:txBody>
                    <a:bodyPr/>
                    <a:lstStyle/>
                    <a:p>
                      <a:pPr algn="ctr"/>
                      <a:endParaRPr lang="zh-CN" altLang="en-US" sz="1600" dirty="0">
                        <a:solidFill>
                          <a:schemeClr val="tx1"/>
                        </a:solidFill>
                        <a:latin typeface="Consolas" panose="020B0609020204030204" pitchFamily="49" charset="0"/>
                      </a:endParaRPr>
                    </a:p>
                  </a:txBody>
                  <a:tcPr anchor="ctr">
                    <a:solidFill>
                      <a:schemeClr val="bg1">
                        <a:lumMod val="95000"/>
                      </a:schemeClr>
                    </a:solidFill>
                  </a:tcPr>
                </a:tc>
                <a:extLst>
                  <a:ext uri="{0D108BD9-81ED-4DB2-BD59-A6C34878D82A}">
                    <a16:rowId xmlns:a16="http://schemas.microsoft.com/office/drawing/2014/main" val="104770135"/>
                  </a:ext>
                </a:extLst>
              </a:tr>
            </a:tbl>
          </a:graphicData>
        </a:graphic>
      </p:graphicFrame>
      <p:sp>
        <p:nvSpPr>
          <p:cNvPr id="16" name="文本框 15">
            <a:extLst>
              <a:ext uri="{FF2B5EF4-FFF2-40B4-BE49-F238E27FC236}">
                <a16:creationId xmlns:a16="http://schemas.microsoft.com/office/drawing/2014/main" id="{628CB921-4263-084F-3DBE-C1E6FFF7B4A0}"/>
              </a:ext>
            </a:extLst>
          </p:cNvPr>
          <p:cNvSpPr txBox="1"/>
          <p:nvPr/>
        </p:nvSpPr>
        <p:spPr>
          <a:xfrm>
            <a:off x="10288260" y="2992650"/>
            <a:ext cx="1086738"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Init t2</a:t>
            </a:r>
            <a:endParaRPr lang="zh-CN" altLang="en-US" sz="1400" b="1" dirty="0">
              <a:latin typeface="Cambria" panose="02040503050406030204" pitchFamily="18" charset="0"/>
            </a:endParaRPr>
          </a:p>
        </p:txBody>
      </p:sp>
      <p:sp>
        <p:nvSpPr>
          <p:cNvPr id="17" name="矩形: 圆角 16">
            <a:extLst>
              <a:ext uri="{FF2B5EF4-FFF2-40B4-BE49-F238E27FC236}">
                <a16:creationId xmlns:a16="http://schemas.microsoft.com/office/drawing/2014/main" id="{176D46D9-63BE-8560-C33F-259CF147F40A}"/>
              </a:ext>
            </a:extLst>
          </p:cNvPr>
          <p:cNvSpPr/>
          <p:nvPr/>
        </p:nvSpPr>
        <p:spPr bwMode="gray">
          <a:xfrm>
            <a:off x="9051803" y="4160542"/>
            <a:ext cx="2293883" cy="359693"/>
          </a:xfrm>
          <a:prstGeom prst="roundRect">
            <a:avLst/>
          </a:prstGeom>
          <a:noFill/>
          <a:ln w="28575" cap="flat" cmpd="sng" algn="ctr">
            <a:solidFill>
              <a:schemeClr val="bg1">
                <a:lumMod val="6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none" rtlCol="0" anchor="ctr"/>
          <a:lstStyle/>
          <a:p>
            <a:pPr algn="ctr"/>
            <a:r>
              <a:rPr lang="en-US" altLang="zh-CN" sz="1600" b="1" dirty="0">
                <a:solidFill>
                  <a:schemeClr val="tx1"/>
                </a:solidFill>
              </a:rPr>
              <a:t>Foreign key constraint</a:t>
            </a:r>
            <a:endParaRPr lang="zh-CN" altLang="en-US" sz="1600" b="1" dirty="0">
              <a:solidFill>
                <a:schemeClr val="tx1"/>
              </a:solidFill>
            </a:endParaRPr>
          </a:p>
        </p:txBody>
      </p:sp>
      <p:cxnSp>
        <p:nvCxnSpPr>
          <p:cNvPr id="19" name="连接符: 曲线 18">
            <a:extLst>
              <a:ext uri="{FF2B5EF4-FFF2-40B4-BE49-F238E27FC236}">
                <a16:creationId xmlns:a16="http://schemas.microsoft.com/office/drawing/2014/main" id="{EAFC0609-1DAD-90A5-D8E7-065A46619120}"/>
              </a:ext>
            </a:extLst>
          </p:cNvPr>
          <p:cNvCxnSpPr>
            <a:stCxn id="17" idx="3"/>
            <a:endCxn id="15" idx="3"/>
          </p:cNvCxnSpPr>
          <p:nvPr/>
        </p:nvCxnSpPr>
        <p:spPr>
          <a:xfrm flipV="1">
            <a:off x="11345686" y="3645979"/>
            <a:ext cx="56129" cy="694410"/>
          </a:xfrm>
          <a:prstGeom prst="curvedConnector3">
            <a:avLst>
              <a:gd name="adj1" fmla="val 507276"/>
            </a:avLst>
          </a:prstGeom>
          <a:ln w="28575" cap="rnd">
            <a:solidFill>
              <a:schemeClr val="bg1">
                <a:lumMod val="65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 name="连接符: 曲线 20">
            <a:extLst>
              <a:ext uri="{FF2B5EF4-FFF2-40B4-BE49-F238E27FC236}">
                <a16:creationId xmlns:a16="http://schemas.microsoft.com/office/drawing/2014/main" id="{0E7A2699-78A4-967C-4380-44A1F5B8D58D}"/>
              </a:ext>
            </a:extLst>
          </p:cNvPr>
          <p:cNvCxnSpPr>
            <a:stCxn id="17" idx="1"/>
            <a:endCxn id="5" idx="1"/>
          </p:cNvCxnSpPr>
          <p:nvPr/>
        </p:nvCxnSpPr>
        <p:spPr>
          <a:xfrm rot="10800000">
            <a:off x="9004329" y="3645979"/>
            <a:ext cx="47474" cy="694410"/>
          </a:xfrm>
          <a:prstGeom prst="curvedConnector3">
            <a:avLst>
              <a:gd name="adj1" fmla="val 581527"/>
            </a:avLst>
          </a:prstGeom>
          <a:ln w="28575" cap="rnd">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250"/>
                                        <p:tgtEl>
                                          <p:spTgt spid="21"/>
                                        </p:tgtEl>
                                      </p:cBhvr>
                                    </p:animEffect>
                                    <p:set>
                                      <p:cBhvr>
                                        <p:cTn id="7" dur="1" fill="hold">
                                          <p:stCondLst>
                                            <p:cond delay="249"/>
                                          </p:stCondLst>
                                        </p:cTn>
                                        <p:tgtEl>
                                          <p:spTgt spid="21"/>
                                        </p:tgtEl>
                                        <p:attrNameLst>
                                          <p:attrName>style.visibility</p:attrName>
                                        </p:attrNameLst>
                                      </p:cBhvr>
                                      <p:to>
                                        <p:strVal val="hidden"/>
                                      </p:to>
                                    </p:set>
                                  </p:childTnLst>
                                </p:cTn>
                              </p:par>
                            </p:childTnLst>
                          </p:cTn>
                        </p:par>
                        <p:par>
                          <p:cTn id="8" fill="hold">
                            <p:stCondLst>
                              <p:cond delay="250"/>
                            </p:stCondLst>
                            <p:childTnLst>
                              <p:par>
                                <p:cTn id="9" presetID="22" presetClass="exit" presetSubtype="8" fill="hold" grpId="0" nodeType="afterEffect">
                                  <p:stCondLst>
                                    <p:cond delay="0"/>
                                  </p:stCondLst>
                                  <p:childTnLst>
                                    <p:animEffect transition="out" filter="wipe(left)">
                                      <p:cBhvr>
                                        <p:cTn id="10" dur="250"/>
                                        <p:tgtEl>
                                          <p:spTgt spid="17"/>
                                        </p:tgtEl>
                                      </p:cBhvr>
                                    </p:animEffect>
                                    <p:set>
                                      <p:cBhvr>
                                        <p:cTn id="11" dur="1" fill="hold">
                                          <p:stCondLst>
                                            <p:cond delay="249"/>
                                          </p:stCondLst>
                                        </p:cTn>
                                        <p:tgtEl>
                                          <p:spTgt spid="17"/>
                                        </p:tgtEl>
                                        <p:attrNameLst>
                                          <p:attrName>style.visibility</p:attrName>
                                        </p:attrNameLst>
                                      </p:cBhvr>
                                      <p:to>
                                        <p:strVal val="hidden"/>
                                      </p:to>
                                    </p:set>
                                  </p:childTnLst>
                                </p:cTn>
                              </p:par>
                            </p:childTnLst>
                          </p:cTn>
                        </p:par>
                        <p:par>
                          <p:cTn id="12" fill="hold">
                            <p:stCondLst>
                              <p:cond delay="500"/>
                            </p:stCondLst>
                            <p:childTnLst>
                              <p:par>
                                <p:cTn id="13" presetID="22" presetClass="exit" presetSubtype="8" fill="hold" nodeType="afterEffect">
                                  <p:stCondLst>
                                    <p:cond delay="0"/>
                                  </p:stCondLst>
                                  <p:childTnLst>
                                    <p:animEffect transition="out" filter="wipe(left)">
                                      <p:cBhvr>
                                        <p:cTn id="14" dur="250"/>
                                        <p:tgtEl>
                                          <p:spTgt spid="19"/>
                                        </p:tgtEl>
                                      </p:cBhvr>
                                    </p:animEffect>
                                    <p:set>
                                      <p:cBhvr>
                                        <p:cTn id="15" dur="1" fill="hold">
                                          <p:stCondLst>
                                            <p:cond delay="24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a:extLst>
              <a:ext uri="{FF2B5EF4-FFF2-40B4-BE49-F238E27FC236}">
                <a16:creationId xmlns:a16="http://schemas.microsoft.com/office/drawing/2014/main" id="{FB48C394-98A2-7EDF-3907-E4F2FFEA30B2}"/>
              </a:ext>
            </a:extLst>
          </p:cNvPr>
          <p:cNvSpPr/>
          <p:nvPr/>
        </p:nvSpPr>
        <p:spPr>
          <a:xfrm>
            <a:off x="513570" y="3723207"/>
            <a:ext cx="7932918" cy="413244"/>
          </a:xfrm>
          <a:prstGeom prst="roundRect">
            <a:avLst/>
          </a:prstGeom>
          <a:solidFill>
            <a:schemeClr val="accent6">
              <a:lumMod val="40000"/>
              <a:lumOff val="60000"/>
            </a:schemeClr>
          </a:solidFill>
          <a:ln w="12700" cap="flat" cmpd="sng" algn="ctr">
            <a:solidFill>
              <a:schemeClr val="bg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rPr>
              <a:t>BEGIN;</a:t>
            </a:r>
            <a:endParaRPr kumimoji="0" lang="zh-CN" altLang="en-US" sz="1600" b="0" i="0" u="none" strike="noStrike" kern="0" cap="none" spc="0" normalizeH="0" baseline="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endParaRPr>
          </a:p>
        </p:txBody>
      </p:sp>
      <p:sp>
        <p:nvSpPr>
          <p:cNvPr id="10" name="矩形: 圆角 9">
            <a:extLst>
              <a:ext uri="{FF2B5EF4-FFF2-40B4-BE49-F238E27FC236}">
                <a16:creationId xmlns:a16="http://schemas.microsoft.com/office/drawing/2014/main" id="{C1C85210-8999-D051-EC80-079BEC19DF7B}"/>
              </a:ext>
            </a:extLst>
          </p:cNvPr>
          <p:cNvSpPr/>
          <p:nvPr/>
        </p:nvSpPr>
        <p:spPr>
          <a:xfrm>
            <a:off x="513570" y="5319137"/>
            <a:ext cx="7932918" cy="413244"/>
          </a:xfrm>
          <a:prstGeom prst="roundRect">
            <a:avLst/>
          </a:prstGeom>
          <a:solidFill>
            <a:schemeClr val="accent6">
              <a:lumMod val="40000"/>
              <a:lumOff val="60000"/>
            </a:schemeClr>
          </a:solidFill>
          <a:ln w="12700" cap="flat" cmpd="sng" algn="ctr">
            <a:solidFill>
              <a:schemeClr val="bg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rPr>
              <a:t>COMMIT;</a:t>
            </a:r>
            <a:endParaRPr kumimoji="0" lang="zh-CN" altLang="en-US" sz="1600" b="0" i="0" u="none" strike="noStrike" kern="0" cap="none" spc="0" normalizeH="0" baseline="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endParaRPr>
          </a:p>
        </p:txBody>
      </p:sp>
      <p:sp>
        <p:nvSpPr>
          <p:cNvPr id="11" name="矩形: 圆角 10">
            <a:extLst>
              <a:ext uri="{FF2B5EF4-FFF2-40B4-BE49-F238E27FC236}">
                <a16:creationId xmlns:a16="http://schemas.microsoft.com/office/drawing/2014/main" id="{1DD70F0E-E91B-7478-1A41-541B18290EEC}"/>
              </a:ext>
            </a:extLst>
          </p:cNvPr>
          <p:cNvSpPr/>
          <p:nvPr/>
        </p:nvSpPr>
        <p:spPr>
          <a:xfrm>
            <a:off x="513570" y="4186678"/>
            <a:ext cx="7932918" cy="413244"/>
          </a:xfrm>
          <a:prstGeom prst="roundRect">
            <a:avLst/>
          </a:prstGeom>
          <a:solidFill>
            <a:schemeClr val="accent6">
              <a:lumMod val="40000"/>
              <a:lumOff val="60000"/>
            </a:schemeClr>
          </a:solidFill>
          <a:ln w="12700" cap="flat" cmpd="sng" algn="ctr">
            <a:solidFill>
              <a:schemeClr val="bg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altLang="zh-CN" sz="1600" b="0" i="0" u="none" strike="noStrike" kern="0" cap="none" spc="0" normalizeH="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rPr>
              <a:t>ALTER TABLE t2 </a:t>
            </a:r>
            <a:r>
              <a:rPr kumimoji="0" lang="fr-FR" altLang="zh-CN" sz="1600" b="0" i="0" u="none" strike="noStrike" kern="0" cap="none" spc="0" normalizeH="0" noProof="0" dirty="0">
                <a:ln>
                  <a:noFill/>
                </a:ln>
                <a:solidFill>
                  <a:srgbClr val="FF0000"/>
                </a:solidFill>
                <a:effectLst/>
                <a:uLnTx/>
                <a:uFillTx/>
                <a:latin typeface="Consolas" panose="020B0609020204030204" pitchFamily="49" charset="0"/>
                <a:ea typeface="等线" panose="02010600030101010101" pitchFamily="2" charset="-122"/>
                <a:cs typeface="Times New Roman" panose="02020603050405020304" pitchFamily="18" charset="0"/>
              </a:rPr>
              <a:t>DROP CONSTRAINT </a:t>
            </a:r>
            <a:r>
              <a:rPr kumimoji="0" lang="fr-FR" altLang="zh-CN" sz="1600" b="0" i="0" u="none" strike="noStrike" kern="0" cap="none" spc="0" normalizeH="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rPr>
              <a:t>t2_c2_fkey;</a:t>
            </a:r>
            <a:endParaRPr kumimoji="0" lang="zh-CN" altLang="en-US" sz="1600" b="0" i="0" u="none" strike="noStrike" kern="0" cap="none" spc="0" normalizeH="0" baseline="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endParaRPr>
          </a:p>
        </p:txBody>
      </p:sp>
      <p:sp>
        <p:nvSpPr>
          <p:cNvPr id="12" name="矩形: 圆角 11">
            <a:extLst>
              <a:ext uri="{FF2B5EF4-FFF2-40B4-BE49-F238E27FC236}">
                <a16:creationId xmlns:a16="http://schemas.microsoft.com/office/drawing/2014/main" id="{B735E642-0EA2-C807-03A1-FC75234C9C46}"/>
              </a:ext>
            </a:extLst>
          </p:cNvPr>
          <p:cNvSpPr/>
          <p:nvPr/>
        </p:nvSpPr>
        <p:spPr>
          <a:xfrm>
            <a:off x="513570" y="4650149"/>
            <a:ext cx="7932918" cy="618762"/>
          </a:xfrm>
          <a:prstGeom prst="roundRect">
            <a:avLst>
              <a:gd name="adj" fmla="val 10212"/>
            </a:avLst>
          </a:prstGeom>
          <a:solidFill>
            <a:schemeClr val="accent6">
              <a:lumMod val="40000"/>
              <a:lumOff val="60000"/>
            </a:schemeClr>
          </a:solidFill>
          <a:ln w="12700" cap="flat" cmpd="sng" algn="ctr">
            <a:solidFill>
              <a:schemeClr val="bg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rPr>
              <a:t>ALTER TABLE t2 </a:t>
            </a:r>
            <a:r>
              <a:rPr kumimoji="0" lang="en-US" altLang="zh-CN" sz="1600" b="0" i="0" u="none" strike="noStrike" kern="0" cap="none" spc="0" normalizeH="0" noProof="0" dirty="0">
                <a:ln>
                  <a:noFill/>
                </a:ln>
                <a:solidFill>
                  <a:srgbClr val="FF0000"/>
                </a:solidFill>
                <a:effectLst/>
                <a:uLnTx/>
                <a:uFillTx/>
                <a:latin typeface="Consolas" panose="020B0609020204030204" pitchFamily="49" charset="0"/>
                <a:ea typeface="等线" panose="02010600030101010101" pitchFamily="2" charset="-122"/>
                <a:cs typeface="Times New Roman" panose="02020603050405020304" pitchFamily="18" charset="0"/>
              </a:rPr>
              <a:t>ADD CONSTRAINT </a:t>
            </a:r>
            <a:r>
              <a:rPr kumimoji="0" lang="en-US" altLang="zh-CN" sz="1600" b="0" i="0" u="none" strike="noStrike" kern="0" cap="none" spc="0" normalizeH="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rPr>
              <a:t>t2_c2_fkey FOREIGN KEY (c2) REFERENCES t1 (c1) ON DELETE CASCADE;</a:t>
            </a:r>
            <a:endParaRPr kumimoji="0" lang="zh-CN" altLang="en-US" sz="1600" b="0" i="0" u="none" strike="noStrike" kern="0" cap="none" spc="0" normalizeH="0" baseline="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endParaRPr>
          </a:p>
        </p:txBody>
      </p:sp>
      <p:sp>
        <p:nvSpPr>
          <p:cNvPr id="2" name="内容占位符 1">
            <a:extLst>
              <a:ext uri="{FF2B5EF4-FFF2-40B4-BE49-F238E27FC236}">
                <a16:creationId xmlns:a16="http://schemas.microsoft.com/office/drawing/2014/main" id="{065D79F4-A6E5-9AFB-8B66-866724702651}"/>
              </a:ext>
            </a:extLst>
          </p:cNvPr>
          <p:cNvSpPr>
            <a:spLocks noGrp="1"/>
          </p:cNvSpPr>
          <p:nvPr>
            <p:ph idx="1"/>
          </p:nvPr>
        </p:nvSpPr>
        <p:spPr>
          <a:xfrm>
            <a:off x="748740" y="1379799"/>
            <a:ext cx="10826495" cy="830997"/>
          </a:xfrm>
        </p:spPr>
        <p:txBody>
          <a:bodyPr/>
          <a:lstStyle/>
          <a:p>
            <a:r>
              <a:rPr lang="en-US" altLang="zh-CN" dirty="0"/>
              <a:t>Statement correctness violations: </a:t>
            </a:r>
            <a:r>
              <a:rPr lang="en-US" altLang="zh-CN" dirty="0" err="1"/>
              <a:t>TXBugs</a:t>
            </a:r>
            <a:r>
              <a:rPr lang="en-US" altLang="zh-CN" dirty="0"/>
              <a:t>’ transaction statements cannot be correctly executed under the specific transaction context</a:t>
            </a:r>
            <a:endParaRPr lang="zh-CN" altLang="en-US" dirty="0"/>
          </a:p>
        </p:txBody>
      </p:sp>
      <p:sp>
        <p:nvSpPr>
          <p:cNvPr id="3" name="标题 2">
            <a:extLst>
              <a:ext uri="{FF2B5EF4-FFF2-40B4-BE49-F238E27FC236}">
                <a16:creationId xmlns:a16="http://schemas.microsoft.com/office/drawing/2014/main" id="{E2324456-9C05-34E1-4850-D3AFDFB28F33}"/>
              </a:ext>
            </a:extLst>
          </p:cNvPr>
          <p:cNvSpPr>
            <a:spLocks noGrp="1"/>
          </p:cNvSpPr>
          <p:nvPr>
            <p:ph type="title"/>
          </p:nvPr>
        </p:nvSpPr>
        <p:spPr/>
        <p:txBody>
          <a:bodyPr/>
          <a:lstStyle/>
          <a:p>
            <a:r>
              <a:rPr lang="en-US" altLang="zh-CN" dirty="0"/>
              <a:t>RQ2: Root Cause</a:t>
            </a:r>
            <a:endParaRPr lang="zh-CN" altLang="en-US" dirty="0"/>
          </a:p>
        </p:txBody>
      </p:sp>
      <p:sp>
        <p:nvSpPr>
          <p:cNvPr id="4" name="灯片编号占位符 3">
            <a:extLst>
              <a:ext uri="{FF2B5EF4-FFF2-40B4-BE49-F238E27FC236}">
                <a16:creationId xmlns:a16="http://schemas.microsoft.com/office/drawing/2014/main" id="{8708F3B9-9089-9B70-F698-2D1E0723C357}"/>
              </a:ext>
            </a:extLst>
          </p:cNvPr>
          <p:cNvSpPr>
            <a:spLocks noGrp="1"/>
          </p:cNvSpPr>
          <p:nvPr>
            <p:ph type="sldNum" sz="quarter" idx="4"/>
          </p:nvPr>
        </p:nvSpPr>
        <p:spPr/>
        <p:txBody>
          <a:bodyPr/>
          <a:lstStyle/>
          <a:p>
            <a:fld id="{27CAE394-06E6-47A3-B6CA-A6802AF0F537}" type="slidenum">
              <a:rPr lang="zh-CN" altLang="en-US" smtClean="0"/>
              <a:pPr/>
              <a:t>16</a:t>
            </a:fld>
            <a:endParaRPr lang="zh-CN" altLang="en-US" dirty="0"/>
          </a:p>
        </p:txBody>
      </p:sp>
      <p:sp>
        <p:nvSpPr>
          <p:cNvPr id="6" name="对话气泡: 圆角矩形 5">
            <a:extLst>
              <a:ext uri="{FF2B5EF4-FFF2-40B4-BE49-F238E27FC236}">
                <a16:creationId xmlns:a16="http://schemas.microsoft.com/office/drawing/2014/main" id="{C1C5901D-C64A-D467-7D81-41A2EA593B65}"/>
              </a:ext>
            </a:extLst>
          </p:cNvPr>
          <p:cNvSpPr/>
          <p:nvPr/>
        </p:nvSpPr>
        <p:spPr bwMode="gray">
          <a:xfrm>
            <a:off x="8608355" y="4837763"/>
            <a:ext cx="3338847" cy="715089"/>
          </a:xfrm>
          <a:prstGeom prst="wedgeRoundRectCallout">
            <a:avLst>
              <a:gd name="adj1" fmla="val -189"/>
              <a:gd name="adj2" fmla="val -95175"/>
              <a:gd name="adj3" fmla="val 16667"/>
            </a:avLst>
          </a:prstGeom>
          <a:ln>
            <a:solidFill>
              <a:srgbClr val="C00000"/>
            </a:solidFill>
            <a:headEnd/>
            <a:tailEnd/>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altLang="zh-CN" b="1" dirty="0">
                <a:solidFill>
                  <a:srgbClr val="FF0000"/>
                </a:solidFill>
              </a:rPr>
              <a:t>ERROR : duplicate constraint name : " t2_c2_fkey "</a:t>
            </a:r>
          </a:p>
        </p:txBody>
      </p:sp>
      <p:pic>
        <p:nvPicPr>
          <p:cNvPr id="8" name="图片 7">
            <a:extLst>
              <a:ext uri="{FF2B5EF4-FFF2-40B4-BE49-F238E27FC236}">
                <a16:creationId xmlns:a16="http://schemas.microsoft.com/office/drawing/2014/main" id="{0635C0E4-5F54-D0CF-1417-00F8811339D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608355" y="5157861"/>
            <a:ext cx="542102" cy="574520"/>
          </a:xfrm>
          <a:prstGeom prst="rect">
            <a:avLst/>
          </a:prstGeom>
        </p:spPr>
      </p:pic>
      <p:sp>
        <p:nvSpPr>
          <p:cNvPr id="13" name="矩形: 圆角 12">
            <a:extLst>
              <a:ext uri="{FF2B5EF4-FFF2-40B4-BE49-F238E27FC236}">
                <a16:creationId xmlns:a16="http://schemas.microsoft.com/office/drawing/2014/main" id="{C784E947-EE04-E97B-1456-7EFE4D304CB3}"/>
              </a:ext>
            </a:extLst>
          </p:cNvPr>
          <p:cNvSpPr/>
          <p:nvPr/>
        </p:nvSpPr>
        <p:spPr>
          <a:xfrm>
            <a:off x="513570" y="2385051"/>
            <a:ext cx="7932919" cy="413244"/>
          </a:xfrm>
          <a:prstGeom prst="roundRect">
            <a:avLst/>
          </a:prstGeom>
          <a:solidFill>
            <a:schemeClr val="bg2"/>
          </a:solidFill>
          <a:ln w="12700" cap="flat" cmpd="sng" algn="ctr">
            <a:solidFill>
              <a:schemeClr val="bg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rPr>
              <a:t>CREATE TABLE t1 (c1 INT PRIMARY KEY);</a:t>
            </a:r>
            <a:endParaRPr kumimoji="0" lang="zh-CN" altLang="en-US" sz="1600" b="0" i="0" u="none" strike="noStrike" kern="0" cap="none" spc="0" normalizeH="0" baseline="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endParaRPr>
          </a:p>
        </p:txBody>
      </p:sp>
      <p:sp>
        <p:nvSpPr>
          <p:cNvPr id="14" name="矩形: 圆角 13">
            <a:extLst>
              <a:ext uri="{FF2B5EF4-FFF2-40B4-BE49-F238E27FC236}">
                <a16:creationId xmlns:a16="http://schemas.microsoft.com/office/drawing/2014/main" id="{495F49D2-A77B-D2D7-2BE9-3BB94106EACC}"/>
              </a:ext>
            </a:extLst>
          </p:cNvPr>
          <p:cNvSpPr/>
          <p:nvPr/>
        </p:nvSpPr>
        <p:spPr>
          <a:xfrm>
            <a:off x="513570" y="2846673"/>
            <a:ext cx="7932919" cy="413244"/>
          </a:xfrm>
          <a:prstGeom prst="roundRect">
            <a:avLst/>
          </a:prstGeom>
          <a:solidFill>
            <a:schemeClr val="bg2"/>
          </a:solidFill>
          <a:ln w="12700" cap="flat" cmpd="sng" algn="ctr">
            <a:solidFill>
              <a:schemeClr val="bg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rPr>
              <a:t>CREATE TABLE t2 (c1 INT PRIMARY KEY, </a:t>
            </a:r>
            <a:r>
              <a:rPr kumimoji="0" lang="en-US" altLang="zh-CN" sz="1600" b="0" i="0" u="none" strike="noStrike" kern="0" cap="none" spc="0" normalizeH="0" noProof="0" dirty="0">
                <a:ln>
                  <a:noFill/>
                </a:ln>
                <a:solidFill>
                  <a:srgbClr val="FF0000"/>
                </a:solidFill>
                <a:effectLst/>
                <a:uLnTx/>
                <a:uFillTx/>
                <a:latin typeface="Consolas" panose="020B0609020204030204" pitchFamily="49" charset="0"/>
                <a:ea typeface="等线" panose="02010600030101010101" pitchFamily="2" charset="-122"/>
                <a:cs typeface="Times New Roman" panose="02020603050405020304" pitchFamily="18" charset="0"/>
              </a:rPr>
              <a:t>c2 INT NOT NULL REFERENCES t1</a:t>
            </a:r>
            <a:r>
              <a:rPr kumimoji="0" lang="en-US" altLang="zh-CN" sz="1600" b="0" i="0" u="none" strike="noStrike" kern="0" cap="none" spc="0" normalizeH="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rPr>
              <a:t>);</a:t>
            </a:r>
            <a:endParaRPr kumimoji="0" lang="zh-CN" altLang="en-US" sz="1600" b="0" i="0" u="none" strike="noStrike" kern="0" cap="none" spc="0" normalizeH="0" baseline="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endParaRPr>
          </a:p>
        </p:txBody>
      </p:sp>
      <p:graphicFrame>
        <p:nvGraphicFramePr>
          <p:cNvPr id="5" name="表格 3">
            <a:extLst>
              <a:ext uri="{FF2B5EF4-FFF2-40B4-BE49-F238E27FC236}">
                <a16:creationId xmlns:a16="http://schemas.microsoft.com/office/drawing/2014/main" id="{883FED74-090D-E5A7-51CE-C80D424568FC}"/>
              </a:ext>
            </a:extLst>
          </p:cNvPr>
          <p:cNvGraphicFramePr>
            <a:graphicFrameLocks noGrp="1"/>
          </p:cNvGraphicFramePr>
          <p:nvPr/>
        </p:nvGraphicFramePr>
        <p:xfrm>
          <a:off x="9004329" y="3310699"/>
          <a:ext cx="542102" cy="670560"/>
        </p:xfrm>
        <a:graphic>
          <a:graphicData uri="http://schemas.openxmlformats.org/drawingml/2006/table">
            <a:tbl>
              <a:tblPr firstRow="1" bandRow="1">
                <a:tableStyleId>{073A0DAA-6AF3-43AB-8588-CEC1D06C72B9}</a:tableStyleId>
              </a:tblPr>
              <a:tblGrid>
                <a:gridCol w="542102">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c1</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endParaRPr lang="zh-CN" altLang="en-US" sz="1600" dirty="0">
                        <a:solidFill>
                          <a:schemeClr val="tx1"/>
                        </a:solidFill>
                        <a:latin typeface="Consolas" panose="020B0609020204030204" pitchFamily="49" charset="0"/>
                      </a:endParaRPr>
                    </a:p>
                  </a:txBody>
                  <a:tcPr anchor="ctr">
                    <a:solidFill>
                      <a:schemeClr val="bg1">
                        <a:lumMod val="95000"/>
                      </a:schemeClr>
                    </a:solidFill>
                  </a:tcPr>
                </a:tc>
                <a:extLst>
                  <a:ext uri="{0D108BD9-81ED-4DB2-BD59-A6C34878D82A}">
                    <a16:rowId xmlns:a16="http://schemas.microsoft.com/office/drawing/2014/main" val="104770135"/>
                  </a:ext>
                </a:extLst>
              </a:tr>
            </a:tbl>
          </a:graphicData>
        </a:graphic>
      </p:graphicFrame>
      <p:sp>
        <p:nvSpPr>
          <p:cNvPr id="9" name="文本框 8">
            <a:extLst>
              <a:ext uri="{FF2B5EF4-FFF2-40B4-BE49-F238E27FC236}">
                <a16:creationId xmlns:a16="http://schemas.microsoft.com/office/drawing/2014/main" id="{2FCCE8B1-B909-5320-1B0E-3CC7DC50C520}"/>
              </a:ext>
            </a:extLst>
          </p:cNvPr>
          <p:cNvSpPr txBox="1"/>
          <p:nvPr/>
        </p:nvSpPr>
        <p:spPr>
          <a:xfrm>
            <a:off x="8732011" y="2996261"/>
            <a:ext cx="1086738"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Init t1</a:t>
            </a:r>
            <a:endParaRPr lang="zh-CN" altLang="en-US" sz="1400" b="1" dirty="0">
              <a:latin typeface="Cambria" panose="02040503050406030204" pitchFamily="18" charset="0"/>
            </a:endParaRPr>
          </a:p>
        </p:txBody>
      </p:sp>
      <p:graphicFrame>
        <p:nvGraphicFramePr>
          <p:cNvPr id="15" name="表格 3">
            <a:extLst>
              <a:ext uri="{FF2B5EF4-FFF2-40B4-BE49-F238E27FC236}">
                <a16:creationId xmlns:a16="http://schemas.microsoft.com/office/drawing/2014/main" id="{3E4F03C3-C513-A5F5-B2F6-F509B6852269}"/>
              </a:ext>
            </a:extLst>
          </p:cNvPr>
          <p:cNvGraphicFramePr>
            <a:graphicFrameLocks noGrp="1"/>
          </p:cNvGraphicFramePr>
          <p:nvPr/>
        </p:nvGraphicFramePr>
        <p:xfrm>
          <a:off x="10277779" y="3310699"/>
          <a:ext cx="1124036" cy="670560"/>
        </p:xfrm>
        <a:graphic>
          <a:graphicData uri="http://schemas.openxmlformats.org/drawingml/2006/table">
            <a:tbl>
              <a:tblPr firstRow="1" bandRow="1">
                <a:tableStyleId>{073A0DAA-6AF3-43AB-8588-CEC1D06C72B9}</a:tableStyleId>
              </a:tblPr>
              <a:tblGrid>
                <a:gridCol w="562018">
                  <a:extLst>
                    <a:ext uri="{9D8B030D-6E8A-4147-A177-3AD203B41FA5}">
                      <a16:colId xmlns:a16="http://schemas.microsoft.com/office/drawing/2014/main" val="3824237959"/>
                    </a:ext>
                  </a:extLst>
                </a:gridCol>
                <a:gridCol w="562018">
                  <a:extLst>
                    <a:ext uri="{9D8B030D-6E8A-4147-A177-3AD203B41FA5}">
                      <a16:colId xmlns:a16="http://schemas.microsoft.com/office/drawing/2014/main" val="3688223346"/>
                    </a:ext>
                  </a:extLst>
                </a:gridCol>
              </a:tblGrid>
              <a:tr h="324000">
                <a:tc>
                  <a:txBody>
                    <a:bodyPr/>
                    <a:lstStyle/>
                    <a:p>
                      <a:pPr algn="ctr"/>
                      <a:r>
                        <a:rPr lang="en-US" altLang="zh-CN" sz="1600" dirty="0">
                          <a:latin typeface="Consolas" panose="020B0609020204030204" pitchFamily="49" charset="0"/>
                        </a:rPr>
                        <a:t>c1</a:t>
                      </a:r>
                      <a:endParaRPr lang="zh-CN" altLang="en-US" sz="1600" dirty="0">
                        <a:latin typeface="Consolas" panose="020B0609020204030204" pitchFamily="49" charset="0"/>
                      </a:endParaRPr>
                    </a:p>
                  </a:txBody>
                  <a:tcPr anchor="ctr"/>
                </a:tc>
                <a:tc>
                  <a:txBody>
                    <a:bodyPr/>
                    <a:lstStyle/>
                    <a:p>
                      <a:pPr algn="ctr"/>
                      <a:r>
                        <a:rPr lang="en-US" altLang="zh-CN" sz="1600" dirty="0">
                          <a:latin typeface="Consolas" panose="020B0609020204030204" pitchFamily="49" charset="0"/>
                        </a:rPr>
                        <a:t>c2</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endParaRPr lang="zh-CN" altLang="en-US" sz="1600" dirty="0">
                        <a:solidFill>
                          <a:schemeClr val="tx1"/>
                        </a:solidFill>
                        <a:latin typeface="Consolas" panose="020B0609020204030204" pitchFamily="49" charset="0"/>
                      </a:endParaRPr>
                    </a:p>
                  </a:txBody>
                  <a:tcPr anchor="ctr">
                    <a:solidFill>
                      <a:schemeClr val="bg1">
                        <a:lumMod val="95000"/>
                      </a:schemeClr>
                    </a:solidFill>
                  </a:tcPr>
                </a:tc>
                <a:tc>
                  <a:txBody>
                    <a:bodyPr/>
                    <a:lstStyle/>
                    <a:p>
                      <a:pPr algn="ctr"/>
                      <a:endParaRPr lang="zh-CN" altLang="en-US" sz="1600" dirty="0">
                        <a:solidFill>
                          <a:schemeClr val="tx1"/>
                        </a:solidFill>
                        <a:latin typeface="Consolas" panose="020B0609020204030204" pitchFamily="49" charset="0"/>
                      </a:endParaRPr>
                    </a:p>
                  </a:txBody>
                  <a:tcPr anchor="ctr">
                    <a:solidFill>
                      <a:schemeClr val="bg1">
                        <a:lumMod val="95000"/>
                      </a:schemeClr>
                    </a:solidFill>
                  </a:tcPr>
                </a:tc>
                <a:extLst>
                  <a:ext uri="{0D108BD9-81ED-4DB2-BD59-A6C34878D82A}">
                    <a16:rowId xmlns:a16="http://schemas.microsoft.com/office/drawing/2014/main" val="104770135"/>
                  </a:ext>
                </a:extLst>
              </a:tr>
            </a:tbl>
          </a:graphicData>
        </a:graphic>
      </p:graphicFrame>
      <p:sp>
        <p:nvSpPr>
          <p:cNvPr id="16" name="文本框 15">
            <a:extLst>
              <a:ext uri="{FF2B5EF4-FFF2-40B4-BE49-F238E27FC236}">
                <a16:creationId xmlns:a16="http://schemas.microsoft.com/office/drawing/2014/main" id="{628CB921-4263-084F-3DBE-C1E6FFF7B4A0}"/>
              </a:ext>
            </a:extLst>
          </p:cNvPr>
          <p:cNvSpPr txBox="1"/>
          <p:nvPr/>
        </p:nvSpPr>
        <p:spPr>
          <a:xfrm>
            <a:off x="10288260" y="2992650"/>
            <a:ext cx="1086738"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Init t2</a:t>
            </a:r>
            <a:endParaRPr lang="zh-CN" altLang="en-US" sz="1400" b="1" dirty="0">
              <a:latin typeface="Cambria" panose="02040503050406030204" pitchFamily="18" charset="0"/>
            </a:endParaRPr>
          </a:p>
        </p:txBody>
      </p:sp>
      <p:sp>
        <p:nvSpPr>
          <p:cNvPr id="17" name="矩形: 圆角 16">
            <a:extLst>
              <a:ext uri="{FF2B5EF4-FFF2-40B4-BE49-F238E27FC236}">
                <a16:creationId xmlns:a16="http://schemas.microsoft.com/office/drawing/2014/main" id="{176D46D9-63BE-8560-C33F-259CF147F40A}"/>
              </a:ext>
            </a:extLst>
          </p:cNvPr>
          <p:cNvSpPr/>
          <p:nvPr/>
        </p:nvSpPr>
        <p:spPr bwMode="gray">
          <a:xfrm>
            <a:off x="9051803" y="4160542"/>
            <a:ext cx="2293883" cy="359693"/>
          </a:xfrm>
          <a:prstGeom prst="roundRect">
            <a:avLst/>
          </a:prstGeom>
          <a:noFill/>
          <a:ln w="2857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none" rtlCol="0" anchor="ctr"/>
          <a:lstStyle/>
          <a:p>
            <a:pPr algn="ctr"/>
            <a:r>
              <a:rPr lang="en-US" altLang="zh-CN" sz="1600" b="1" dirty="0">
                <a:solidFill>
                  <a:schemeClr val="tx1"/>
                </a:solidFill>
              </a:rPr>
              <a:t>Foreign key constraint</a:t>
            </a:r>
            <a:endParaRPr lang="zh-CN" altLang="en-US" sz="1600" b="1" dirty="0">
              <a:solidFill>
                <a:schemeClr val="tx1"/>
              </a:solidFill>
            </a:endParaRPr>
          </a:p>
        </p:txBody>
      </p:sp>
      <p:cxnSp>
        <p:nvCxnSpPr>
          <p:cNvPr id="19" name="连接符: 曲线 18">
            <a:extLst>
              <a:ext uri="{FF2B5EF4-FFF2-40B4-BE49-F238E27FC236}">
                <a16:creationId xmlns:a16="http://schemas.microsoft.com/office/drawing/2014/main" id="{EAFC0609-1DAD-90A5-D8E7-065A46619120}"/>
              </a:ext>
            </a:extLst>
          </p:cNvPr>
          <p:cNvCxnSpPr>
            <a:stCxn id="17" idx="3"/>
            <a:endCxn id="15" idx="3"/>
          </p:cNvCxnSpPr>
          <p:nvPr/>
        </p:nvCxnSpPr>
        <p:spPr>
          <a:xfrm flipV="1">
            <a:off x="11345686" y="3645979"/>
            <a:ext cx="56129" cy="694410"/>
          </a:xfrm>
          <a:prstGeom prst="curvedConnector3">
            <a:avLst>
              <a:gd name="adj1" fmla="val 507276"/>
            </a:avLst>
          </a:prstGeom>
          <a:ln w="28575" cap="rnd">
            <a:solidFill>
              <a:srgbClr val="C0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 name="连接符: 曲线 20">
            <a:extLst>
              <a:ext uri="{FF2B5EF4-FFF2-40B4-BE49-F238E27FC236}">
                <a16:creationId xmlns:a16="http://schemas.microsoft.com/office/drawing/2014/main" id="{0E7A2699-78A4-967C-4380-44A1F5B8D58D}"/>
              </a:ext>
            </a:extLst>
          </p:cNvPr>
          <p:cNvCxnSpPr>
            <a:stCxn id="17" idx="1"/>
            <a:endCxn id="5" idx="1"/>
          </p:cNvCxnSpPr>
          <p:nvPr/>
        </p:nvCxnSpPr>
        <p:spPr>
          <a:xfrm rot="10800000">
            <a:off x="9004329" y="3645979"/>
            <a:ext cx="47474" cy="694410"/>
          </a:xfrm>
          <a:prstGeom prst="curvedConnector3">
            <a:avLst>
              <a:gd name="adj1" fmla="val 581527"/>
            </a:avLst>
          </a:prstGeom>
          <a:ln w="28575" cap="rnd">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25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250"/>
                                        <p:tgtEl>
                                          <p:spTgt spid="21"/>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250"/>
                                        <p:tgtEl>
                                          <p:spTgt spid="17"/>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25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163EC175-001A-65DA-45C9-7E648290FF5E}"/>
              </a:ext>
            </a:extLst>
          </p:cNvPr>
          <p:cNvSpPr>
            <a:spLocks noGrp="1"/>
          </p:cNvSpPr>
          <p:nvPr>
            <p:ph idx="1"/>
          </p:nvPr>
        </p:nvSpPr>
        <p:spPr>
          <a:xfrm>
            <a:off x="748740" y="1379799"/>
            <a:ext cx="10826495" cy="461665"/>
          </a:xfrm>
        </p:spPr>
        <p:txBody>
          <a:bodyPr/>
          <a:lstStyle/>
          <a:p>
            <a:r>
              <a:rPr lang="en-US" altLang="zh-CN" dirty="0" err="1"/>
              <a:t>TXBugs</a:t>
            </a:r>
            <a:r>
              <a:rPr lang="en-US" altLang="zh-CN" dirty="0"/>
              <a:t> violate five kinds of transaction semantics</a:t>
            </a:r>
            <a:endParaRPr lang="zh-CN" altLang="en-US" dirty="0"/>
          </a:p>
        </p:txBody>
      </p:sp>
      <p:sp>
        <p:nvSpPr>
          <p:cNvPr id="3" name="标题 2">
            <a:extLst>
              <a:ext uri="{FF2B5EF4-FFF2-40B4-BE49-F238E27FC236}">
                <a16:creationId xmlns:a16="http://schemas.microsoft.com/office/drawing/2014/main" id="{2F1F0174-1332-05CC-E03F-D69ACCF1D622}"/>
              </a:ext>
            </a:extLst>
          </p:cNvPr>
          <p:cNvSpPr>
            <a:spLocks noGrp="1"/>
          </p:cNvSpPr>
          <p:nvPr>
            <p:ph type="title"/>
          </p:nvPr>
        </p:nvSpPr>
        <p:spPr/>
        <p:txBody>
          <a:bodyPr/>
          <a:lstStyle/>
          <a:p>
            <a:r>
              <a:rPr lang="en-US" altLang="zh-CN" dirty="0"/>
              <a:t>RQ2: Root Cause</a:t>
            </a:r>
            <a:endParaRPr lang="zh-CN" altLang="en-US" dirty="0"/>
          </a:p>
        </p:txBody>
      </p:sp>
      <p:sp>
        <p:nvSpPr>
          <p:cNvPr id="4" name="灯片编号占位符 3">
            <a:extLst>
              <a:ext uri="{FF2B5EF4-FFF2-40B4-BE49-F238E27FC236}">
                <a16:creationId xmlns:a16="http://schemas.microsoft.com/office/drawing/2014/main" id="{7733CBDE-CF05-2826-4FD0-FF31E95F4DEE}"/>
              </a:ext>
            </a:extLst>
          </p:cNvPr>
          <p:cNvSpPr>
            <a:spLocks noGrp="1"/>
          </p:cNvSpPr>
          <p:nvPr>
            <p:ph type="sldNum" sz="quarter" idx="4"/>
          </p:nvPr>
        </p:nvSpPr>
        <p:spPr/>
        <p:txBody>
          <a:bodyPr/>
          <a:lstStyle/>
          <a:p>
            <a:fld id="{27CAE394-06E6-47A3-B6CA-A6802AF0F537}" type="slidenum">
              <a:rPr lang="zh-CN" altLang="en-US" smtClean="0"/>
              <a:pPr/>
              <a:t>17</a:t>
            </a:fld>
            <a:endParaRPr lang="zh-CN" altLang="en-US" dirty="0"/>
          </a:p>
        </p:txBody>
      </p:sp>
      <p:graphicFrame>
        <p:nvGraphicFramePr>
          <p:cNvPr id="7" name="图表 6">
            <a:extLst>
              <a:ext uri="{FF2B5EF4-FFF2-40B4-BE49-F238E27FC236}">
                <a16:creationId xmlns:a16="http://schemas.microsoft.com/office/drawing/2014/main" id="{4983FAAC-A785-6895-7A04-D05D1799EBBE}"/>
              </a:ext>
            </a:extLst>
          </p:cNvPr>
          <p:cNvGraphicFramePr/>
          <p:nvPr>
            <p:extLst>
              <p:ext uri="{D42A27DB-BD31-4B8C-83A1-F6EECF244321}">
                <p14:modId xmlns:p14="http://schemas.microsoft.com/office/powerpoint/2010/main" val="2578666853"/>
              </p:ext>
            </p:extLst>
          </p:nvPr>
        </p:nvGraphicFramePr>
        <p:xfrm>
          <a:off x="1963290" y="1841464"/>
          <a:ext cx="8397391" cy="4371309"/>
        </p:xfrm>
        <a:graphic>
          <a:graphicData uri="http://schemas.openxmlformats.org/drawingml/2006/chart">
            <c:chart xmlns:c="http://schemas.openxmlformats.org/drawingml/2006/chart" xmlns:r="http://schemas.openxmlformats.org/officeDocument/2006/relationships" r:id="rId3"/>
          </a:graphicData>
        </a:graphic>
      </p:graphicFrame>
      <p:sp>
        <p:nvSpPr>
          <p:cNvPr id="8" name="文本框 7">
            <a:extLst>
              <a:ext uri="{FF2B5EF4-FFF2-40B4-BE49-F238E27FC236}">
                <a16:creationId xmlns:a16="http://schemas.microsoft.com/office/drawing/2014/main" id="{5B31B4CD-E19C-8F5F-7836-F3DE672BA2DE}"/>
              </a:ext>
            </a:extLst>
          </p:cNvPr>
          <p:cNvSpPr txBox="1"/>
          <p:nvPr/>
        </p:nvSpPr>
        <p:spPr>
          <a:xfrm>
            <a:off x="4338960" y="2782669"/>
            <a:ext cx="2834197" cy="646331"/>
          </a:xfrm>
          <a:prstGeom prst="rect">
            <a:avLst/>
          </a:prstGeom>
          <a:noFill/>
        </p:spPr>
        <p:txBody>
          <a:bodyPr wrap="square">
            <a:spAutoFit/>
          </a:bodyPr>
          <a:lstStyle/>
          <a:p>
            <a:pPr algn="ctr" rtl="0">
              <a:defRPr sz="1800" b="0" i="0" u="none" strike="noStrike" kern="1200" baseline="0">
                <a:solidFill>
                  <a:prstClr val="black"/>
                </a:solidFill>
                <a:latin typeface="+mn-lt"/>
                <a:ea typeface="+mn-ea"/>
                <a:cs typeface="+mn-cs"/>
              </a:defRPr>
            </a:pPr>
            <a:r>
              <a:rPr lang="en-US" altLang="zh-CN" dirty="0"/>
              <a:t>Statement correctness violation</a:t>
            </a:r>
          </a:p>
        </p:txBody>
      </p:sp>
      <p:sp>
        <p:nvSpPr>
          <p:cNvPr id="9" name="文本框 8">
            <a:extLst>
              <a:ext uri="{FF2B5EF4-FFF2-40B4-BE49-F238E27FC236}">
                <a16:creationId xmlns:a16="http://schemas.microsoft.com/office/drawing/2014/main" id="{D4E0D331-D910-A90C-C284-6B57D0D1B598}"/>
              </a:ext>
            </a:extLst>
          </p:cNvPr>
          <p:cNvSpPr txBox="1"/>
          <p:nvPr/>
        </p:nvSpPr>
        <p:spPr>
          <a:xfrm>
            <a:off x="7343442" y="2150483"/>
            <a:ext cx="2205971" cy="369332"/>
          </a:xfrm>
          <a:prstGeom prst="rect">
            <a:avLst/>
          </a:prstGeom>
          <a:noFill/>
        </p:spPr>
        <p:txBody>
          <a:bodyPr wrap="square">
            <a:spAutoFit/>
          </a:bodyPr>
          <a:lstStyle/>
          <a:p>
            <a:pPr algn="ctr" rtl="0">
              <a:defRPr sz="1800" b="0" i="0" u="none" strike="noStrike" kern="1200" baseline="0">
                <a:solidFill>
                  <a:prstClr val="black"/>
                </a:solidFill>
                <a:latin typeface="+mn-lt"/>
                <a:ea typeface="+mn-ea"/>
                <a:cs typeface="+mn-cs"/>
              </a:defRPr>
            </a:pPr>
            <a:r>
              <a:rPr lang="en-US" altLang="zh-CN" dirty="0"/>
              <a:t>Atomicity violation</a:t>
            </a:r>
          </a:p>
        </p:txBody>
      </p:sp>
      <p:sp>
        <p:nvSpPr>
          <p:cNvPr id="12" name="文本框 11">
            <a:extLst>
              <a:ext uri="{FF2B5EF4-FFF2-40B4-BE49-F238E27FC236}">
                <a16:creationId xmlns:a16="http://schemas.microsoft.com/office/drawing/2014/main" id="{84273727-34C1-3C3B-4D46-CABF1542701D}"/>
              </a:ext>
            </a:extLst>
          </p:cNvPr>
          <p:cNvSpPr txBox="1"/>
          <p:nvPr/>
        </p:nvSpPr>
        <p:spPr>
          <a:xfrm>
            <a:off x="6584558" y="3490316"/>
            <a:ext cx="1795964" cy="646331"/>
          </a:xfrm>
          <a:prstGeom prst="rect">
            <a:avLst/>
          </a:prstGeom>
          <a:noFill/>
        </p:spPr>
        <p:txBody>
          <a:bodyPr wrap="square">
            <a:spAutoFit/>
          </a:bodyPr>
          <a:lstStyle/>
          <a:p>
            <a:pPr algn="ctr" rtl="0">
              <a:defRPr sz="1800" b="0" i="0" u="none" strike="noStrike" kern="1200" baseline="0">
                <a:solidFill>
                  <a:prstClr val="black"/>
                </a:solidFill>
                <a:latin typeface="+mn-lt"/>
                <a:ea typeface="+mn-ea"/>
                <a:cs typeface="+mn-cs"/>
              </a:defRPr>
            </a:pPr>
            <a:r>
              <a:rPr lang="en-US" altLang="zh-CN" dirty="0"/>
              <a:t>Isolation violation</a:t>
            </a:r>
          </a:p>
        </p:txBody>
      </p:sp>
      <p:sp>
        <p:nvSpPr>
          <p:cNvPr id="13" name="文本框 12">
            <a:extLst>
              <a:ext uri="{FF2B5EF4-FFF2-40B4-BE49-F238E27FC236}">
                <a16:creationId xmlns:a16="http://schemas.microsoft.com/office/drawing/2014/main" id="{FAD28422-335B-6702-44FA-37DB6B7A8565}"/>
              </a:ext>
            </a:extLst>
          </p:cNvPr>
          <p:cNvSpPr txBox="1"/>
          <p:nvPr/>
        </p:nvSpPr>
        <p:spPr>
          <a:xfrm>
            <a:off x="2132989" y="3567499"/>
            <a:ext cx="2205971" cy="646331"/>
          </a:xfrm>
          <a:prstGeom prst="rect">
            <a:avLst/>
          </a:prstGeom>
          <a:noFill/>
        </p:spPr>
        <p:txBody>
          <a:bodyPr wrap="square">
            <a:spAutoFit/>
          </a:bodyPr>
          <a:lstStyle/>
          <a:p>
            <a:pPr algn="ctr" rtl="0">
              <a:defRPr sz="1800" b="0" i="0" u="none" strike="noStrike" kern="1200" baseline="0">
                <a:solidFill>
                  <a:prstClr val="black"/>
                </a:solidFill>
                <a:latin typeface="+mn-lt"/>
                <a:ea typeface="+mn-ea"/>
                <a:cs typeface="+mn-cs"/>
              </a:defRPr>
            </a:pPr>
            <a:r>
              <a:rPr lang="en-US" altLang="zh-CN" dirty="0"/>
              <a:t>Read-only constraint violation</a:t>
            </a:r>
          </a:p>
        </p:txBody>
      </p:sp>
      <p:sp>
        <p:nvSpPr>
          <p:cNvPr id="14" name="文本框 13">
            <a:extLst>
              <a:ext uri="{FF2B5EF4-FFF2-40B4-BE49-F238E27FC236}">
                <a16:creationId xmlns:a16="http://schemas.microsoft.com/office/drawing/2014/main" id="{6A2F1AAC-F0BC-9863-6290-9F012EF0F213}"/>
              </a:ext>
            </a:extLst>
          </p:cNvPr>
          <p:cNvSpPr txBox="1"/>
          <p:nvPr/>
        </p:nvSpPr>
        <p:spPr>
          <a:xfrm>
            <a:off x="4338960" y="4546107"/>
            <a:ext cx="2205971" cy="646331"/>
          </a:xfrm>
          <a:prstGeom prst="rect">
            <a:avLst/>
          </a:prstGeom>
          <a:noFill/>
        </p:spPr>
        <p:txBody>
          <a:bodyPr wrap="square">
            <a:spAutoFit/>
          </a:bodyPr>
          <a:lstStyle/>
          <a:p>
            <a:pPr algn="ctr" rtl="0">
              <a:defRPr sz="1800" b="0" i="0" u="none" strike="noStrike" kern="1200" baseline="0">
                <a:solidFill>
                  <a:prstClr val="black"/>
                </a:solidFill>
                <a:latin typeface="+mn-lt"/>
                <a:ea typeface="+mn-ea"/>
                <a:cs typeface="+mn-cs"/>
              </a:defRPr>
            </a:pPr>
            <a:r>
              <a:rPr lang="en-US" altLang="zh-CN" dirty="0"/>
              <a:t>Consistency violation</a:t>
            </a:r>
          </a:p>
        </p:txBody>
      </p:sp>
      <p:graphicFrame>
        <p:nvGraphicFramePr>
          <p:cNvPr id="5" name="图表 4">
            <a:extLst>
              <a:ext uri="{FF2B5EF4-FFF2-40B4-BE49-F238E27FC236}">
                <a16:creationId xmlns:a16="http://schemas.microsoft.com/office/drawing/2014/main" id="{A850AC2A-2F43-5523-8117-D05D4D552A09}"/>
              </a:ext>
            </a:extLst>
          </p:cNvPr>
          <p:cNvGraphicFramePr/>
          <p:nvPr>
            <p:extLst>
              <p:ext uri="{D42A27DB-BD31-4B8C-83A1-F6EECF244321}">
                <p14:modId xmlns:p14="http://schemas.microsoft.com/office/powerpoint/2010/main" val="3790529653"/>
              </p:ext>
            </p:extLst>
          </p:nvPr>
        </p:nvGraphicFramePr>
        <p:xfrm>
          <a:off x="1866954" y="1810942"/>
          <a:ext cx="8590061" cy="4432352"/>
        </p:xfrm>
        <a:graphic>
          <a:graphicData uri="http://schemas.openxmlformats.org/drawingml/2006/chart">
            <c:chart xmlns:c="http://schemas.openxmlformats.org/drawingml/2006/chart" xmlns:r="http://schemas.openxmlformats.org/officeDocument/2006/relationships" r:id="rId4"/>
          </a:graphicData>
        </a:graphic>
      </p:graphicFrame>
      <p:sp>
        <p:nvSpPr>
          <p:cNvPr id="10" name="矩形: 圆角 9">
            <a:extLst>
              <a:ext uri="{FF2B5EF4-FFF2-40B4-BE49-F238E27FC236}">
                <a16:creationId xmlns:a16="http://schemas.microsoft.com/office/drawing/2014/main" id="{F9C93732-542F-6D84-9B52-F3DB0F347C86}"/>
              </a:ext>
            </a:extLst>
          </p:cNvPr>
          <p:cNvSpPr/>
          <p:nvPr/>
        </p:nvSpPr>
        <p:spPr>
          <a:xfrm>
            <a:off x="1096104" y="5812135"/>
            <a:ext cx="10131762" cy="919401"/>
          </a:xfrm>
          <a:prstGeom prst="roundRect">
            <a:avLst>
              <a:gd name="adj" fmla="val 10665"/>
            </a:avLst>
          </a:prstGeom>
          <a:solidFill>
            <a:srgbClr val="C2F2D0"/>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pPr algn="just"/>
            <a:r>
              <a:rPr lang="en-US" altLang="zh-CN" sz="2400" i="1" dirty="0">
                <a:solidFill>
                  <a:schemeClr val="tx1"/>
                </a:solidFill>
                <a:latin typeface="Cambria" panose="02040503050406030204" pitchFamily="18" charset="0"/>
                <a:ea typeface="Cambria" panose="02040503050406030204" pitchFamily="18" charset="0"/>
              </a:rPr>
              <a:t>Implication: </a:t>
            </a:r>
          </a:p>
          <a:p>
            <a:pPr marL="342900" indent="-342900" algn="just">
              <a:buFont typeface="Wingdings" panose="05000000000000000000" pitchFamily="2" charset="2"/>
              <a:buChar char="ü"/>
            </a:pPr>
            <a:r>
              <a:rPr lang="en-US" altLang="zh-CN" sz="2400" dirty="0">
                <a:solidFill>
                  <a:schemeClr val="tx1"/>
                </a:solidFill>
                <a:latin typeface="Cambria" panose="02040503050406030204" pitchFamily="18" charset="0"/>
                <a:ea typeface="Cambria" panose="02040503050406030204" pitchFamily="18" charset="0"/>
              </a:rPr>
              <a:t>Building precise transaction semantics can expose more types of  </a:t>
            </a:r>
            <a:r>
              <a:rPr lang="en-US" altLang="zh-CN" sz="2400" dirty="0" err="1">
                <a:solidFill>
                  <a:schemeClr val="tx1"/>
                </a:solidFill>
                <a:latin typeface="Cambria" panose="02040503050406030204" pitchFamily="18" charset="0"/>
                <a:ea typeface="Cambria" panose="02040503050406030204" pitchFamily="18" charset="0"/>
              </a:rPr>
              <a:t>TXBugs</a:t>
            </a:r>
            <a:endParaRPr lang="en-US" altLang="zh-CN" sz="24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8205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2FF15804-66D3-778E-D220-A1D881E76F4B}"/>
              </a:ext>
            </a:extLst>
          </p:cNvPr>
          <p:cNvSpPr>
            <a:spLocks noGrp="1"/>
          </p:cNvSpPr>
          <p:nvPr>
            <p:ph type="title"/>
          </p:nvPr>
        </p:nvSpPr>
        <p:spPr/>
        <p:txBody>
          <a:bodyPr/>
          <a:lstStyle/>
          <a:p>
            <a:r>
              <a:rPr lang="en-US" altLang="zh-CN" dirty="0"/>
              <a:t>RQ3: Bug Impact</a:t>
            </a:r>
            <a:endParaRPr lang="zh-CN" altLang="en-US" dirty="0"/>
          </a:p>
        </p:txBody>
      </p:sp>
      <p:sp>
        <p:nvSpPr>
          <p:cNvPr id="4" name="灯片编号占位符 3">
            <a:extLst>
              <a:ext uri="{FF2B5EF4-FFF2-40B4-BE49-F238E27FC236}">
                <a16:creationId xmlns:a16="http://schemas.microsoft.com/office/drawing/2014/main" id="{1A9B12FE-A7B6-5A45-F3BD-B56EA649D49B}"/>
              </a:ext>
            </a:extLst>
          </p:cNvPr>
          <p:cNvSpPr>
            <a:spLocks noGrp="1"/>
          </p:cNvSpPr>
          <p:nvPr>
            <p:ph type="sldNum" sz="quarter" idx="4"/>
          </p:nvPr>
        </p:nvSpPr>
        <p:spPr>
          <a:xfrm>
            <a:off x="2155012" y="1539178"/>
            <a:ext cx="686093" cy="277002"/>
          </a:xfrm>
        </p:spPr>
        <p:txBody>
          <a:bodyPr/>
          <a:lstStyle/>
          <a:p>
            <a:fld id="{27CAE394-06E6-47A3-B6CA-A6802AF0F537}" type="slidenum">
              <a:rPr lang="zh-CN" altLang="en-US" smtClean="0"/>
              <a:pPr/>
              <a:t>18</a:t>
            </a:fld>
            <a:endParaRPr lang="zh-CN" altLang="en-US" dirty="0"/>
          </a:p>
        </p:txBody>
      </p:sp>
      <p:sp>
        <p:nvSpPr>
          <p:cNvPr id="9" name="内容占位符 8">
            <a:extLst>
              <a:ext uri="{FF2B5EF4-FFF2-40B4-BE49-F238E27FC236}">
                <a16:creationId xmlns:a16="http://schemas.microsoft.com/office/drawing/2014/main" id="{83844962-8C0D-75F2-A50B-905DFBE68961}"/>
              </a:ext>
            </a:extLst>
          </p:cNvPr>
          <p:cNvSpPr>
            <a:spLocks noGrp="1"/>
          </p:cNvSpPr>
          <p:nvPr>
            <p:ph idx="1"/>
          </p:nvPr>
        </p:nvSpPr>
        <p:spPr>
          <a:xfrm>
            <a:off x="748740" y="1379799"/>
            <a:ext cx="10826495" cy="461665"/>
          </a:xfrm>
        </p:spPr>
        <p:txBody>
          <a:bodyPr/>
          <a:lstStyle/>
          <a:p>
            <a:r>
              <a:rPr lang="en-US" altLang="zh-CN" dirty="0">
                <a:solidFill>
                  <a:srgbClr val="FF0000"/>
                </a:solidFill>
              </a:rPr>
              <a:t>76.4% </a:t>
            </a:r>
            <a:r>
              <a:rPr lang="en-US" altLang="zh-CN" dirty="0"/>
              <a:t>of </a:t>
            </a:r>
            <a:r>
              <a:rPr lang="en-US" altLang="zh-CN" dirty="0" err="1"/>
              <a:t>TXBugs</a:t>
            </a:r>
            <a:r>
              <a:rPr lang="en-US" altLang="zh-CN" dirty="0"/>
              <a:t> only lead to silent failures</a:t>
            </a:r>
            <a:endParaRPr lang="zh-CN" altLang="en-US" dirty="0"/>
          </a:p>
        </p:txBody>
      </p:sp>
      <p:sp>
        <p:nvSpPr>
          <p:cNvPr id="11" name="标注: 线形(带强调线) 10">
            <a:extLst>
              <a:ext uri="{FF2B5EF4-FFF2-40B4-BE49-F238E27FC236}">
                <a16:creationId xmlns:a16="http://schemas.microsoft.com/office/drawing/2014/main" id="{BD6FE044-A09C-6DB4-771A-CDE7D97F2116}"/>
              </a:ext>
            </a:extLst>
          </p:cNvPr>
          <p:cNvSpPr/>
          <p:nvPr/>
        </p:nvSpPr>
        <p:spPr>
          <a:xfrm flipH="1">
            <a:off x="1213944" y="3074300"/>
            <a:ext cx="3042120" cy="1962788"/>
          </a:xfrm>
          <a:prstGeom prst="accentCallout1">
            <a:avLst>
              <a:gd name="adj1" fmla="val 18750"/>
              <a:gd name="adj2" fmla="val -8333"/>
              <a:gd name="adj3" fmla="val 59603"/>
              <a:gd name="adj4" fmla="val -33215"/>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r>
              <a:rPr lang="en-US" altLang="zh-CN" sz="2000" b="1" dirty="0">
                <a:solidFill>
                  <a:schemeClr val="tx1"/>
                </a:solidFill>
                <a:latin typeface="Cambria" panose="02040503050406030204" pitchFamily="18" charset="0"/>
                <a:ea typeface="Cambria" panose="02040503050406030204" pitchFamily="18" charset="0"/>
              </a:rPr>
              <a:t>Silent failures</a:t>
            </a:r>
          </a:p>
          <a:p>
            <a:pPr marL="216000" indent="-180000">
              <a:buFont typeface="Arial" panose="020B0604020202020204" pitchFamily="34" charset="0"/>
              <a:buChar char="•"/>
            </a:pPr>
            <a:r>
              <a:rPr lang="en-US" altLang="zh-CN" dirty="0">
                <a:solidFill>
                  <a:schemeClr val="tx1"/>
                </a:solidFill>
                <a:latin typeface="Cambria" panose="02040503050406030204" pitchFamily="18" charset="0"/>
                <a:ea typeface="Cambria" panose="02040503050406030204" pitchFamily="18" charset="0"/>
              </a:rPr>
              <a:t>Incorrect DBMS states</a:t>
            </a:r>
          </a:p>
          <a:p>
            <a:pPr marL="216000" indent="-180000">
              <a:buFont typeface="Arial" panose="020B0604020202020204" pitchFamily="34" charset="0"/>
              <a:buChar char="•"/>
            </a:pPr>
            <a:r>
              <a:rPr lang="en-US" altLang="zh-CN" dirty="0">
                <a:solidFill>
                  <a:schemeClr val="tx1"/>
                </a:solidFill>
                <a:latin typeface="Cambria" panose="02040503050406030204" pitchFamily="18" charset="0"/>
                <a:ea typeface="Cambria" panose="02040503050406030204" pitchFamily="18" charset="0"/>
              </a:rPr>
              <a:t>Incorrect database states</a:t>
            </a:r>
          </a:p>
          <a:p>
            <a:pPr marL="216000" indent="-180000">
              <a:buFont typeface="Arial" panose="020B0604020202020204" pitchFamily="34" charset="0"/>
              <a:buChar char="•"/>
            </a:pPr>
            <a:r>
              <a:rPr lang="en-US" altLang="zh-CN" dirty="0">
                <a:solidFill>
                  <a:schemeClr val="tx1"/>
                </a:solidFill>
                <a:latin typeface="Cambria" panose="02040503050406030204" pitchFamily="18" charset="0"/>
                <a:ea typeface="Cambria" panose="02040503050406030204" pitchFamily="18" charset="0"/>
              </a:rPr>
              <a:t>Incorrect query results</a:t>
            </a:r>
          </a:p>
          <a:p>
            <a:pPr marL="216000" indent="-180000">
              <a:buFont typeface="Arial" panose="020B0604020202020204" pitchFamily="34" charset="0"/>
              <a:buChar char="•"/>
            </a:pPr>
            <a:r>
              <a:rPr lang="en-US" altLang="zh-CN" dirty="0">
                <a:solidFill>
                  <a:schemeClr val="tx1"/>
                </a:solidFill>
                <a:latin typeface="Cambria" panose="02040503050406030204" pitchFamily="18" charset="0"/>
                <a:ea typeface="Cambria" panose="02040503050406030204" pitchFamily="18" charset="0"/>
              </a:rPr>
              <a:t>Performance degradation</a:t>
            </a:r>
          </a:p>
          <a:p>
            <a:pPr marL="216000" indent="-180000">
              <a:buFont typeface="Arial" panose="020B0604020202020204" pitchFamily="34" charset="0"/>
              <a:buChar char="•"/>
            </a:pPr>
            <a:r>
              <a:rPr lang="en-US" altLang="zh-CN" dirty="0">
                <a:solidFill>
                  <a:schemeClr val="tx1"/>
                </a:solidFill>
                <a:latin typeface="Cambria" panose="02040503050406030204" pitchFamily="18" charset="0"/>
                <a:ea typeface="Cambria" panose="02040503050406030204" pitchFamily="18" charset="0"/>
              </a:rPr>
              <a:t>Missing blocking</a:t>
            </a:r>
          </a:p>
          <a:p>
            <a:pPr marL="216000" indent="-180000">
              <a:buFont typeface="Arial" panose="020B0604020202020204" pitchFamily="34" charset="0"/>
              <a:buChar char="•"/>
            </a:pPr>
            <a:r>
              <a:rPr lang="en-US" altLang="zh-CN" dirty="0">
                <a:solidFill>
                  <a:schemeClr val="tx1"/>
                </a:solidFill>
                <a:latin typeface="Cambria" panose="02040503050406030204" pitchFamily="18" charset="0"/>
                <a:ea typeface="Cambria" panose="02040503050406030204" pitchFamily="18" charset="0"/>
              </a:rPr>
              <a:t>Incorrect error reporting</a:t>
            </a:r>
          </a:p>
        </p:txBody>
      </p:sp>
      <p:sp>
        <p:nvSpPr>
          <p:cNvPr id="12" name="标注: 线形(带强调线) 11">
            <a:extLst>
              <a:ext uri="{FF2B5EF4-FFF2-40B4-BE49-F238E27FC236}">
                <a16:creationId xmlns:a16="http://schemas.microsoft.com/office/drawing/2014/main" id="{FF9F859A-E2A2-4653-AFD6-874C3389F596}"/>
              </a:ext>
            </a:extLst>
          </p:cNvPr>
          <p:cNvSpPr/>
          <p:nvPr/>
        </p:nvSpPr>
        <p:spPr>
          <a:xfrm>
            <a:off x="8243365" y="3074300"/>
            <a:ext cx="3123573" cy="945912"/>
          </a:xfrm>
          <a:prstGeom prst="accentCallout1">
            <a:avLst/>
          </a:prstGeom>
          <a:noFill/>
          <a:ln w="2857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r>
              <a:rPr lang="en-US" altLang="zh-CN" sz="2000" b="1" dirty="0">
                <a:solidFill>
                  <a:schemeClr val="tx1"/>
                </a:solidFill>
                <a:latin typeface="Cambria" panose="02040503050406030204" pitchFamily="18" charset="0"/>
                <a:ea typeface="Cambria" panose="02040503050406030204" pitchFamily="18" charset="0"/>
              </a:rPr>
              <a:t>Explicit failures</a:t>
            </a:r>
            <a:endParaRPr lang="en-US" altLang="zh-CN" b="1" dirty="0">
              <a:solidFill>
                <a:schemeClr val="tx1"/>
              </a:solidFill>
              <a:latin typeface="Cambria" panose="02040503050406030204" pitchFamily="18" charset="0"/>
              <a:ea typeface="Cambria" panose="02040503050406030204" pitchFamily="18" charset="0"/>
            </a:endParaRPr>
          </a:p>
          <a:p>
            <a:pPr marL="216000" indent="-180000">
              <a:buFont typeface="Arial" panose="020B0604020202020204" pitchFamily="34" charset="0"/>
              <a:buChar char="•"/>
            </a:pPr>
            <a:r>
              <a:rPr lang="en-US" altLang="zh-CN" dirty="0">
                <a:solidFill>
                  <a:schemeClr val="tx1"/>
                </a:solidFill>
                <a:latin typeface="Cambria" panose="02040503050406030204" pitchFamily="18" charset="0"/>
                <a:ea typeface="Cambria" panose="02040503050406030204" pitchFamily="18" charset="0"/>
              </a:rPr>
              <a:t>DBMS errors</a:t>
            </a:r>
          </a:p>
          <a:p>
            <a:pPr marL="216000" indent="-180000">
              <a:buFont typeface="Arial" panose="020B0604020202020204" pitchFamily="34" charset="0"/>
              <a:buChar char="•"/>
            </a:pPr>
            <a:r>
              <a:rPr lang="en-US" altLang="zh-CN" dirty="0">
                <a:solidFill>
                  <a:schemeClr val="tx1"/>
                </a:solidFill>
                <a:latin typeface="Cambria" panose="02040503050406030204" pitchFamily="18" charset="0"/>
                <a:ea typeface="Cambria" panose="02040503050406030204" pitchFamily="18" charset="0"/>
              </a:rPr>
              <a:t>DBMS unavailability</a:t>
            </a:r>
            <a:endParaRPr lang="zh-CN" altLang="en-US" dirty="0">
              <a:solidFill>
                <a:schemeClr val="tx1"/>
              </a:solidFill>
              <a:latin typeface="Cambria" panose="02040503050406030204" pitchFamily="18" charset="0"/>
            </a:endParaRPr>
          </a:p>
        </p:txBody>
      </p:sp>
      <p:graphicFrame>
        <p:nvGraphicFramePr>
          <p:cNvPr id="10" name="图表 9">
            <a:extLst>
              <a:ext uri="{FF2B5EF4-FFF2-40B4-BE49-F238E27FC236}">
                <a16:creationId xmlns:a16="http://schemas.microsoft.com/office/drawing/2014/main" id="{10477AEB-D258-5D83-B849-89BE9D2B4AF7}"/>
              </a:ext>
            </a:extLst>
          </p:cNvPr>
          <p:cNvGraphicFramePr/>
          <p:nvPr>
            <p:extLst>
              <p:ext uri="{D42A27DB-BD31-4B8C-83A1-F6EECF244321}">
                <p14:modId xmlns:p14="http://schemas.microsoft.com/office/powerpoint/2010/main" val="3698509024"/>
              </p:ext>
            </p:extLst>
          </p:nvPr>
        </p:nvGraphicFramePr>
        <p:xfrm>
          <a:off x="3459842" y="2378015"/>
          <a:ext cx="5682211" cy="3360732"/>
        </p:xfrm>
        <a:graphic>
          <a:graphicData uri="http://schemas.openxmlformats.org/drawingml/2006/chart">
            <c:chart xmlns:c="http://schemas.openxmlformats.org/drawingml/2006/chart" xmlns:r="http://schemas.openxmlformats.org/officeDocument/2006/relationships" r:id="rId3"/>
          </a:graphicData>
        </a:graphic>
      </p:graphicFrame>
      <p:sp>
        <p:nvSpPr>
          <p:cNvPr id="2" name="文本框 1">
            <a:extLst>
              <a:ext uri="{FF2B5EF4-FFF2-40B4-BE49-F238E27FC236}">
                <a16:creationId xmlns:a16="http://schemas.microsoft.com/office/drawing/2014/main" id="{56961975-262B-2E45-5B14-FEC8A62DD3FA}"/>
              </a:ext>
            </a:extLst>
          </p:cNvPr>
          <p:cNvSpPr txBox="1"/>
          <p:nvPr/>
        </p:nvSpPr>
        <p:spPr>
          <a:xfrm>
            <a:off x="5563299" y="4244829"/>
            <a:ext cx="1065402" cy="369332"/>
          </a:xfrm>
          <a:prstGeom prst="rect">
            <a:avLst/>
          </a:prstGeom>
          <a:noFill/>
        </p:spPr>
        <p:txBody>
          <a:bodyPr wrap="square" rtlCol="0">
            <a:spAutoFit/>
          </a:bodyPr>
          <a:lstStyle/>
          <a:p>
            <a:pPr algn="ctr"/>
            <a:r>
              <a:rPr lang="en-US" altLang="zh-CN" b="1" dirty="0">
                <a:solidFill>
                  <a:schemeClr val="bg1"/>
                </a:solidFill>
              </a:rPr>
              <a:t>76.4%</a:t>
            </a:r>
            <a:endParaRPr lang="zh-CN" altLang="en-US" b="1" dirty="0">
              <a:solidFill>
                <a:schemeClr val="bg1"/>
              </a:solidFill>
            </a:endParaRPr>
          </a:p>
        </p:txBody>
      </p:sp>
      <p:graphicFrame>
        <p:nvGraphicFramePr>
          <p:cNvPr id="6" name="图表 5">
            <a:extLst>
              <a:ext uri="{FF2B5EF4-FFF2-40B4-BE49-F238E27FC236}">
                <a16:creationId xmlns:a16="http://schemas.microsoft.com/office/drawing/2014/main" id="{DC7662C5-153C-F894-0A56-929A3772E5DD}"/>
              </a:ext>
            </a:extLst>
          </p:cNvPr>
          <p:cNvGraphicFramePr/>
          <p:nvPr>
            <p:extLst>
              <p:ext uri="{D42A27DB-BD31-4B8C-83A1-F6EECF244321}">
                <p14:modId xmlns:p14="http://schemas.microsoft.com/office/powerpoint/2010/main" val="1081248075"/>
              </p:ext>
            </p:extLst>
          </p:nvPr>
        </p:nvGraphicFramePr>
        <p:xfrm>
          <a:off x="3769260" y="2560414"/>
          <a:ext cx="5055958" cy="3009876"/>
        </p:xfrm>
        <a:graphic>
          <a:graphicData uri="http://schemas.openxmlformats.org/drawingml/2006/chart">
            <c:chart xmlns:c="http://schemas.openxmlformats.org/drawingml/2006/chart" xmlns:r="http://schemas.openxmlformats.org/officeDocument/2006/relationships" r:id="rId4"/>
          </a:graphicData>
        </a:graphic>
      </p:graphicFrame>
      <p:sp>
        <p:nvSpPr>
          <p:cNvPr id="5" name="灯片编号占位符 3">
            <a:extLst>
              <a:ext uri="{FF2B5EF4-FFF2-40B4-BE49-F238E27FC236}">
                <a16:creationId xmlns:a16="http://schemas.microsoft.com/office/drawing/2014/main" id="{0525815D-53F6-70B4-E5A1-B3FF6F591802}"/>
              </a:ext>
            </a:extLst>
          </p:cNvPr>
          <p:cNvSpPr txBox="1">
            <a:spLocks/>
          </p:cNvSpPr>
          <p:nvPr/>
        </p:nvSpPr>
        <p:spPr>
          <a:xfrm>
            <a:off x="9448800"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Cambria" panose="020405030504060302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CAE394-06E6-47A3-B6CA-A6802AF0F537}" type="slidenum">
              <a:rPr lang="zh-CN" altLang="en-US" smtClean="0"/>
              <a:pPr/>
              <a:t>18</a:t>
            </a:fld>
            <a:endParaRPr lang="zh-CN" altLang="en-US" dirty="0"/>
          </a:p>
        </p:txBody>
      </p:sp>
    </p:spTree>
    <p:extLst>
      <p:ext uri="{BB962C8B-B14F-4D97-AF65-F5344CB8AC3E}">
        <p14:creationId xmlns:p14="http://schemas.microsoft.com/office/powerpoint/2010/main" val="3893019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5B6EB7A-6039-A9A2-396C-C748B7C511EA}"/>
              </a:ext>
            </a:extLst>
          </p:cNvPr>
          <p:cNvPicPr>
            <a:picLocks noChangeAspect="1"/>
          </p:cNvPicPr>
          <p:nvPr/>
        </p:nvPicPr>
        <p:blipFill>
          <a:blip r:embed="rId3"/>
          <a:stretch>
            <a:fillRect/>
          </a:stretch>
        </p:blipFill>
        <p:spPr>
          <a:xfrm>
            <a:off x="206751" y="2218824"/>
            <a:ext cx="11778493" cy="3249450"/>
          </a:xfrm>
          <a:prstGeom prst="rect">
            <a:avLst/>
          </a:prstGeom>
        </p:spPr>
      </p:pic>
      <p:sp>
        <p:nvSpPr>
          <p:cNvPr id="2" name="内容占位符 1">
            <a:extLst>
              <a:ext uri="{FF2B5EF4-FFF2-40B4-BE49-F238E27FC236}">
                <a16:creationId xmlns:a16="http://schemas.microsoft.com/office/drawing/2014/main" id="{6FBA0E61-FB0C-ABC3-D41B-06F54242659A}"/>
              </a:ext>
            </a:extLst>
          </p:cNvPr>
          <p:cNvSpPr>
            <a:spLocks noGrp="1"/>
          </p:cNvSpPr>
          <p:nvPr>
            <p:ph idx="1"/>
          </p:nvPr>
        </p:nvSpPr>
        <p:spPr>
          <a:xfrm>
            <a:off x="748740" y="1379799"/>
            <a:ext cx="10826495" cy="830997"/>
          </a:xfrm>
        </p:spPr>
        <p:txBody>
          <a:bodyPr/>
          <a:lstStyle/>
          <a:p>
            <a:r>
              <a:rPr lang="en-US" altLang="zh-CN" dirty="0"/>
              <a:t>A transaction test case that causes a </a:t>
            </a:r>
            <a:r>
              <a:rPr lang="en-US" altLang="zh-CN" dirty="0">
                <a:solidFill>
                  <a:srgbClr val="FF0000"/>
                </a:solidFill>
              </a:rPr>
              <a:t>silent failure </a:t>
            </a:r>
            <a:r>
              <a:rPr lang="en-US" altLang="zh-CN" dirty="0"/>
              <a:t>requires to be </a:t>
            </a:r>
            <a:r>
              <a:rPr lang="en-US" altLang="zh-CN" dirty="0">
                <a:solidFill>
                  <a:srgbClr val="FF0000"/>
                </a:solidFill>
              </a:rPr>
              <a:t>manually determined </a:t>
            </a:r>
            <a:r>
              <a:rPr lang="en-US" altLang="zh-CN" dirty="0"/>
              <a:t>whether its execution is correct</a:t>
            </a:r>
          </a:p>
        </p:txBody>
      </p:sp>
      <p:sp>
        <p:nvSpPr>
          <p:cNvPr id="3" name="标题 2">
            <a:extLst>
              <a:ext uri="{FF2B5EF4-FFF2-40B4-BE49-F238E27FC236}">
                <a16:creationId xmlns:a16="http://schemas.microsoft.com/office/drawing/2014/main" id="{FC2C03AD-8BD5-740F-A23B-843040122E1A}"/>
              </a:ext>
            </a:extLst>
          </p:cNvPr>
          <p:cNvSpPr>
            <a:spLocks noGrp="1"/>
          </p:cNvSpPr>
          <p:nvPr>
            <p:ph type="title"/>
          </p:nvPr>
        </p:nvSpPr>
        <p:spPr/>
        <p:txBody>
          <a:bodyPr/>
          <a:lstStyle/>
          <a:p>
            <a:r>
              <a:rPr lang="en-US" altLang="zh-CN" dirty="0"/>
              <a:t>RQ3: Bug Impact</a:t>
            </a:r>
            <a:endParaRPr lang="zh-CN" altLang="en-US" dirty="0"/>
          </a:p>
        </p:txBody>
      </p:sp>
      <p:sp>
        <p:nvSpPr>
          <p:cNvPr id="4" name="灯片编号占位符 3">
            <a:extLst>
              <a:ext uri="{FF2B5EF4-FFF2-40B4-BE49-F238E27FC236}">
                <a16:creationId xmlns:a16="http://schemas.microsoft.com/office/drawing/2014/main" id="{29AC9DB5-183E-47BE-E463-A26552F0CC55}"/>
              </a:ext>
            </a:extLst>
          </p:cNvPr>
          <p:cNvSpPr>
            <a:spLocks noGrp="1"/>
          </p:cNvSpPr>
          <p:nvPr>
            <p:ph type="sldNum" sz="quarter" idx="4"/>
          </p:nvPr>
        </p:nvSpPr>
        <p:spPr/>
        <p:txBody>
          <a:bodyPr/>
          <a:lstStyle/>
          <a:p>
            <a:fld id="{27CAE394-06E6-47A3-B6CA-A6802AF0F537}" type="slidenum">
              <a:rPr lang="zh-CN" altLang="en-US" smtClean="0"/>
              <a:pPr/>
              <a:t>19</a:t>
            </a:fld>
            <a:endParaRPr lang="zh-CN" altLang="en-US" dirty="0"/>
          </a:p>
        </p:txBody>
      </p:sp>
      <p:sp>
        <p:nvSpPr>
          <p:cNvPr id="6" name="对话气泡: 圆角矩形 5">
            <a:extLst>
              <a:ext uri="{FF2B5EF4-FFF2-40B4-BE49-F238E27FC236}">
                <a16:creationId xmlns:a16="http://schemas.microsoft.com/office/drawing/2014/main" id="{98EFF8E6-1AC4-0AD0-29DC-4842AC7EAFAF}"/>
              </a:ext>
            </a:extLst>
          </p:cNvPr>
          <p:cNvSpPr/>
          <p:nvPr/>
        </p:nvSpPr>
        <p:spPr bwMode="gray">
          <a:xfrm>
            <a:off x="6161988" y="4853471"/>
            <a:ext cx="2743200" cy="715089"/>
          </a:xfrm>
          <a:prstGeom prst="wedgeRoundRectCallout">
            <a:avLst>
              <a:gd name="adj1" fmla="val -67638"/>
              <a:gd name="adj2" fmla="val -51381"/>
              <a:gd name="adj3" fmla="val 16667"/>
            </a:avLst>
          </a:prstGeom>
          <a:ln>
            <a:headEnd/>
            <a:tailEnd/>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altLang="zh-CN" b="1" dirty="0">
                <a:solidFill>
                  <a:schemeClr val="tx1"/>
                </a:solidFill>
              </a:rPr>
              <a:t>Need to understand the execution semantics</a:t>
            </a:r>
          </a:p>
        </p:txBody>
      </p:sp>
      <p:sp>
        <p:nvSpPr>
          <p:cNvPr id="7" name="矩形: 圆角 6">
            <a:extLst>
              <a:ext uri="{FF2B5EF4-FFF2-40B4-BE49-F238E27FC236}">
                <a16:creationId xmlns:a16="http://schemas.microsoft.com/office/drawing/2014/main" id="{2618E61C-ED8B-2C6D-1031-4A4AF813FDF2}"/>
              </a:ext>
            </a:extLst>
          </p:cNvPr>
          <p:cNvSpPr/>
          <p:nvPr/>
        </p:nvSpPr>
        <p:spPr>
          <a:xfrm>
            <a:off x="1258289" y="5731911"/>
            <a:ext cx="9675420" cy="919401"/>
          </a:xfrm>
          <a:prstGeom prst="roundRect">
            <a:avLst>
              <a:gd name="adj" fmla="val 13238"/>
            </a:avLst>
          </a:prstGeom>
          <a:solidFill>
            <a:srgbClr val="C2F2D0"/>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pPr algn="just"/>
            <a:r>
              <a:rPr lang="en-US" altLang="zh-CN" sz="2400" i="1" dirty="0">
                <a:solidFill>
                  <a:schemeClr val="tx1"/>
                </a:solidFill>
                <a:latin typeface="Cambria" panose="02040503050406030204" pitchFamily="18" charset="0"/>
                <a:ea typeface="Cambria" panose="02040503050406030204" pitchFamily="18" charset="0"/>
              </a:rPr>
              <a:t>Implication: </a:t>
            </a:r>
          </a:p>
          <a:p>
            <a:pPr marL="342900" indent="-342900" algn="just">
              <a:buFont typeface="Wingdings" panose="05000000000000000000" pitchFamily="2" charset="2"/>
              <a:buChar char="ü"/>
            </a:pPr>
            <a:r>
              <a:rPr lang="en-US" altLang="zh-CN" sz="2400" dirty="0">
                <a:solidFill>
                  <a:schemeClr val="tx1"/>
                </a:solidFill>
                <a:latin typeface="Cambria" panose="02040503050406030204" pitchFamily="18" charset="0"/>
                <a:ea typeface="Cambria" panose="02040503050406030204" pitchFamily="18" charset="0"/>
              </a:rPr>
              <a:t>Revealing silent </a:t>
            </a:r>
            <a:r>
              <a:rPr lang="en-US" altLang="zh-CN" sz="2400" dirty="0" err="1">
                <a:solidFill>
                  <a:schemeClr val="tx1"/>
                </a:solidFill>
                <a:latin typeface="Cambria" panose="02040503050406030204" pitchFamily="18" charset="0"/>
                <a:ea typeface="Cambria" panose="02040503050406030204" pitchFamily="18" charset="0"/>
              </a:rPr>
              <a:t>TXBugs</a:t>
            </a:r>
            <a:r>
              <a:rPr lang="en-US" altLang="zh-CN" sz="2400" dirty="0">
                <a:solidFill>
                  <a:schemeClr val="tx1"/>
                </a:solidFill>
                <a:latin typeface="Cambria" panose="02040503050406030204" pitchFamily="18" charset="0"/>
                <a:ea typeface="Cambria" panose="02040503050406030204" pitchFamily="18" charset="0"/>
              </a:rPr>
              <a:t> needs to develop new test oracles </a:t>
            </a:r>
          </a:p>
        </p:txBody>
      </p:sp>
    </p:spTree>
    <p:extLst>
      <p:ext uri="{BB962C8B-B14F-4D97-AF65-F5344CB8AC3E}">
        <p14:creationId xmlns:p14="http://schemas.microsoft.com/office/powerpoint/2010/main" val="348704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内容占位符 11">
            <a:extLst>
              <a:ext uri="{FF2B5EF4-FFF2-40B4-BE49-F238E27FC236}">
                <a16:creationId xmlns:a16="http://schemas.microsoft.com/office/drawing/2014/main" id="{103D5305-8827-9110-F97A-EFBB90640960}"/>
              </a:ext>
            </a:extLst>
          </p:cNvPr>
          <p:cNvSpPr>
            <a:spLocks noGrp="1"/>
          </p:cNvSpPr>
          <p:nvPr>
            <p:ph idx="1"/>
          </p:nvPr>
        </p:nvSpPr>
        <p:spPr>
          <a:xfrm>
            <a:off x="748740" y="1379799"/>
            <a:ext cx="10826495" cy="830997"/>
          </a:xfrm>
        </p:spPr>
        <p:txBody>
          <a:bodyPr/>
          <a:lstStyle/>
          <a:p>
            <a:r>
              <a:rPr lang="en-US" altLang="zh-CN" sz="2400" dirty="0">
                <a:latin typeface="Cambria" panose="02040503050406030204" pitchFamily="18" charset="0"/>
                <a:ea typeface="Cambria" panose="02040503050406030204" pitchFamily="18" charset="0"/>
              </a:rPr>
              <a:t>DBMSs are widely used in many applications for efficiently storing and retrieving data</a:t>
            </a:r>
            <a:endParaRPr lang="zh-CN" altLang="en-US" sz="2400" dirty="0">
              <a:latin typeface="Cambria" panose="02040503050406030204" pitchFamily="18" charset="0"/>
              <a:ea typeface="+mj-ea"/>
            </a:endParaRPr>
          </a:p>
        </p:txBody>
      </p:sp>
      <p:sp>
        <p:nvSpPr>
          <p:cNvPr id="2" name="标题 1">
            <a:extLst>
              <a:ext uri="{FF2B5EF4-FFF2-40B4-BE49-F238E27FC236}">
                <a16:creationId xmlns:a16="http://schemas.microsoft.com/office/drawing/2014/main" id="{C48E236D-222C-4F4B-29CC-5642B105AD72}"/>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Database Management System (DBMS) </a:t>
            </a:r>
            <a:endParaRPr lang="zh-CN" altLang="en-US" sz="3600" dirty="0">
              <a:latin typeface="Cambria" panose="02040503050406030204" pitchFamily="18" charset="0"/>
              <a:ea typeface="+mn-ea"/>
            </a:endParaRPr>
          </a:p>
        </p:txBody>
      </p:sp>
      <p:sp>
        <p:nvSpPr>
          <p:cNvPr id="10" name="灯片编号占位符 9">
            <a:extLst>
              <a:ext uri="{FF2B5EF4-FFF2-40B4-BE49-F238E27FC236}">
                <a16:creationId xmlns:a16="http://schemas.microsoft.com/office/drawing/2014/main" id="{568C0138-7529-4D92-3553-22B1409462A6}"/>
              </a:ext>
            </a:extLst>
          </p:cNvPr>
          <p:cNvSpPr>
            <a:spLocks noGrp="1"/>
          </p:cNvSpPr>
          <p:nvPr>
            <p:ph type="sldNum" sz="quarter" idx="4"/>
          </p:nvPr>
        </p:nvSpPr>
        <p:spPr/>
        <p:txBody>
          <a:bodyPr/>
          <a:lstStyle/>
          <a:p>
            <a:fld id="{27CAE394-06E6-47A3-B6CA-A6802AF0F537}" type="slidenum">
              <a:rPr lang="zh-CN" altLang="en-US" smtClean="0"/>
              <a:pPr/>
              <a:t>2</a:t>
            </a:fld>
            <a:endParaRPr lang="zh-CN" altLang="en-US" dirty="0"/>
          </a:p>
        </p:txBody>
      </p:sp>
      <p:pic>
        <p:nvPicPr>
          <p:cNvPr id="3" name="图片 2">
            <a:extLst>
              <a:ext uri="{FF2B5EF4-FFF2-40B4-BE49-F238E27FC236}">
                <a16:creationId xmlns:a16="http://schemas.microsoft.com/office/drawing/2014/main" id="{C61A3632-4936-C951-69C4-9EA29AC94F49}"/>
              </a:ext>
            </a:extLst>
          </p:cNvPr>
          <p:cNvPicPr>
            <a:picLocks noChangeAspect="1"/>
          </p:cNvPicPr>
          <p:nvPr/>
        </p:nvPicPr>
        <p:blipFill>
          <a:blip r:embed="rId3"/>
          <a:stretch>
            <a:fillRect/>
          </a:stretch>
        </p:blipFill>
        <p:spPr>
          <a:xfrm>
            <a:off x="2438562" y="2381972"/>
            <a:ext cx="1824019" cy="628841"/>
          </a:xfrm>
          <a:prstGeom prst="rect">
            <a:avLst/>
          </a:prstGeom>
        </p:spPr>
      </p:pic>
      <p:pic>
        <p:nvPicPr>
          <p:cNvPr id="8" name="Picture 4" descr="“github”的图片搜索结果">
            <a:extLst>
              <a:ext uri="{FF2B5EF4-FFF2-40B4-BE49-F238E27FC236}">
                <a16:creationId xmlns:a16="http://schemas.microsoft.com/office/drawing/2014/main" id="{221DA8CE-616C-F124-2CE0-E55D26CC340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263" y="3789230"/>
            <a:ext cx="1891444" cy="628840"/>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a:extLst>
              <a:ext uri="{FF2B5EF4-FFF2-40B4-BE49-F238E27FC236}">
                <a16:creationId xmlns:a16="http://schemas.microsoft.com/office/drawing/2014/main" id="{A75E15E1-F768-5332-57BC-F4321B48C909}"/>
              </a:ext>
            </a:extLst>
          </p:cNvPr>
          <p:cNvPicPr>
            <a:picLocks noChangeAspect="1"/>
          </p:cNvPicPr>
          <p:nvPr/>
        </p:nvPicPr>
        <p:blipFill>
          <a:blip r:embed="rId5"/>
          <a:stretch>
            <a:fillRect/>
          </a:stretch>
        </p:blipFill>
        <p:spPr>
          <a:xfrm>
            <a:off x="8809261" y="5794507"/>
            <a:ext cx="788180" cy="784112"/>
          </a:xfrm>
          <a:prstGeom prst="rect">
            <a:avLst/>
          </a:prstGeom>
        </p:spPr>
      </p:pic>
      <p:pic>
        <p:nvPicPr>
          <p:cNvPr id="16" name="图片 15">
            <a:extLst>
              <a:ext uri="{FF2B5EF4-FFF2-40B4-BE49-F238E27FC236}">
                <a16:creationId xmlns:a16="http://schemas.microsoft.com/office/drawing/2014/main" id="{4C2F81E6-B4F2-A02F-43AF-B7EFC8073A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7990" y="4444938"/>
            <a:ext cx="1062860" cy="1062860"/>
          </a:xfrm>
          <a:prstGeom prst="rect">
            <a:avLst/>
          </a:prstGeom>
        </p:spPr>
      </p:pic>
      <p:pic>
        <p:nvPicPr>
          <p:cNvPr id="17" name="图片 16" descr="1000px-Yahoo!_logo.svg.png">
            <a:extLst>
              <a:ext uri="{FF2B5EF4-FFF2-40B4-BE49-F238E27FC236}">
                <a16:creationId xmlns:a16="http://schemas.microsoft.com/office/drawing/2014/main" id="{492FFE76-8085-FC36-9C92-701BEDD10113}"/>
              </a:ext>
            </a:extLst>
          </p:cNvPr>
          <p:cNvPicPr>
            <a:picLocks noChangeAspect="1"/>
          </p:cNvPicPr>
          <p:nvPr/>
        </p:nvPicPr>
        <p:blipFill>
          <a:blip r:embed="rId7" cstate="print"/>
          <a:stretch>
            <a:fillRect/>
          </a:stretch>
        </p:blipFill>
        <p:spPr>
          <a:xfrm>
            <a:off x="7350680" y="2535118"/>
            <a:ext cx="1526807" cy="355746"/>
          </a:xfrm>
          <a:prstGeom prst="rect">
            <a:avLst/>
          </a:prstGeom>
        </p:spPr>
      </p:pic>
      <p:pic>
        <p:nvPicPr>
          <p:cNvPr id="18" name="图片 17" descr="d8GZgpn4FhJ0LhSTxNxmfw-netflix-logo-small.png">
            <a:extLst>
              <a:ext uri="{FF2B5EF4-FFF2-40B4-BE49-F238E27FC236}">
                <a16:creationId xmlns:a16="http://schemas.microsoft.com/office/drawing/2014/main" id="{B39BC848-7D1E-D092-B4D0-7AB751FDDCA5}"/>
              </a:ext>
            </a:extLst>
          </p:cNvPr>
          <p:cNvPicPr>
            <a:picLocks noChangeAspect="1"/>
          </p:cNvPicPr>
          <p:nvPr/>
        </p:nvPicPr>
        <p:blipFill>
          <a:blip r:embed="rId8" cstate="print"/>
          <a:stretch>
            <a:fillRect/>
          </a:stretch>
        </p:blipFill>
        <p:spPr>
          <a:xfrm>
            <a:off x="9469987" y="3361113"/>
            <a:ext cx="1655607" cy="443702"/>
          </a:xfrm>
          <a:prstGeom prst="rect">
            <a:avLst/>
          </a:prstGeom>
        </p:spPr>
      </p:pic>
      <p:pic>
        <p:nvPicPr>
          <p:cNvPr id="19" name="Picture 2" descr="“amazon”的图片搜索结果">
            <a:extLst>
              <a:ext uri="{FF2B5EF4-FFF2-40B4-BE49-F238E27FC236}">
                <a16:creationId xmlns:a16="http://schemas.microsoft.com/office/drawing/2014/main" id="{010E208B-964C-EDAB-D76D-2A6AAED898DD}"/>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66307" y="6130492"/>
            <a:ext cx="1698999" cy="62237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C4041B63-308A-3F87-024E-1F86F4A222B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71145" y="4924312"/>
            <a:ext cx="2180259" cy="76309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MySQL是什么_ MySQL数据库_开源数据库-AWS云服务">
            <a:extLst>
              <a:ext uri="{FF2B5EF4-FFF2-40B4-BE49-F238E27FC236}">
                <a16:creationId xmlns:a16="http://schemas.microsoft.com/office/drawing/2014/main" id="{C0D265B3-C108-27C7-DD2C-2E12FABD292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03901" y="3897909"/>
            <a:ext cx="1352112" cy="66459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Database of Databases - TiDB">
            <a:extLst>
              <a:ext uri="{FF2B5EF4-FFF2-40B4-BE49-F238E27FC236}">
                <a16:creationId xmlns:a16="http://schemas.microsoft.com/office/drawing/2014/main" id="{CCF53264-F1D7-DC0E-8E86-43FCF8D659D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48234" y="5794507"/>
            <a:ext cx="1300094" cy="505480"/>
          </a:xfrm>
          <a:prstGeom prst="rect">
            <a:avLst/>
          </a:prstGeom>
          <a:noFill/>
          <a:extLst>
            <a:ext uri="{909E8E84-426E-40DD-AFC4-6F175D3DCCD1}">
              <a14:hiddenFill xmlns:a14="http://schemas.microsoft.com/office/drawing/2010/main">
                <a:solidFill>
                  <a:srgbClr val="FFFFFF"/>
                </a:solidFill>
              </a14:hiddenFill>
            </a:ext>
          </a:extLst>
        </p:spPr>
      </p:pic>
      <p:pic>
        <p:nvPicPr>
          <p:cNvPr id="23" name="图片 22">
            <a:extLst>
              <a:ext uri="{FF2B5EF4-FFF2-40B4-BE49-F238E27FC236}">
                <a16:creationId xmlns:a16="http://schemas.microsoft.com/office/drawing/2014/main" id="{D69827FD-BB49-4ACE-C66A-663F01B29D0D}"/>
              </a:ext>
            </a:extLst>
          </p:cNvPr>
          <p:cNvPicPr>
            <a:picLocks noChangeAspect="1"/>
          </p:cNvPicPr>
          <p:nvPr/>
        </p:nvPicPr>
        <p:blipFill>
          <a:blip r:embed="rId13"/>
          <a:stretch>
            <a:fillRect/>
          </a:stretch>
        </p:blipFill>
        <p:spPr>
          <a:xfrm>
            <a:off x="5451404" y="3105930"/>
            <a:ext cx="1435985" cy="1490080"/>
          </a:xfrm>
          <a:prstGeom prst="rect">
            <a:avLst/>
          </a:prstGeom>
        </p:spPr>
      </p:pic>
      <p:pic>
        <p:nvPicPr>
          <p:cNvPr id="24" name="图片 23">
            <a:extLst>
              <a:ext uri="{FF2B5EF4-FFF2-40B4-BE49-F238E27FC236}">
                <a16:creationId xmlns:a16="http://schemas.microsoft.com/office/drawing/2014/main" id="{7E8534C3-3637-81E4-E6FD-33B82E8C9162}"/>
              </a:ext>
            </a:extLst>
          </p:cNvPr>
          <p:cNvPicPr>
            <a:picLocks noChangeAspect="1"/>
          </p:cNvPicPr>
          <p:nvPr/>
        </p:nvPicPr>
        <p:blipFill>
          <a:blip r:embed="rId14"/>
          <a:stretch>
            <a:fillRect/>
          </a:stretch>
        </p:blipFill>
        <p:spPr>
          <a:xfrm>
            <a:off x="6201525" y="4924312"/>
            <a:ext cx="2510223" cy="578508"/>
          </a:xfrm>
          <a:prstGeom prst="rect">
            <a:avLst/>
          </a:prstGeom>
        </p:spPr>
      </p:pic>
      <p:grpSp>
        <p:nvGrpSpPr>
          <p:cNvPr id="25" name="组合 24">
            <a:extLst>
              <a:ext uri="{FF2B5EF4-FFF2-40B4-BE49-F238E27FC236}">
                <a16:creationId xmlns:a16="http://schemas.microsoft.com/office/drawing/2014/main" id="{B072D591-F5FF-8347-9951-586A9E9E46DA}"/>
              </a:ext>
            </a:extLst>
          </p:cNvPr>
          <p:cNvGrpSpPr/>
          <p:nvPr/>
        </p:nvGrpSpPr>
        <p:grpSpPr>
          <a:xfrm>
            <a:off x="3937685" y="4036525"/>
            <a:ext cx="1688116" cy="763090"/>
            <a:chOff x="7390794" y="4369270"/>
            <a:chExt cx="3144124" cy="1498812"/>
          </a:xfrm>
        </p:grpSpPr>
        <p:pic>
          <p:nvPicPr>
            <p:cNvPr id="26" name="图片 25">
              <a:extLst>
                <a:ext uri="{FF2B5EF4-FFF2-40B4-BE49-F238E27FC236}">
                  <a16:creationId xmlns:a16="http://schemas.microsoft.com/office/drawing/2014/main" id="{8E0BF31C-3B46-16A7-28FA-692336E11D72}"/>
                </a:ext>
              </a:extLst>
            </p:cNvPr>
            <p:cNvPicPr>
              <a:picLocks noChangeAspect="1"/>
            </p:cNvPicPr>
            <p:nvPr/>
          </p:nvPicPr>
          <p:blipFill>
            <a:blip r:embed="rId15"/>
            <a:stretch>
              <a:fillRect/>
            </a:stretch>
          </p:blipFill>
          <p:spPr>
            <a:xfrm>
              <a:off x="7390794" y="4369270"/>
              <a:ext cx="3144124" cy="1498812"/>
            </a:xfrm>
            <a:prstGeom prst="rect">
              <a:avLst/>
            </a:prstGeom>
          </p:spPr>
        </p:pic>
        <p:sp>
          <p:nvSpPr>
            <p:cNvPr id="27" name="矩形 26">
              <a:extLst>
                <a:ext uri="{FF2B5EF4-FFF2-40B4-BE49-F238E27FC236}">
                  <a16:creationId xmlns:a16="http://schemas.microsoft.com/office/drawing/2014/main" id="{4AFB0AD1-218D-5A9E-7D9C-AFA5EA245548}"/>
                </a:ext>
              </a:extLst>
            </p:cNvPr>
            <p:cNvSpPr/>
            <p:nvPr/>
          </p:nvSpPr>
          <p:spPr bwMode="auto">
            <a:xfrm>
              <a:off x="9435262" y="4369270"/>
              <a:ext cx="1099656" cy="567455"/>
            </a:xfrm>
            <a:prstGeom prst="rect">
              <a:avLst/>
            </a:prstGeom>
            <a:solidFill>
              <a:schemeClr val="bg1"/>
            </a:solidFill>
            <a:ln w="28575">
              <a:no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800" i="0" u="none" strike="noStrike" cap="none" normalizeH="0" baseline="0" dirty="0" err="1">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grpSp>
      <p:sp>
        <p:nvSpPr>
          <p:cNvPr id="28" name="椭圆 27">
            <a:extLst>
              <a:ext uri="{FF2B5EF4-FFF2-40B4-BE49-F238E27FC236}">
                <a16:creationId xmlns:a16="http://schemas.microsoft.com/office/drawing/2014/main" id="{5BDD0F86-C79F-6044-854A-E69A5F3E29A3}"/>
              </a:ext>
            </a:extLst>
          </p:cNvPr>
          <p:cNvSpPr/>
          <p:nvPr/>
        </p:nvSpPr>
        <p:spPr bwMode="gray">
          <a:xfrm>
            <a:off x="2689155" y="2893929"/>
            <a:ext cx="6495215" cy="3883634"/>
          </a:xfrm>
          <a:prstGeom prst="ellipse">
            <a:avLst/>
          </a:prstGeom>
          <a:solidFill>
            <a:srgbClr val="AD0101">
              <a:alpha val="16078"/>
            </a:srgbClr>
          </a:solidFill>
          <a:ln>
            <a:noFill/>
          </a:ln>
          <a:effectLst>
            <a:softEdge rad="63500"/>
          </a:effectLst>
        </p:spPr>
        <p:style>
          <a:lnRef idx="0">
            <a:scrgbClr r="0" g="0" b="0"/>
          </a:lnRef>
          <a:fillRef idx="0">
            <a:scrgbClr r="0" g="0" b="0"/>
          </a:fillRef>
          <a:effectRef idx="0">
            <a:scrgbClr r="0" g="0" b="0"/>
          </a:effectRef>
          <a:fontRef idx="minor">
            <a:schemeClr val="lt1"/>
          </a:fontRef>
        </p:style>
        <p:txBody>
          <a:bodyPr wrap="none" rtlCol="0" anchor="ctr"/>
          <a:lstStyle/>
          <a:p>
            <a:pPr algn="ctr"/>
            <a:endParaRPr lang="zh-CN" altLang="en-US" b="1" dirty="0">
              <a:solidFill>
                <a:schemeClr val="bg1"/>
              </a:solidFill>
            </a:endParaRPr>
          </a:p>
        </p:txBody>
      </p:sp>
    </p:spTree>
    <p:extLst>
      <p:ext uri="{BB962C8B-B14F-4D97-AF65-F5344CB8AC3E}">
        <p14:creationId xmlns:p14="http://schemas.microsoft.com/office/powerpoint/2010/main" val="3669246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B291A8D3-20F1-51FA-4123-D5953EF7054A}"/>
              </a:ext>
            </a:extLst>
          </p:cNvPr>
          <p:cNvSpPr>
            <a:spLocks noGrp="1"/>
          </p:cNvSpPr>
          <p:nvPr>
            <p:ph idx="1"/>
          </p:nvPr>
        </p:nvSpPr>
        <p:spPr>
          <a:xfrm>
            <a:off x="748740" y="1379799"/>
            <a:ext cx="10826495" cy="830997"/>
          </a:xfrm>
        </p:spPr>
        <p:txBody>
          <a:bodyPr/>
          <a:lstStyle/>
          <a:p>
            <a:r>
              <a:rPr lang="en-US" altLang="zh-CN" dirty="0">
                <a:solidFill>
                  <a:srgbClr val="FF0000"/>
                </a:solidFill>
              </a:rPr>
              <a:t>54.3% </a:t>
            </a:r>
            <a:r>
              <a:rPr lang="en-US" altLang="zh-CN" dirty="0"/>
              <a:t>of </a:t>
            </a:r>
            <a:r>
              <a:rPr lang="en-US" altLang="zh-CN" dirty="0" err="1"/>
              <a:t>TXBugs</a:t>
            </a:r>
            <a:r>
              <a:rPr lang="en-US" altLang="zh-CN" dirty="0"/>
              <a:t> cannot be detected by existing transaction verification[1][2] and testing[3][4] approaches</a:t>
            </a:r>
          </a:p>
        </p:txBody>
      </p:sp>
      <p:sp>
        <p:nvSpPr>
          <p:cNvPr id="3" name="标题 2">
            <a:extLst>
              <a:ext uri="{FF2B5EF4-FFF2-40B4-BE49-F238E27FC236}">
                <a16:creationId xmlns:a16="http://schemas.microsoft.com/office/drawing/2014/main" id="{7EB15E18-502C-CD86-BCF7-BD6F0FCEC2AF}"/>
              </a:ext>
            </a:extLst>
          </p:cNvPr>
          <p:cNvSpPr>
            <a:spLocks noGrp="1"/>
          </p:cNvSpPr>
          <p:nvPr>
            <p:ph type="title"/>
          </p:nvPr>
        </p:nvSpPr>
        <p:spPr/>
        <p:txBody>
          <a:bodyPr/>
          <a:lstStyle/>
          <a:p>
            <a:r>
              <a:rPr lang="en-US" altLang="zh-CN" dirty="0"/>
              <a:t>RQ4: Detection Capability of Existing Approaches</a:t>
            </a:r>
            <a:endParaRPr lang="zh-CN" altLang="en-US" dirty="0"/>
          </a:p>
        </p:txBody>
      </p:sp>
      <p:sp>
        <p:nvSpPr>
          <p:cNvPr id="4" name="灯片编号占位符 3">
            <a:extLst>
              <a:ext uri="{FF2B5EF4-FFF2-40B4-BE49-F238E27FC236}">
                <a16:creationId xmlns:a16="http://schemas.microsoft.com/office/drawing/2014/main" id="{D51C16FC-B401-7CC7-D72F-84F879EEC153}"/>
              </a:ext>
            </a:extLst>
          </p:cNvPr>
          <p:cNvSpPr>
            <a:spLocks noGrp="1"/>
          </p:cNvSpPr>
          <p:nvPr>
            <p:ph type="sldNum" sz="quarter" idx="4"/>
          </p:nvPr>
        </p:nvSpPr>
        <p:spPr/>
        <p:txBody>
          <a:bodyPr/>
          <a:lstStyle/>
          <a:p>
            <a:fld id="{27CAE394-06E6-47A3-B6CA-A6802AF0F537}" type="slidenum">
              <a:rPr lang="zh-CN" altLang="en-US" smtClean="0"/>
              <a:pPr/>
              <a:t>20</a:t>
            </a:fld>
            <a:endParaRPr lang="zh-CN" altLang="en-US" dirty="0"/>
          </a:p>
        </p:txBody>
      </p:sp>
      <p:graphicFrame>
        <p:nvGraphicFramePr>
          <p:cNvPr id="5" name="图表 4">
            <a:extLst>
              <a:ext uri="{FF2B5EF4-FFF2-40B4-BE49-F238E27FC236}">
                <a16:creationId xmlns:a16="http://schemas.microsoft.com/office/drawing/2014/main" id="{20BC1AD7-2783-B0B3-46F4-13D860B126BC}"/>
              </a:ext>
            </a:extLst>
          </p:cNvPr>
          <p:cNvGraphicFramePr/>
          <p:nvPr>
            <p:extLst>
              <p:ext uri="{D42A27DB-BD31-4B8C-83A1-F6EECF244321}">
                <p14:modId xmlns:p14="http://schemas.microsoft.com/office/powerpoint/2010/main" val="1898630674"/>
              </p:ext>
            </p:extLst>
          </p:nvPr>
        </p:nvGraphicFramePr>
        <p:xfrm>
          <a:off x="3086476" y="2185504"/>
          <a:ext cx="6019045" cy="3673284"/>
        </p:xfrm>
        <a:graphic>
          <a:graphicData uri="http://schemas.openxmlformats.org/drawingml/2006/chart">
            <c:chart xmlns:c="http://schemas.openxmlformats.org/drawingml/2006/chart" xmlns:r="http://schemas.openxmlformats.org/officeDocument/2006/relationships" r:id="rId3"/>
          </a:graphicData>
        </a:graphic>
      </p:graphicFrame>
      <p:sp>
        <p:nvSpPr>
          <p:cNvPr id="13" name="文本框 12">
            <a:extLst>
              <a:ext uri="{FF2B5EF4-FFF2-40B4-BE49-F238E27FC236}">
                <a16:creationId xmlns:a16="http://schemas.microsoft.com/office/drawing/2014/main" id="{42AE66E7-1D00-8384-A81D-9027F570C174}"/>
              </a:ext>
            </a:extLst>
          </p:cNvPr>
          <p:cNvSpPr txBox="1"/>
          <p:nvPr/>
        </p:nvSpPr>
        <p:spPr>
          <a:xfrm>
            <a:off x="460314" y="5903893"/>
            <a:ext cx="10153935" cy="954107"/>
          </a:xfrm>
          <a:prstGeom prst="rect">
            <a:avLst/>
          </a:prstGeom>
          <a:noFill/>
        </p:spPr>
        <p:txBody>
          <a:bodyPr wrap="square">
            <a:spAutoFit/>
          </a:bodyPr>
          <a:lstStyle/>
          <a:p>
            <a:pPr marL="406400" indent="-406400" algn="just">
              <a:spcAft>
                <a:spcPts val="0"/>
              </a:spcAft>
            </a:pPr>
            <a:r>
              <a:rPr lang="en-US" sz="1400" kern="100" dirty="0">
                <a:latin typeface="Cambria" panose="02040503050406030204" pitchFamily="18" charset="0"/>
                <a:ea typeface="Cambria" panose="02040503050406030204" pitchFamily="18" charset="0"/>
              </a:rPr>
              <a:t>[1] K. Kingsbury et al., Elle: Inferring Isolation Anomalies from Experimental Observations. (VLDB </a:t>
            </a:r>
            <a:r>
              <a:rPr lang="de-DE" altLang="zh-CN" sz="1400" kern="100" dirty="0">
                <a:latin typeface="Cambria" panose="02040503050406030204" pitchFamily="18" charset="0"/>
                <a:ea typeface="Cambria" panose="02040503050406030204" pitchFamily="18" charset="0"/>
              </a:rPr>
              <a:t>Endow</a:t>
            </a:r>
            <a:r>
              <a:rPr lang="en-US" sz="1400" kern="100" dirty="0">
                <a:latin typeface="Cambria" panose="02040503050406030204" pitchFamily="18" charset="0"/>
                <a:ea typeface="Cambria" panose="02040503050406030204" pitchFamily="18" charset="0"/>
              </a:rPr>
              <a:t> 2020).</a:t>
            </a:r>
          </a:p>
          <a:p>
            <a:pPr marL="406400" indent="-406400" algn="just">
              <a:spcAft>
                <a:spcPts val="0"/>
              </a:spcAft>
            </a:pPr>
            <a:r>
              <a:rPr lang="en-US" sz="1400" kern="100" dirty="0">
                <a:latin typeface="Cambria" panose="02040503050406030204" pitchFamily="18" charset="0"/>
                <a:ea typeface="Cambria" panose="02040503050406030204" pitchFamily="18" charset="0"/>
              </a:rPr>
              <a:t>[2] C. Tan et al., Cobra: Making Transactional Key-Value Stores Verifiably Serializable. (OSDI 2020).</a:t>
            </a:r>
          </a:p>
          <a:p>
            <a:pPr marL="406400" indent="-406400" algn="just">
              <a:spcAft>
                <a:spcPts val="0"/>
              </a:spcAft>
            </a:pPr>
            <a:r>
              <a:rPr lang="en-US" sz="1400" kern="100" dirty="0">
                <a:latin typeface="Cambria" panose="02040503050406030204" pitchFamily="18" charset="0"/>
                <a:ea typeface="Cambria" panose="02040503050406030204" pitchFamily="18" charset="0"/>
              </a:rPr>
              <a:t>[3] Z. Cui et al., Differentially Testing Database Transactions for Fun and Profit. (ASE 2022).</a:t>
            </a:r>
          </a:p>
          <a:p>
            <a:pPr marL="406400" indent="-406400" algn="just">
              <a:spcAft>
                <a:spcPts val="0"/>
              </a:spcAft>
            </a:pPr>
            <a:r>
              <a:rPr lang="en-US" sz="1400" kern="100" dirty="0">
                <a:latin typeface="Cambria" panose="02040503050406030204" pitchFamily="18" charset="0"/>
                <a:ea typeface="Cambria" panose="02040503050406030204" pitchFamily="18" charset="0"/>
              </a:rPr>
              <a:t>[4] W. Dou et al., Detecting Isolation Bugs via Transaction Oracle Construction. (ICSE 2023).</a:t>
            </a:r>
          </a:p>
        </p:txBody>
      </p:sp>
      <p:sp>
        <p:nvSpPr>
          <p:cNvPr id="6" name="文本框 5">
            <a:extLst>
              <a:ext uri="{FF2B5EF4-FFF2-40B4-BE49-F238E27FC236}">
                <a16:creationId xmlns:a16="http://schemas.microsoft.com/office/drawing/2014/main" id="{5661A34C-C297-72AE-3828-F298CAF792E1}"/>
              </a:ext>
            </a:extLst>
          </p:cNvPr>
          <p:cNvSpPr txBox="1"/>
          <p:nvPr/>
        </p:nvSpPr>
        <p:spPr>
          <a:xfrm>
            <a:off x="1855434" y="3810636"/>
            <a:ext cx="2849732" cy="400110"/>
          </a:xfrm>
          <a:prstGeom prst="rect">
            <a:avLst/>
          </a:prstGeom>
          <a:noFill/>
        </p:spPr>
        <p:txBody>
          <a:bodyPr wrap="square" rtlCol="0">
            <a:spAutoFit/>
          </a:bodyPr>
          <a:lstStyle/>
          <a:p>
            <a:pPr algn="ctr"/>
            <a:r>
              <a:rPr lang="en-US" altLang="zh-CN" sz="2000" dirty="0"/>
              <a:t>Undetectable </a:t>
            </a:r>
            <a:r>
              <a:rPr lang="en-US" altLang="zh-CN" sz="2000" dirty="0" err="1"/>
              <a:t>TXBugs</a:t>
            </a:r>
            <a:endParaRPr lang="zh-CN" altLang="en-US" sz="2000" dirty="0"/>
          </a:p>
        </p:txBody>
      </p:sp>
      <p:sp>
        <p:nvSpPr>
          <p:cNvPr id="7" name="文本框 6">
            <a:extLst>
              <a:ext uri="{FF2B5EF4-FFF2-40B4-BE49-F238E27FC236}">
                <a16:creationId xmlns:a16="http://schemas.microsoft.com/office/drawing/2014/main" id="{4F87C12D-E94E-FF01-114A-E6F72F11F77F}"/>
              </a:ext>
            </a:extLst>
          </p:cNvPr>
          <p:cNvSpPr txBox="1"/>
          <p:nvPr/>
        </p:nvSpPr>
        <p:spPr>
          <a:xfrm>
            <a:off x="7486836" y="3810636"/>
            <a:ext cx="2234213" cy="400110"/>
          </a:xfrm>
          <a:prstGeom prst="rect">
            <a:avLst/>
          </a:prstGeom>
          <a:noFill/>
        </p:spPr>
        <p:txBody>
          <a:bodyPr wrap="square" rtlCol="0">
            <a:spAutoFit/>
          </a:bodyPr>
          <a:lstStyle/>
          <a:p>
            <a:pPr algn="ctr"/>
            <a:r>
              <a:rPr lang="en-US" altLang="zh-CN" sz="2000" dirty="0"/>
              <a:t>Detected </a:t>
            </a:r>
            <a:r>
              <a:rPr lang="en-US" altLang="zh-CN" sz="2000" dirty="0" err="1"/>
              <a:t>TXBugs</a:t>
            </a:r>
            <a:endParaRPr lang="zh-CN" altLang="en-US" sz="2000" dirty="0"/>
          </a:p>
        </p:txBody>
      </p:sp>
      <p:graphicFrame>
        <p:nvGraphicFramePr>
          <p:cNvPr id="9" name="图表 8">
            <a:extLst>
              <a:ext uri="{FF2B5EF4-FFF2-40B4-BE49-F238E27FC236}">
                <a16:creationId xmlns:a16="http://schemas.microsoft.com/office/drawing/2014/main" id="{FB8292D3-0EFF-1089-6C77-CFE746AB96E9}"/>
              </a:ext>
            </a:extLst>
          </p:cNvPr>
          <p:cNvGraphicFramePr/>
          <p:nvPr>
            <p:extLst>
              <p:ext uri="{D42A27DB-BD31-4B8C-83A1-F6EECF244321}">
                <p14:modId xmlns:p14="http://schemas.microsoft.com/office/powerpoint/2010/main" val="3062183571"/>
              </p:ext>
            </p:extLst>
          </p:nvPr>
        </p:nvGraphicFramePr>
        <p:xfrm>
          <a:off x="3307368" y="2365694"/>
          <a:ext cx="5594045" cy="33108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64962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图表 22">
            <a:extLst>
              <a:ext uri="{FF2B5EF4-FFF2-40B4-BE49-F238E27FC236}">
                <a16:creationId xmlns:a16="http://schemas.microsoft.com/office/drawing/2014/main" id="{42A101D4-2C02-F283-A760-55C7EFF20CA8}"/>
              </a:ext>
            </a:extLst>
          </p:cNvPr>
          <p:cNvGraphicFramePr/>
          <p:nvPr>
            <p:extLst>
              <p:ext uri="{D42A27DB-BD31-4B8C-83A1-F6EECF244321}">
                <p14:modId xmlns:p14="http://schemas.microsoft.com/office/powerpoint/2010/main" val="2171313095"/>
              </p:ext>
            </p:extLst>
          </p:nvPr>
        </p:nvGraphicFramePr>
        <p:xfrm>
          <a:off x="5973097" y="1940073"/>
          <a:ext cx="4917457" cy="1988552"/>
        </p:xfrm>
        <a:graphic>
          <a:graphicData uri="http://schemas.openxmlformats.org/drawingml/2006/chart">
            <c:chart xmlns:c="http://schemas.openxmlformats.org/drawingml/2006/chart" xmlns:r="http://schemas.openxmlformats.org/officeDocument/2006/relationships" r:id="rId3"/>
          </a:graphicData>
        </a:graphic>
      </p:graphicFrame>
      <p:sp>
        <p:nvSpPr>
          <p:cNvPr id="2" name="内容占位符 1">
            <a:extLst>
              <a:ext uri="{FF2B5EF4-FFF2-40B4-BE49-F238E27FC236}">
                <a16:creationId xmlns:a16="http://schemas.microsoft.com/office/drawing/2014/main" id="{B291A8D3-20F1-51FA-4123-D5953EF7054A}"/>
              </a:ext>
            </a:extLst>
          </p:cNvPr>
          <p:cNvSpPr>
            <a:spLocks noGrp="1"/>
          </p:cNvSpPr>
          <p:nvPr>
            <p:ph idx="1"/>
          </p:nvPr>
        </p:nvSpPr>
        <p:spPr>
          <a:xfrm>
            <a:off x="748740" y="1379799"/>
            <a:ext cx="10969783" cy="830997"/>
          </a:xfrm>
        </p:spPr>
        <p:txBody>
          <a:bodyPr/>
          <a:lstStyle/>
          <a:p>
            <a:r>
              <a:rPr lang="en-US" altLang="zh-CN" dirty="0"/>
              <a:t>Transaction verification approaches[1][2] cannot detect </a:t>
            </a:r>
            <a:r>
              <a:rPr lang="en-US" altLang="zh-CN" dirty="0">
                <a:solidFill>
                  <a:srgbClr val="FF0000"/>
                </a:solidFill>
              </a:rPr>
              <a:t>97.1%</a:t>
            </a:r>
            <a:r>
              <a:rPr lang="en-US" altLang="zh-CN" dirty="0"/>
              <a:t> of </a:t>
            </a:r>
            <a:r>
              <a:rPr lang="en-US" altLang="zh-CN" dirty="0" err="1"/>
              <a:t>TXBugs</a:t>
            </a:r>
            <a:endParaRPr lang="en-US" altLang="zh-CN" dirty="0"/>
          </a:p>
        </p:txBody>
      </p:sp>
      <p:sp>
        <p:nvSpPr>
          <p:cNvPr id="3" name="标题 2">
            <a:extLst>
              <a:ext uri="{FF2B5EF4-FFF2-40B4-BE49-F238E27FC236}">
                <a16:creationId xmlns:a16="http://schemas.microsoft.com/office/drawing/2014/main" id="{7EB15E18-502C-CD86-BCF7-BD6F0FCEC2AF}"/>
              </a:ext>
            </a:extLst>
          </p:cNvPr>
          <p:cNvSpPr>
            <a:spLocks noGrp="1"/>
          </p:cNvSpPr>
          <p:nvPr>
            <p:ph type="title"/>
          </p:nvPr>
        </p:nvSpPr>
        <p:spPr/>
        <p:txBody>
          <a:bodyPr/>
          <a:lstStyle/>
          <a:p>
            <a:r>
              <a:rPr lang="en-US" altLang="zh-CN" dirty="0"/>
              <a:t>RQ4: Detection Capability of Existing Approaches</a:t>
            </a:r>
            <a:endParaRPr lang="zh-CN" altLang="en-US" dirty="0"/>
          </a:p>
        </p:txBody>
      </p:sp>
      <p:sp>
        <p:nvSpPr>
          <p:cNvPr id="4" name="灯片编号占位符 3">
            <a:extLst>
              <a:ext uri="{FF2B5EF4-FFF2-40B4-BE49-F238E27FC236}">
                <a16:creationId xmlns:a16="http://schemas.microsoft.com/office/drawing/2014/main" id="{D51C16FC-B401-7CC7-D72F-84F879EEC153}"/>
              </a:ext>
            </a:extLst>
          </p:cNvPr>
          <p:cNvSpPr>
            <a:spLocks noGrp="1"/>
          </p:cNvSpPr>
          <p:nvPr>
            <p:ph type="sldNum" sz="quarter" idx="4"/>
          </p:nvPr>
        </p:nvSpPr>
        <p:spPr/>
        <p:txBody>
          <a:bodyPr/>
          <a:lstStyle/>
          <a:p>
            <a:fld id="{27CAE394-06E6-47A3-B6CA-A6802AF0F537}" type="slidenum">
              <a:rPr lang="zh-CN" altLang="en-US" smtClean="0"/>
              <a:pPr/>
              <a:t>21</a:t>
            </a:fld>
            <a:endParaRPr lang="zh-CN" altLang="en-US" dirty="0"/>
          </a:p>
        </p:txBody>
      </p:sp>
      <p:sp>
        <p:nvSpPr>
          <p:cNvPr id="6" name="矩形: 圆角 5">
            <a:extLst>
              <a:ext uri="{FF2B5EF4-FFF2-40B4-BE49-F238E27FC236}">
                <a16:creationId xmlns:a16="http://schemas.microsoft.com/office/drawing/2014/main" id="{95888B0C-FEA1-782C-3B85-F9C06C37B466}"/>
              </a:ext>
            </a:extLst>
          </p:cNvPr>
          <p:cNvSpPr/>
          <p:nvPr/>
        </p:nvSpPr>
        <p:spPr>
          <a:xfrm>
            <a:off x="1258289" y="4678700"/>
            <a:ext cx="9675420" cy="1246763"/>
          </a:xfrm>
          <a:prstGeom prst="roundRect">
            <a:avLst>
              <a:gd name="adj" fmla="val 7763"/>
            </a:avLst>
          </a:prstGeom>
          <a:solidFill>
            <a:srgbClr val="C2F2D0"/>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pPr algn="just"/>
            <a:r>
              <a:rPr lang="en-US" altLang="zh-CN" sz="2400" i="1" dirty="0">
                <a:solidFill>
                  <a:schemeClr val="tx1"/>
                </a:solidFill>
                <a:latin typeface="Cambria" panose="02040503050406030204" pitchFamily="18" charset="0"/>
                <a:ea typeface="Cambria" panose="02040503050406030204" pitchFamily="18" charset="0"/>
              </a:rPr>
              <a:t>Implication: </a:t>
            </a:r>
          </a:p>
          <a:p>
            <a:pPr marL="342900" indent="-342900" algn="just">
              <a:buFont typeface="Wingdings" panose="05000000000000000000" pitchFamily="2" charset="2"/>
              <a:buChar char="ü"/>
            </a:pPr>
            <a:r>
              <a:rPr lang="en-US" altLang="zh-CN" sz="2400" dirty="0">
                <a:solidFill>
                  <a:schemeClr val="tx1"/>
                </a:solidFill>
                <a:latin typeface="Cambria" panose="02040503050406030204" pitchFamily="18" charset="0"/>
                <a:ea typeface="Cambria" panose="02040503050406030204" pitchFamily="18" charset="0"/>
              </a:rPr>
              <a:t>New transaction verification approaches are required to support complex transactions’ execution history</a:t>
            </a:r>
          </a:p>
        </p:txBody>
      </p:sp>
      <p:sp>
        <p:nvSpPr>
          <p:cNvPr id="8" name="文本框 7">
            <a:extLst>
              <a:ext uri="{FF2B5EF4-FFF2-40B4-BE49-F238E27FC236}">
                <a16:creationId xmlns:a16="http://schemas.microsoft.com/office/drawing/2014/main" id="{9B3FF9DA-382C-2D37-7AB7-9343DFA71B73}"/>
              </a:ext>
            </a:extLst>
          </p:cNvPr>
          <p:cNvSpPr txBox="1"/>
          <p:nvPr/>
        </p:nvSpPr>
        <p:spPr>
          <a:xfrm>
            <a:off x="2396456" y="3934043"/>
            <a:ext cx="2727435" cy="369332"/>
          </a:xfrm>
          <a:prstGeom prst="rect">
            <a:avLst/>
          </a:prstGeom>
          <a:noFill/>
        </p:spPr>
        <p:txBody>
          <a:bodyPr wrap="square" rtlCol="0">
            <a:spAutoFit/>
          </a:bodyPr>
          <a:lstStyle/>
          <a:p>
            <a:pPr algn="ctr"/>
            <a:r>
              <a:rPr lang="en-US" altLang="zh-CN" b="1" dirty="0"/>
              <a:t>Key-value structure</a:t>
            </a:r>
            <a:endParaRPr lang="zh-CN" altLang="en-US" b="1" dirty="0"/>
          </a:p>
        </p:txBody>
      </p:sp>
      <p:sp>
        <p:nvSpPr>
          <p:cNvPr id="10" name="文本框 9">
            <a:extLst>
              <a:ext uri="{FF2B5EF4-FFF2-40B4-BE49-F238E27FC236}">
                <a16:creationId xmlns:a16="http://schemas.microsoft.com/office/drawing/2014/main" id="{21F2925A-4EC3-9DC5-807A-BA2CEA178DD7}"/>
              </a:ext>
            </a:extLst>
          </p:cNvPr>
          <p:cNvSpPr txBox="1"/>
          <p:nvPr/>
        </p:nvSpPr>
        <p:spPr>
          <a:xfrm>
            <a:off x="7068109" y="3934043"/>
            <a:ext cx="2727435" cy="369332"/>
          </a:xfrm>
          <a:prstGeom prst="rect">
            <a:avLst/>
          </a:prstGeom>
          <a:noFill/>
        </p:spPr>
        <p:txBody>
          <a:bodyPr wrap="square" rtlCol="0">
            <a:spAutoFit/>
          </a:bodyPr>
          <a:lstStyle/>
          <a:p>
            <a:pPr algn="ctr"/>
            <a:r>
              <a:rPr lang="en-US" altLang="zh-CN" b="1" dirty="0"/>
              <a:t>Root cause</a:t>
            </a:r>
            <a:endParaRPr lang="zh-CN" altLang="en-US" b="1" dirty="0"/>
          </a:p>
        </p:txBody>
      </p:sp>
      <p:sp>
        <p:nvSpPr>
          <p:cNvPr id="11" name="文本框 10">
            <a:extLst>
              <a:ext uri="{FF2B5EF4-FFF2-40B4-BE49-F238E27FC236}">
                <a16:creationId xmlns:a16="http://schemas.microsoft.com/office/drawing/2014/main" id="{F453AEFD-9091-8CBE-29D3-63B8BCF1142B}"/>
              </a:ext>
            </a:extLst>
          </p:cNvPr>
          <p:cNvSpPr txBox="1"/>
          <p:nvPr/>
        </p:nvSpPr>
        <p:spPr>
          <a:xfrm>
            <a:off x="460314" y="6330025"/>
            <a:ext cx="10153935" cy="523220"/>
          </a:xfrm>
          <a:prstGeom prst="rect">
            <a:avLst/>
          </a:prstGeom>
          <a:noFill/>
        </p:spPr>
        <p:txBody>
          <a:bodyPr wrap="square">
            <a:spAutoFit/>
          </a:bodyPr>
          <a:lstStyle/>
          <a:p>
            <a:pPr marL="406400" indent="-406400" algn="just">
              <a:spcAft>
                <a:spcPts val="0"/>
              </a:spcAft>
            </a:pPr>
            <a:r>
              <a:rPr lang="en-US" sz="1400" kern="100" dirty="0">
                <a:latin typeface="Cambria" panose="02040503050406030204" pitchFamily="18" charset="0"/>
                <a:ea typeface="Cambria" panose="02040503050406030204" pitchFamily="18" charset="0"/>
              </a:rPr>
              <a:t>[1] K. Kingsbury et al., Elle: Inferring Isolation Anomalies from Experimental Observations. (VLDB </a:t>
            </a:r>
            <a:r>
              <a:rPr lang="de-DE" altLang="zh-CN" sz="1400" kern="100" dirty="0">
                <a:latin typeface="Cambria" panose="02040503050406030204" pitchFamily="18" charset="0"/>
                <a:ea typeface="Cambria" panose="02040503050406030204" pitchFamily="18" charset="0"/>
              </a:rPr>
              <a:t>Endow</a:t>
            </a:r>
            <a:r>
              <a:rPr lang="en-US" sz="1400" kern="100" dirty="0">
                <a:latin typeface="Cambria" panose="02040503050406030204" pitchFamily="18" charset="0"/>
                <a:ea typeface="Cambria" panose="02040503050406030204" pitchFamily="18" charset="0"/>
              </a:rPr>
              <a:t> 2020).</a:t>
            </a:r>
          </a:p>
          <a:p>
            <a:pPr marL="406400" indent="-406400" algn="just">
              <a:spcAft>
                <a:spcPts val="0"/>
              </a:spcAft>
            </a:pPr>
            <a:r>
              <a:rPr lang="en-US" sz="1400" kern="100" dirty="0">
                <a:latin typeface="Cambria" panose="02040503050406030204" pitchFamily="18" charset="0"/>
                <a:ea typeface="Cambria" panose="02040503050406030204" pitchFamily="18" charset="0"/>
              </a:rPr>
              <a:t>[2] C. Tan et al., Cobra: Making Transactional Key-Value Stores Verifiably Serializable. (OSDI 2020).</a:t>
            </a:r>
          </a:p>
        </p:txBody>
      </p:sp>
      <p:graphicFrame>
        <p:nvGraphicFramePr>
          <p:cNvPr id="5" name="表格 4">
            <a:extLst>
              <a:ext uri="{FF2B5EF4-FFF2-40B4-BE49-F238E27FC236}">
                <a16:creationId xmlns:a16="http://schemas.microsoft.com/office/drawing/2014/main" id="{BF5FE158-057F-B398-613E-2B6623584AB7}"/>
              </a:ext>
            </a:extLst>
          </p:cNvPr>
          <p:cNvGraphicFramePr>
            <a:graphicFrameLocks noGrp="1"/>
          </p:cNvGraphicFramePr>
          <p:nvPr>
            <p:extLst>
              <p:ext uri="{D42A27DB-BD31-4B8C-83A1-F6EECF244321}">
                <p14:modId xmlns:p14="http://schemas.microsoft.com/office/powerpoint/2010/main" val="3976984060"/>
              </p:ext>
            </p:extLst>
          </p:nvPr>
        </p:nvGraphicFramePr>
        <p:xfrm>
          <a:off x="2938165" y="2584389"/>
          <a:ext cx="1644015" cy="1246494"/>
        </p:xfrm>
        <a:graphic>
          <a:graphicData uri="http://schemas.openxmlformats.org/drawingml/2006/table">
            <a:tbl>
              <a:tblPr firstRow="1" bandRow="1">
                <a:tableStyleId>{7DF18680-E054-41AD-8BC1-D1AEF772440D}</a:tableStyleId>
              </a:tblPr>
              <a:tblGrid>
                <a:gridCol w="704578">
                  <a:extLst>
                    <a:ext uri="{9D8B030D-6E8A-4147-A177-3AD203B41FA5}">
                      <a16:colId xmlns:a16="http://schemas.microsoft.com/office/drawing/2014/main" val="2558603176"/>
                    </a:ext>
                  </a:extLst>
                </a:gridCol>
                <a:gridCol w="939437">
                  <a:extLst>
                    <a:ext uri="{9D8B030D-6E8A-4147-A177-3AD203B41FA5}">
                      <a16:colId xmlns:a16="http://schemas.microsoft.com/office/drawing/2014/main" val="2474858052"/>
                    </a:ext>
                  </a:extLst>
                </a:gridCol>
              </a:tblGrid>
              <a:tr h="415498">
                <a:tc>
                  <a:txBody>
                    <a:bodyPr/>
                    <a:lstStyle/>
                    <a:p>
                      <a:pPr algn="ctr"/>
                      <a:r>
                        <a:rPr lang="en-US" altLang="zh-CN" sz="1800" dirty="0"/>
                        <a:t>key</a:t>
                      </a:r>
                      <a:endParaRPr lang="zh-CN" altLang="en-US" sz="1800" dirty="0"/>
                    </a:p>
                  </a:txBody>
                  <a:tcPr/>
                </a:tc>
                <a:tc>
                  <a:txBody>
                    <a:bodyPr/>
                    <a:lstStyle/>
                    <a:p>
                      <a:pPr algn="ctr"/>
                      <a:r>
                        <a:rPr lang="en-US" altLang="zh-CN" sz="1800" dirty="0"/>
                        <a:t>value</a:t>
                      </a:r>
                      <a:endParaRPr lang="zh-CN" altLang="en-US" sz="1800" dirty="0"/>
                    </a:p>
                  </a:txBody>
                  <a:tcPr/>
                </a:tc>
                <a:extLst>
                  <a:ext uri="{0D108BD9-81ED-4DB2-BD59-A6C34878D82A}">
                    <a16:rowId xmlns:a16="http://schemas.microsoft.com/office/drawing/2014/main" val="2112174178"/>
                  </a:ext>
                </a:extLst>
              </a:tr>
              <a:tr h="415498">
                <a:tc>
                  <a:txBody>
                    <a:bodyPr/>
                    <a:lstStyle/>
                    <a:p>
                      <a:pPr algn="ctr"/>
                      <a:r>
                        <a:rPr lang="en-US" altLang="zh-CN" sz="1800" dirty="0"/>
                        <a:t>1</a:t>
                      </a:r>
                      <a:endParaRPr lang="zh-CN" altLang="en-US" sz="1800" dirty="0"/>
                    </a:p>
                  </a:txBody>
                  <a:tcPr/>
                </a:tc>
                <a:tc>
                  <a:txBody>
                    <a:bodyPr/>
                    <a:lstStyle/>
                    <a:p>
                      <a:pPr algn="ctr"/>
                      <a:r>
                        <a:rPr lang="en-US" altLang="zh-CN" sz="1800" dirty="0"/>
                        <a:t>a</a:t>
                      </a:r>
                      <a:endParaRPr lang="zh-CN" altLang="en-US" sz="1800" dirty="0"/>
                    </a:p>
                  </a:txBody>
                  <a:tcPr/>
                </a:tc>
                <a:extLst>
                  <a:ext uri="{0D108BD9-81ED-4DB2-BD59-A6C34878D82A}">
                    <a16:rowId xmlns:a16="http://schemas.microsoft.com/office/drawing/2014/main" val="3399560480"/>
                  </a:ext>
                </a:extLst>
              </a:tr>
              <a:tr h="415498">
                <a:tc>
                  <a:txBody>
                    <a:bodyPr/>
                    <a:lstStyle/>
                    <a:p>
                      <a:pPr algn="ctr"/>
                      <a:r>
                        <a:rPr lang="en-US" altLang="zh-CN" sz="1800" dirty="0"/>
                        <a:t>2</a:t>
                      </a:r>
                      <a:endParaRPr lang="zh-CN" altLang="en-US" sz="1800" dirty="0"/>
                    </a:p>
                  </a:txBody>
                  <a:tcPr/>
                </a:tc>
                <a:tc>
                  <a:txBody>
                    <a:bodyPr/>
                    <a:lstStyle/>
                    <a:p>
                      <a:pPr algn="ctr"/>
                      <a:r>
                        <a:rPr lang="en-US" altLang="zh-CN" sz="1800" dirty="0"/>
                        <a:t>b</a:t>
                      </a:r>
                      <a:endParaRPr lang="zh-CN" altLang="en-US" sz="1800" dirty="0"/>
                    </a:p>
                  </a:txBody>
                  <a:tcPr/>
                </a:tc>
                <a:extLst>
                  <a:ext uri="{0D108BD9-81ED-4DB2-BD59-A6C34878D82A}">
                    <a16:rowId xmlns:a16="http://schemas.microsoft.com/office/drawing/2014/main" val="4139567495"/>
                  </a:ext>
                </a:extLst>
              </a:tr>
            </a:tbl>
          </a:graphicData>
        </a:graphic>
      </p:graphicFrame>
      <p:sp>
        <p:nvSpPr>
          <p:cNvPr id="15" name="文本框 14">
            <a:extLst>
              <a:ext uri="{FF2B5EF4-FFF2-40B4-BE49-F238E27FC236}">
                <a16:creationId xmlns:a16="http://schemas.microsoft.com/office/drawing/2014/main" id="{941643A8-38C2-BA99-09E0-5DBCDB73532F}"/>
              </a:ext>
            </a:extLst>
          </p:cNvPr>
          <p:cNvSpPr txBox="1"/>
          <p:nvPr/>
        </p:nvSpPr>
        <p:spPr>
          <a:xfrm>
            <a:off x="9111049" y="2641961"/>
            <a:ext cx="1432733" cy="584775"/>
          </a:xfrm>
          <a:prstGeom prst="rect">
            <a:avLst/>
          </a:prstGeom>
          <a:noFill/>
        </p:spPr>
        <p:txBody>
          <a:bodyPr wrap="square">
            <a:spAutoFit/>
          </a:bodyPr>
          <a:lstStyle/>
          <a:p>
            <a:pPr algn="ctr" rtl="0">
              <a:defRPr sz="1800" b="0" i="0" u="none" strike="noStrike" kern="1200" baseline="0">
                <a:solidFill>
                  <a:prstClr val="black"/>
                </a:solidFill>
                <a:latin typeface="+mn-lt"/>
                <a:ea typeface="+mn-ea"/>
                <a:cs typeface="+mn-cs"/>
              </a:defRPr>
            </a:pPr>
            <a:r>
              <a:rPr lang="en-US" altLang="zh-CN" sz="1600" dirty="0"/>
              <a:t>Isolation violation</a:t>
            </a:r>
          </a:p>
        </p:txBody>
      </p:sp>
    </p:spTree>
    <p:extLst>
      <p:ext uri="{BB962C8B-B14F-4D97-AF65-F5344CB8AC3E}">
        <p14:creationId xmlns:p14="http://schemas.microsoft.com/office/powerpoint/2010/main" val="12883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B291A8D3-20F1-51FA-4123-D5953EF7054A}"/>
              </a:ext>
            </a:extLst>
          </p:cNvPr>
          <p:cNvSpPr>
            <a:spLocks noGrp="1"/>
          </p:cNvSpPr>
          <p:nvPr>
            <p:ph idx="1"/>
          </p:nvPr>
        </p:nvSpPr>
        <p:spPr>
          <a:xfrm>
            <a:off x="748740" y="1379799"/>
            <a:ext cx="10826495" cy="830997"/>
          </a:xfrm>
        </p:spPr>
        <p:txBody>
          <a:bodyPr/>
          <a:lstStyle/>
          <a:p>
            <a:r>
              <a:rPr lang="en-US" altLang="zh-CN" dirty="0"/>
              <a:t>Transaction testing approaches DT2[1], </a:t>
            </a:r>
            <a:r>
              <a:rPr lang="en-US" altLang="zh-CN" dirty="0" err="1"/>
              <a:t>Troc</a:t>
            </a:r>
            <a:r>
              <a:rPr lang="en-US" altLang="zh-CN" dirty="0"/>
              <a:t>[2] cannot detect </a:t>
            </a:r>
            <a:r>
              <a:rPr lang="en-US" altLang="zh-CN" dirty="0">
                <a:solidFill>
                  <a:srgbClr val="FF0000"/>
                </a:solidFill>
              </a:rPr>
              <a:t>55.7%</a:t>
            </a:r>
            <a:r>
              <a:rPr lang="en-US" altLang="zh-CN" dirty="0"/>
              <a:t> of </a:t>
            </a:r>
            <a:r>
              <a:rPr lang="en-US" altLang="zh-CN" dirty="0" err="1"/>
              <a:t>TXBugs</a:t>
            </a:r>
            <a:endParaRPr lang="en-US" altLang="zh-CN" dirty="0"/>
          </a:p>
        </p:txBody>
      </p:sp>
      <p:sp>
        <p:nvSpPr>
          <p:cNvPr id="3" name="标题 2">
            <a:extLst>
              <a:ext uri="{FF2B5EF4-FFF2-40B4-BE49-F238E27FC236}">
                <a16:creationId xmlns:a16="http://schemas.microsoft.com/office/drawing/2014/main" id="{7EB15E18-502C-CD86-BCF7-BD6F0FCEC2AF}"/>
              </a:ext>
            </a:extLst>
          </p:cNvPr>
          <p:cNvSpPr>
            <a:spLocks noGrp="1"/>
          </p:cNvSpPr>
          <p:nvPr>
            <p:ph type="title"/>
          </p:nvPr>
        </p:nvSpPr>
        <p:spPr/>
        <p:txBody>
          <a:bodyPr/>
          <a:lstStyle/>
          <a:p>
            <a:r>
              <a:rPr lang="en-US" altLang="zh-CN" dirty="0"/>
              <a:t>RQ4: Detection Capability of Existing Approaches</a:t>
            </a:r>
            <a:endParaRPr lang="zh-CN" altLang="en-US" dirty="0"/>
          </a:p>
        </p:txBody>
      </p:sp>
      <p:sp>
        <p:nvSpPr>
          <p:cNvPr id="4" name="灯片编号占位符 3">
            <a:extLst>
              <a:ext uri="{FF2B5EF4-FFF2-40B4-BE49-F238E27FC236}">
                <a16:creationId xmlns:a16="http://schemas.microsoft.com/office/drawing/2014/main" id="{D51C16FC-B401-7CC7-D72F-84F879EEC153}"/>
              </a:ext>
            </a:extLst>
          </p:cNvPr>
          <p:cNvSpPr>
            <a:spLocks noGrp="1"/>
          </p:cNvSpPr>
          <p:nvPr>
            <p:ph type="sldNum" sz="quarter" idx="4"/>
          </p:nvPr>
        </p:nvSpPr>
        <p:spPr/>
        <p:txBody>
          <a:bodyPr/>
          <a:lstStyle/>
          <a:p>
            <a:fld id="{27CAE394-06E6-47A3-B6CA-A6802AF0F537}" type="slidenum">
              <a:rPr lang="zh-CN" altLang="en-US" smtClean="0"/>
              <a:pPr/>
              <a:t>22</a:t>
            </a:fld>
            <a:endParaRPr lang="zh-CN" altLang="en-US" dirty="0"/>
          </a:p>
        </p:txBody>
      </p:sp>
      <p:sp>
        <p:nvSpPr>
          <p:cNvPr id="5" name="矩形: 圆角 4">
            <a:extLst>
              <a:ext uri="{FF2B5EF4-FFF2-40B4-BE49-F238E27FC236}">
                <a16:creationId xmlns:a16="http://schemas.microsoft.com/office/drawing/2014/main" id="{F3564602-C215-494F-5B08-191E155AB065}"/>
              </a:ext>
            </a:extLst>
          </p:cNvPr>
          <p:cNvSpPr/>
          <p:nvPr/>
        </p:nvSpPr>
        <p:spPr>
          <a:xfrm>
            <a:off x="1185478" y="4717290"/>
            <a:ext cx="9821043" cy="1269980"/>
          </a:xfrm>
          <a:prstGeom prst="roundRect">
            <a:avLst>
              <a:gd name="adj" fmla="val 10666"/>
            </a:avLst>
          </a:prstGeom>
          <a:solidFill>
            <a:srgbClr val="C2F2D0"/>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pPr algn="just"/>
            <a:r>
              <a:rPr lang="en-US" altLang="zh-CN" sz="2400" i="1" dirty="0">
                <a:solidFill>
                  <a:schemeClr val="tx1"/>
                </a:solidFill>
                <a:latin typeface="Cambria" panose="02040503050406030204" pitchFamily="18" charset="0"/>
                <a:ea typeface="Cambria" panose="02040503050406030204" pitchFamily="18" charset="0"/>
              </a:rPr>
              <a:t>Implication: </a:t>
            </a:r>
          </a:p>
          <a:p>
            <a:pPr marL="342900" indent="-342900" algn="just">
              <a:buFont typeface="Wingdings" panose="05000000000000000000" pitchFamily="2" charset="2"/>
              <a:buChar char="ü"/>
            </a:pPr>
            <a:r>
              <a:rPr lang="en-US" altLang="zh-CN" sz="2400" dirty="0" err="1">
                <a:solidFill>
                  <a:schemeClr val="tx1"/>
                </a:solidFill>
                <a:latin typeface="Cambria" panose="02040503050406030204" pitchFamily="18" charset="0"/>
                <a:ea typeface="Cambria" panose="02040503050406030204" pitchFamily="18" charset="0"/>
              </a:rPr>
              <a:t>TXBug</a:t>
            </a:r>
            <a:r>
              <a:rPr lang="en-US" altLang="zh-CN" sz="2400" dirty="0">
                <a:solidFill>
                  <a:schemeClr val="tx1"/>
                </a:solidFill>
                <a:latin typeface="Cambria" panose="02040503050406030204" pitchFamily="18" charset="0"/>
                <a:ea typeface="Cambria" panose="02040503050406030204" pitchFamily="18" charset="0"/>
              </a:rPr>
              <a:t> detection approaches should support more SQL features and transaction semantics</a:t>
            </a:r>
          </a:p>
        </p:txBody>
      </p:sp>
      <p:sp>
        <p:nvSpPr>
          <p:cNvPr id="9" name="文本框 8">
            <a:extLst>
              <a:ext uri="{FF2B5EF4-FFF2-40B4-BE49-F238E27FC236}">
                <a16:creationId xmlns:a16="http://schemas.microsoft.com/office/drawing/2014/main" id="{A07C61E1-D966-EA75-A76B-7F087AB3C1D1}"/>
              </a:ext>
            </a:extLst>
          </p:cNvPr>
          <p:cNvSpPr txBox="1"/>
          <p:nvPr/>
        </p:nvSpPr>
        <p:spPr>
          <a:xfrm>
            <a:off x="6819449" y="4367052"/>
            <a:ext cx="3213142" cy="369332"/>
          </a:xfrm>
          <a:prstGeom prst="rect">
            <a:avLst/>
          </a:prstGeom>
          <a:noFill/>
        </p:spPr>
        <p:txBody>
          <a:bodyPr wrap="square" rtlCol="0">
            <a:spAutoFit/>
          </a:bodyPr>
          <a:lstStyle/>
          <a:p>
            <a:pPr algn="ctr"/>
            <a:r>
              <a:rPr lang="en-US" altLang="zh-CN" b="1" dirty="0"/>
              <a:t>Root cause</a:t>
            </a:r>
            <a:endParaRPr lang="zh-CN" altLang="en-US" b="1" dirty="0"/>
          </a:p>
        </p:txBody>
      </p:sp>
      <p:sp>
        <p:nvSpPr>
          <p:cNvPr id="10" name="文本框 9">
            <a:extLst>
              <a:ext uri="{FF2B5EF4-FFF2-40B4-BE49-F238E27FC236}">
                <a16:creationId xmlns:a16="http://schemas.microsoft.com/office/drawing/2014/main" id="{34F39A45-8AD5-262B-B0DA-FBFDA6F6D3E8}"/>
              </a:ext>
            </a:extLst>
          </p:cNvPr>
          <p:cNvSpPr txBox="1"/>
          <p:nvPr/>
        </p:nvSpPr>
        <p:spPr>
          <a:xfrm>
            <a:off x="460314" y="6338898"/>
            <a:ext cx="10153935" cy="523220"/>
          </a:xfrm>
          <a:prstGeom prst="rect">
            <a:avLst/>
          </a:prstGeom>
          <a:noFill/>
        </p:spPr>
        <p:txBody>
          <a:bodyPr wrap="square">
            <a:spAutoFit/>
          </a:bodyPr>
          <a:lstStyle/>
          <a:p>
            <a:pPr marL="406400" indent="-406400" algn="just">
              <a:spcAft>
                <a:spcPts val="0"/>
              </a:spcAft>
            </a:pPr>
            <a:r>
              <a:rPr lang="en-US" sz="1400" kern="100" dirty="0">
                <a:latin typeface="Cambria" panose="02040503050406030204" pitchFamily="18" charset="0"/>
                <a:ea typeface="Cambria" panose="02040503050406030204" pitchFamily="18" charset="0"/>
              </a:rPr>
              <a:t>[1] Z. Cui et al., Differentially Testing Database Transactions for Fun and Profit. (ASE 2022).</a:t>
            </a:r>
          </a:p>
          <a:p>
            <a:pPr marL="406400" indent="-406400" algn="just">
              <a:spcAft>
                <a:spcPts val="0"/>
              </a:spcAft>
            </a:pPr>
            <a:r>
              <a:rPr lang="en-US" sz="1400" kern="100" dirty="0">
                <a:latin typeface="Cambria" panose="02040503050406030204" pitchFamily="18" charset="0"/>
                <a:ea typeface="Cambria" panose="02040503050406030204" pitchFamily="18" charset="0"/>
              </a:rPr>
              <a:t>[2] W. Dou et al., Detecting Isolation Bugs via Transaction Oracle Construction. (ICSE 2023).</a:t>
            </a:r>
          </a:p>
        </p:txBody>
      </p:sp>
      <p:sp>
        <p:nvSpPr>
          <p:cNvPr id="11" name="文本框 10">
            <a:extLst>
              <a:ext uri="{FF2B5EF4-FFF2-40B4-BE49-F238E27FC236}">
                <a16:creationId xmlns:a16="http://schemas.microsoft.com/office/drawing/2014/main" id="{5C4E8050-6959-DAE2-0F4F-CA9D62A79A31}"/>
              </a:ext>
            </a:extLst>
          </p:cNvPr>
          <p:cNvSpPr txBox="1"/>
          <p:nvPr/>
        </p:nvSpPr>
        <p:spPr>
          <a:xfrm>
            <a:off x="2166945" y="4367052"/>
            <a:ext cx="3205607" cy="369332"/>
          </a:xfrm>
          <a:prstGeom prst="rect">
            <a:avLst/>
          </a:prstGeom>
          <a:noFill/>
        </p:spPr>
        <p:txBody>
          <a:bodyPr wrap="square" rtlCol="0">
            <a:spAutoFit/>
          </a:bodyPr>
          <a:lstStyle/>
          <a:p>
            <a:pPr algn="ctr"/>
            <a:r>
              <a:rPr lang="en-US" altLang="zh-CN" b="1" dirty="0"/>
              <a:t>DBMS features</a:t>
            </a:r>
            <a:endParaRPr lang="zh-CN" altLang="en-US" b="1" dirty="0"/>
          </a:p>
        </p:txBody>
      </p:sp>
      <p:graphicFrame>
        <p:nvGraphicFramePr>
          <p:cNvPr id="6" name="图表 5">
            <a:extLst>
              <a:ext uri="{FF2B5EF4-FFF2-40B4-BE49-F238E27FC236}">
                <a16:creationId xmlns:a16="http://schemas.microsoft.com/office/drawing/2014/main" id="{3B130BF3-8ACB-0B59-6234-92B94849B5A5}"/>
              </a:ext>
            </a:extLst>
          </p:cNvPr>
          <p:cNvGraphicFramePr/>
          <p:nvPr>
            <p:extLst>
              <p:ext uri="{D42A27DB-BD31-4B8C-83A1-F6EECF244321}">
                <p14:modId xmlns:p14="http://schemas.microsoft.com/office/powerpoint/2010/main" val="3565494063"/>
              </p:ext>
            </p:extLst>
          </p:nvPr>
        </p:nvGraphicFramePr>
        <p:xfrm>
          <a:off x="5967292" y="2358157"/>
          <a:ext cx="4917457" cy="1988552"/>
        </p:xfrm>
        <a:graphic>
          <a:graphicData uri="http://schemas.openxmlformats.org/drawingml/2006/chart">
            <c:chart xmlns:c="http://schemas.openxmlformats.org/drawingml/2006/chart" xmlns:r="http://schemas.openxmlformats.org/officeDocument/2006/relationships" r:id="rId3"/>
          </a:graphicData>
        </a:graphic>
      </p:graphicFrame>
      <p:sp>
        <p:nvSpPr>
          <p:cNvPr id="7" name="文本框 6">
            <a:extLst>
              <a:ext uri="{FF2B5EF4-FFF2-40B4-BE49-F238E27FC236}">
                <a16:creationId xmlns:a16="http://schemas.microsoft.com/office/drawing/2014/main" id="{D1024DF7-6C92-4C5E-1F4C-F781D8511693}"/>
              </a:ext>
            </a:extLst>
          </p:cNvPr>
          <p:cNvSpPr txBox="1"/>
          <p:nvPr/>
        </p:nvSpPr>
        <p:spPr>
          <a:xfrm>
            <a:off x="6161987" y="2065769"/>
            <a:ext cx="2834197" cy="584775"/>
          </a:xfrm>
          <a:prstGeom prst="rect">
            <a:avLst/>
          </a:prstGeom>
          <a:noFill/>
        </p:spPr>
        <p:txBody>
          <a:bodyPr wrap="square">
            <a:spAutoFit/>
          </a:bodyPr>
          <a:lstStyle/>
          <a:p>
            <a:pPr algn="ctr" rtl="0">
              <a:defRPr sz="1800" b="0" i="0" u="none" strike="noStrike" kern="1200" baseline="0">
                <a:solidFill>
                  <a:prstClr val="black"/>
                </a:solidFill>
                <a:latin typeface="+mn-lt"/>
                <a:ea typeface="+mn-ea"/>
                <a:cs typeface="+mn-cs"/>
              </a:defRPr>
            </a:pPr>
            <a:r>
              <a:rPr lang="en-US" altLang="zh-CN" sz="1600" dirty="0"/>
              <a:t>Statement correctness violation</a:t>
            </a:r>
          </a:p>
        </p:txBody>
      </p:sp>
      <p:sp>
        <p:nvSpPr>
          <p:cNvPr id="13" name="文本框 12">
            <a:extLst>
              <a:ext uri="{FF2B5EF4-FFF2-40B4-BE49-F238E27FC236}">
                <a16:creationId xmlns:a16="http://schemas.microsoft.com/office/drawing/2014/main" id="{C87298D1-47F4-0D2C-5D00-F7FADD77F18B}"/>
              </a:ext>
            </a:extLst>
          </p:cNvPr>
          <p:cNvSpPr txBox="1"/>
          <p:nvPr/>
        </p:nvSpPr>
        <p:spPr>
          <a:xfrm>
            <a:off x="9361787" y="3164991"/>
            <a:ext cx="1167130" cy="584775"/>
          </a:xfrm>
          <a:prstGeom prst="rect">
            <a:avLst/>
          </a:prstGeom>
          <a:noFill/>
        </p:spPr>
        <p:txBody>
          <a:bodyPr wrap="square">
            <a:spAutoFit/>
          </a:bodyPr>
          <a:lstStyle/>
          <a:p>
            <a:pPr algn="ctr" rtl="0">
              <a:defRPr sz="1800" b="0" i="0" u="none" strike="noStrike" kern="1200" baseline="0">
                <a:solidFill>
                  <a:prstClr val="black"/>
                </a:solidFill>
                <a:latin typeface="+mn-lt"/>
                <a:ea typeface="+mn-ea"/>
                <a:cs typeface="+mn-cs"/>
              </a:defRPr>
            </a:pPr>
            <a:r>
              <a:rPr lang="en-US" altLang="zh-CN" sz="1600" dirty="0"/>
              <a:t>Isolation violation</a:t>
            </a:r>
          </a:p>
        </p:txBody>
      </p:sp>
      <p:sp>
        <p:nvSpPr>
          <p:cNvPr id="16" name="文本框 15">
            <a:extLst>
              <a:ext uri="{FF2B5EF4-FFF2-40B4-BE49-F238E27FC236}">
                <a16:creationId xmlns:a16="http://schemas.microsoft.com/office/drawing/2014/main" id="{88DB2A3D-AED2-E433-D7A1-24B6B94BB59F}"/>
              </a:ext>
            </a:extLst>
          </p:cNvPr>
          <p:cNvSpPr txBox="1"/>
          <p:nvPr/>
        </p:nvSpPr>
        <p:spPr>
          <a:xfrm>
            <a:off x="6161987" y="3690071"/>
            <a:ext cx="1791791" cy="584775"/>
          </a:xfrm>
          <a:prstGeom prst="rect">
            <a:avLst/>
          </a:prstGeom>
          <a:noFill/>
        </p:spPr>
        <p:txBody>
          <a:bodyPr wrap="square">
            <a:spAutoFit/>
          </a:bodyPr>
          <a:lstStyle/>
          <a:p>
            <a:pPr algn="ctr" rtl="0">
              <a:defRPr sz="1800" b="0" i="0" u="none" strike="noStrike" kern="1200" baseline="0">
                <a:solidFill>
                  <a:prstClr val="black"/>
                </a:solidFill>
                <a:latin typeface="+mn-lt"/>
                <a:ea typeface="+mn-ea"/>
                <a:cs typeface="+mn-cs"/>
              </a:defRPr>
            </a:pPr>
            <a:r>
              <a:rPr lang="en-US" altLang="zh-CN" sz="1600" dirty="0"/>
              <a:t>Consistency violation</a:t>
            </a:r>
          </a:p>
        </p:txBody>
      </p:sp>
      <p:graphicFrame>
        <p:nvGraphicFramePr>
          <p:cNvPr id="19" name="表格 18">
            <a:extLst>
              <a:ext uri="{FF2B5EF4-FFF2-40B4-BE49-F238E27FC236}">
                <a16:creationId xmlns:a16="http://schemas.microsoft.com/office/drawing/2014/main" id="{058A1A13-7246-FB29-F64E-B0E032EFF6F2}"/>
              </a:ext>
            </a:extLst>
          </p:cNvPr>
          <p:cNvGraphicFramePr>
            <a:graphicFrameLocks noGrp="1"/>
          </p:cNvGraphicFramePr>
          <p:nvPr>
            <p:extLst>
              <p:ext uri="{D42A27DB-BD31-4B8C-83A1-F6EECF244321}">
                <p14:modId xmlns:p14="http://schemas.microsoft.com/office/powerpoint/2010/main" val="4287612363"/>
              </p:ext>
            </p:extLst>
          </p:nvPr>
        </p:nvGraphicFramePr>
        <p:xfrm>
          <a:off x="2098825" y="2304572"/>
          <a:ext cx="3213142" cy="2138680"/>
        </p:xfrm>
        <a:graphic>
          <a:graphicData uri="http://schemas.openxmlformats.org/drawingml/2006/table">
            <a:tbl>
              <a:tblPr bandRow="1">
                <a:tableStyleId>{7E9639D4-E3E2-4D34-9284-5A2195B3D0D7}</a:tableStyleId>
              </a:tblPr>
              <a:tblGrid>
                <a:gridCol w="2730495">
                  <a:extLst>
                    <a:ext uri="{9D8B030D-6E8A-4147-A177-3AD203B41FA5}">
                      <a16:colId xmlns:a16="http://schemas.microsoft.com/office/drawing/2014/main" val="2530611788"/>
                    </a:ext>
                  </a:extLst>
                </a:gridCol>
                <a:gridCol w="482647">
                  <a:extLst>
                    <a:ext uri="{9D8B030D-6E8A-4147-A177-3AD203B41FA5}">
                      <a16:colId xmlns:a16="http://schemas.microsoft.com/office/drawing/2014/main" val="1534540578"/>
                    </a:ext>
                  </a:extLst>
                </a:gridCol>
              </a:tblGrid>
              <a:tr h="370840">
                <a:tc>
                  <a:txBody>
                    <a:bodyPr/>
                    <a:lstStyle/>
                    <a:p>
                      <a:pPr rtl="0">
                        <a:defRPr sz="1800" b="0" i="0" u="none" strike="noStrike" kern="1200" baseline="0">
                          <a:solidFill>
                            <a:prstClr val="black"/>
                          </a:solidFill>
                          <a:latin typeface="+mn-lt"/>
                          <a:ea typeface="+mn-ea"/>
                          <a:cs typeface="+mn-cs"/>
                        </a:defRPr>
                      </a:pPr>
                      <a:r>
                        <a:rPr lang="en-US" altLang="zh-CN" sz="1600" dirty="0"/>
                        <a:t>Subqueries</a:t>
                      </a:r>
                    </a:p>
                  </a:txBody>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zh-CN" altLang="en-US" sz="2000" dirty="0">
                          <a:solidFill>
                            <a:srgbClr val="FF0000"/>
                          </a:solidFill>
                          <a:sym typeface="Wingdings" panose="05000000000000000000" pitchFamily="2" charset="2"/>
                        </a:rPr>
                        <a:t></a:t>
                      </a:r>
                      <a:endParaRPr lang="zh-CN" altLang="en-US" sz="2000" dirty="0">
                        <a:solidFill>
                          <a:srgbClr val="FF0000"/>
                        </a:solidFill>
                      </a:endParaRPr>
                    </a:p>
                  </a:txBody>
                  <a:tcPr/>
                </a:tc>
                <a:extLst>
                  <a:ext uri="{0D108BD9-81ED-4DB2-BD59-A6C34878D82A}">
                    <a16:rowId xmlns:a16="http://schemas.microsoft.com/office/drawing/2014/main" val="870222908"/>
                  </a:ext>
                </a:extLst>
              </a:tr>
              <a:tr h="37084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t>Pessimistic transaction mode</a:t>
                      </a:r>
                    </a:p>
                  </a:txBody>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zh-CN" altLang="en-US" sz="2000" b="1" dirty="0">
                          <a:solidFill>
                            <a:schemeClr val="accent6"/>
                          </a:solidFill>
                          <a:sym typeface="Wingdings" panose="05000000000000000000" pitchFamily="2" charset="2"/>
                        </a:rPr>
                        <a:t></a:t>
                      </a:r>
                      <a:endParaRPr lang="zh-CN" altLang="en-US" sz="2000" b="1" dirty="0">
                        <a:solidFill>
                          <a:schemeClr val="accent6"/>
                        </a:solidFill>
                      </a:endParaRPr>
                    </a:p>
                  </a:txBody>
                  <a:tcPr/>
                </a:tc>
                <a:extLst>
                  <a:ext uri="{0D108BD9-81ED-4DB2-BD59-A6C34878D82A}">
                    <a16:rowId xmlns:a16="http://schemas.microsoft.com/office/drawing/2014/main" val="3265904933"/>
                  </a:ext>
                </a:extLst>
              </a:tr>
              <a:tr h="37084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t>Optimistic transaction mode</a:t>
                      </a:r>
                    </a:p>
                  </a:txBody>
                  <a:tcPr/>
                </a:tc>
                <a:tc>
                  <a:txBody>
                    <a:bodyPr/>
                    <a:lstStyle/>
                    <a:p>
                      <a:pPr algn="ctr"/>
                      <a:r>
                        <a:rPr lang="zh-CN" altLang="en-US" sz="2000" dirty="0">
                          <a:solidFill>
                            <a:srgbClr val="FF0000"/>
                          </a:solidFill>
                          <a:sym typeface="Wingdings" panose="05000000000000000000" pitchFamily="2" charset="2"/>
                        </a:rPr>
                        <a:t></a:t>
                      </a:r>
                      <a:endParaRPr lang="zh-CN" altLang="en-US" sz="2000" dirty="0">
                        <a:solidFill>
                          <a:srgbClr val="FF0000"/>
                        </a:solidFill>
                      </a:endParaRPr>
                    </a:p>
                  </a:txBody>
                  <a:tcPr/>
                </a:tc>
                <a:extLst>
                  <a:ext uri="{0D108BD9-81ED-4DB2-BD59-A6C34878D82A}">
                    <a16:rowId xmlns:a16="http://schemas.microsoft.com/office/drawing/2014/main" val="2273640240"/>
                  </a:ext>
                </a:extLst>
              </a:tr>
              <a:tr h="37084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t>Unsupported statements, </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t>e.g. UPSERT</a:t>
                      </a:r>
                    </a:p>
                  </a:txBody>
                  <a:tcPr/>
                </a:tc>
                <a:tc>
                  <a:txBody>
                    <a:bodyPr/>
                    <a:lstStyle/>
                    <a:p>
                      <a:pPr algn="ctr"/>
                      <a:r>
                        <a:rPr lang="zh-CN" altLang="en-US" sz="2000" dirty="0">
                          <a:solidFill>
                            <a:srgbClr val="FF0000"/>
                          </a:solidFill>
                          <a:sym typeface="Wingdings" panose="05000000000000000000" pitchFamily="2" charset="2"/>
                        </a:rPr>
                        <a:t></a:t>
                      </a:r>
                      <a:endParaRPr lang="zh-CN" altLang="en-US" sz="2000" dirty="0">
                        <a:solidFill>
                          <a:srgbClr val="FF0000"/>
                        </a:solidFill>
                      </a:endParaRPr>
                    </a:p>
                  </a:txBody>
                  <a:tcPr/>
                </a:tc>
                <a:extLst>
                  <a:ext uri="{0D108BD9-81ED-4DB2-BD59-A6C34878D82A}">
                    <a16:rowId xmlns:a16="http://schemas.microsoft.com/office/drawing/2014/main" val="856222705"/>
                  </a:ext>
                </a:extLst>
              </a:tr>
              <a:tr h="37084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t>…</a:t>
                      </a:r>
                    </a:p>
                  </a:txBody>
                  <a:tcPr/>
                </a:tc>
                <a:tc>
                  <a:txBody>
                    <a:bodyPr/>
                    <a:lstStyle/>
                    <a:p>
                      <a:endParaRPr lang="zh-CN" altLang="en-US" sz="1600" dirty="0"/>
                    </a:p>
                  </a:txBody>
                  <a:tcPr/>
                </a:tc>
                <a:extLst>
                  <a:ext uri="{0D108BD9-81ED-4DB2-BD59-A6C34878D82A}">
                    <a16:rowId xmlns:a16="http://schemas.microsoft.com/office/drawing/2014/main" val="3327416164"/>
                  </a:ext>
                </a:extLst>
              </a:tr>
            </a:tbl>
          </a:graphicData>
        </a:graphic>
      </p:graphicFrame>
      <p:sp>
        <p:nvSpPr>
          <p:cNvPr id="20" name="矩形 19">
            <a:extLst>
              <a:ext uri="{FF2B5EF4-FFF2-40B4-BE49-F238E27FC236}">
                <a16:creationId xmlns:a16="http://schemas.microsoft.com/office/drawing/2014/main" id="{A4DAB484-2AFA-63A1-443A-00785D6157E5}"/>
              </a:ext>
            </a:extLst>
          </p:cNvPr>
          <p:cNvSpPr/>
          <p:nvPr/>
        </p:nvSpPr>
        <p:spPr>
          <a:xfrm>
            <a:off x="7663641" y="6000388"/>
            <a:ext cx="3911594" cy="830997"/>
          </a:xfrm>
          <a:prstGeom prst="rect">
            <a:avLst/>
          </a:prstGeom>
          <a:noFill/>
          <a:ln w="28575" cmpd="sng">
            <a:noFill/>
          </a:ln>
        </p:spPr>
        <p:txBody>
          <a:bodyPr wrap="square" rtlCol="0">
            <a:spAutoFit/>
          </a:bodyPr>
          <a:lstStyle/>
          <a:p>
            <a:pPr algn="ctr"/>
            <a:r>
              <a:rPr lang="en-US" altLang="zh-CN" sz="2400" i="1" dirty="0">
                <a:solidFill>
                  <a:srgbClr val="FF0000"/>
                </a:solidFill>
              </a:rPr>
              <a:t>More study results can be found in our paper</a:t>
            </a:r>
            <a:endParaRPr lang="en-US" altLang="zh-CN" sz="2400" dirty="0">
              <a:solidFill>
                <a:srgbClr val="FF0000"/>
              </a:solidFill>
            </a:endParaRPr>
          </a:p>
        </p:txBody>
      </p:sp>
    </p:spTree>
    <p:extLst>
      <p:ext uri="{BB962C8B-B14F-4D97-AF65-F5344CB8AC3E}">
        <p14:creationId xmlns:p14="http://schemas.microsoft.com/office/powerpoint/2010/main" val="230134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8C5B52B5-24DF-067F-99A2-647CF261D805}"/>
              </a:ext>
            </a:extLst>
          </p:cNvPr>
          <p:cNvSpPr>
            <a:spLocks noGrp="1"/>
          </p:cNvSpPr>
          <p:nvPr>
            <p:ph type="title"/>
          </p:nvPr>
        </p:nvSpPr>
        <p:spPr/>
        <p:txBody>
          <a:bodyPr/>
          <a:lstStyle/>
          <a:p>
            <a:r>
              <a:rPr lang="en-US" altLang="zh-CN" dirty="0"/>
              <a:t>Conclusion</a:t>
            </a:r>
            <a:endParaRPr lang="zh-CN" altLang="en-US" dirty="0"/>
          </a:p>
        </p:txBody>
      </p:sp>
      <p:sp>
        <p:nvSpPr>
          <p:cNvPr id="4" name="灯片编号占位符 3">
            <a:extLst>
              <a:ext uri="{FF2B5EF4-FFF2-40B4-BE49-F238E27FC236}">
                <a16:creationId xmlns:a16="http://schemas.microsoft.com/office/drawing/2014/main" id="{A2DE0A83-F748-AB04-19CC-C04ABCBEB595}"/>
              </a:ext>
            </a:extLst>
          </p:cNvPr>
          <p:cNvSpPr>
            <a:spLocks noGrp="1"/>
          </p:cNvSpPr>
          <p:nvPr>
            <p:ph type="sldNum" sz="quarter" idx="4"/>
          </p:nvPr>
        </p:nvSpPr>
        <p:spPr/>
        <p:txBody>
          <a:bodyPr/>
          <a:lstStyle/>
          <a:p>
            <a:fld id="{27CAE394-06E6-47A3-B6CA-A6802AF0F537}" type="slidenum">
              <a:rPr lang="zh-CN" altLang="en-US" smtClean="0"/>
              <a:pPr/>
              <a:t>23</a:t>
            </a:fld>
            <a:endParaRPr lang="zh-CN" altLang="en-US" dirty="0"/>
          </a:p>
        </p:txBody>
      </p:sp>
      <p:pic>
        <p:nvPicPr>
          <p:cNvPr id="5" name="图片 4">
            <a:extLst>
              <a:ext uri="{FF2B5EF4-FFF2-40B4-BE49-F238E27FC236}">
                <a16:creationId xmlns:a16="http://schemas.microsoft.com/office/drawing/2014/main" id="{1B7F07EF-1E56-E865-1FC5-E689B920601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76382" y="1114155"/>
            <a:ext cx="4453631" cy="2505167"/>
          </a:xfrm>
          <a:prstGeom prst="rect">
            <a:avLst/>
          </a:prstGeom>
          <a:ln>
            <a:solidFill>
              <a:schemeClr val="bg1">
                <a:lumMod val="50000"/>
              </a:schemeClr>
            </a:solidFill>
          </a:ln>
        </p:spPr>
      </p:pic>
      <p:pic>
        <p:nvPicPr>
          <p:cNvPr id="6" name="图片 5">
            <a:extLst>
              <a:ext uri="{FF2B5EF4-FFF2-40B4-BE49-F238E27FC236}">
                <a16:creationId xmlns:a16="http://schemas.microsoft.com/office/drawing/2014/main" id="{3BD7F74F-7E68-D6A7-A998-5E92209BE93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61987" y="1114155"/>
            <a:ext cx="4453630" cy="2505167"/>
          </a:xfrm>
          <a:prstGeom prst="rect">
            <a:avLst/>
          </a:prstGeom>
          <a:ln>
            <a:solidFill>
              <a:schemeClr val="bg1">
                <a:lumMod val="50000"/>
              </a:schemeClr>
            </a:solidFill>
          </a:ln>
        </p:spPr>
      </p:pic>
      <p:pic>
        <p:nvPicPr>
          <p:cNvPr id="7" name="图片 6">
            <a:extLst>
              <a:ext uri="{FF2B5EF4-FFF2-40B4-BE49-F238E27FC236}">
                <a16:creationId xmlns:a16="http://schemas.microsoft.com/office/drawing/2014/main" id="{905D6ACA-65DA-73B1-426D-1EA2E235157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576381" y="3713562"/>
            <a:ext cx="4453630" cy="2505167"/>
          </a:xfrm>
          <a:prstGeom prst="rect">
            <a:avLst/>
          </a:prstGeom>
          <a:ln>
            <a:solidFill>
              <a:schemeClr val="bg1">
                <a:lumMod val="50000"/>
              </a:schemeClr>
            </a:solidFill>
          </a:ln>
        </p:spPr>
      </p:pic>
      <p:pic>
        <p:nvPicPr>
          <p:cNvPr id="8" name="图片 7">
            <a:extLst>
              <a:ext uri="{FF2B5EF4-FFF2-40B4-BE49-F238E27FC236}">
                <a16:creationId xmlns:a16="http://schemas.microsoft.com/office/drawing/2014/main" id="{F7CEA13B-7EBA-6093-F1B3-8C96281EA80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161986" y="3699747"/>
            <a:ext cx="4453630" cy="2505167"/>
          </a:xfrm>
          <a:prstGeom prst="rect">
            <a:avLst/>
          </a:prstGeom>
          <a:ln>
            <a:solidFill>
              <a:schemeClr val="bg1">
                <a:lumMod val="50000"/>
              </a:schemeClr>
            </a:solidFill>
          </a:ln>
        </p:spPr>
      </p:pic>
      <p:sp>
        <p:nvSpPr>
          <p:cNvPr id="9" name="文本框 8">
            <a:extLst>
              <a:ext uri="{FF2B5EF4-FFF2-40B4-BE49-F238E27FC236}">
                <a16:creationId xmlns:a16="http://schemas.microsoft.com/office/drawing/2014/main" id="{F5BE7BA6-D229-8E93-4998-FD968F543598}"/>
              </a:ext>
            </a:extLst>
          </p:cNvPr>
          <p:cNvSpPr txBox="1"/>
          <p:nvPr/>
        </p:nvSpPr>
        <p:spPr>
          <a:xfrm>
            <a:off x="3530843" y="6332893"/>
            <a:ext cx="5785980" cy="461665"/>
          </a:xfrm>
          <a:prstGeom prst="rect">
            <a:avLst/>
          </a:prstGeom>
          <a:noFill/>
        </p:spPr>
        <p:txBody>
          <a:bodyPr wrap="square" rtlCol="0">
            <a:spAutoFit/>
          </a:bodyPr>
          <a:lstStyle/>
          <a:p>
            <a:r>
              <a:rPr lang="en-US" altLang="zh-CN" sz="2400" b="1" dirty="0"/>
              <a:t>https://github.com/tcse-iscas/TXBug</a:t>
            </a:r>
            <a:endParaRPr lang="zh-CN" altLang="en-US" sz="2400" b="1" dirty="0"/>
          </a:p>
        </p:txBody>
      </p:sp>
      <p:pic>
        <p:nvPicPr>
          <p:cNvPr id="10" name="图片 9">
            <a:extLst>
              <a:ext uri="{FF2B5EF4-FFF2-40B4-BE49-F238E27FC236}">
                <a16:creationId xmlns:a16="http://schemas.microsoft.com/office/drawing/2014/main" id="{0883F11E-EEE2-0366-19E2-4481E6D515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09574" y="6178281"/>
            <a:ext cx="721269" cy="721269"/>
          </a:xfrm>
          <a:prstGeom prst="rect">
            <a:avLst/>
          </a:prstGeom>
        </p:spPr>
      </p:pic>
    </p:spTree>
    <p:extLst>
      <p:ext uri="{BB962C8B-B14F-4D97-AF65-F5344CB8AC3E}">
        <p14:creationId xmlns:p14="http://schemas.microsoft.com/office/powerpoint/2010/main" val="2849448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748740" y="1379799"/>
            <a:ext cx="10826496" cy="461665"/>
          </a:xfrm>
        </p:spPr>
        <p:txBody>
          <a:bodyPr/>
          <a:lstStyle/>
          <a:p>
            <a:r>
              <a:rPr lang="en-US" altLang="zh-CN" sz="2400" dirty="0">
                <a:latin typeface="Cambria" panose="02040503050406030204" pitchFamily="18" charset="0"/>
                <a:ea typeface="Cambria" panose="02040503050406030204" pitchFamily="18" charset="0"/>
              </a:rPr>
              <a:t>DBMSs utilize transactions to ensure data integrity and consistency</a:t>
            </a: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Transaction</a:t>
            </a:r>
            <a:endParaRPr lang="zh-CN" altLang="en-US" sz="3600" dirty="0">
              <a:latin typeface="Cambria" panose="02040503050406030204" pitchFamily="18" charset="0"/>
              <a:ea typeface="+mn-ea"/>
            </a:endParaRPr>
          </a:p>
        </p:txBody>
      </p:sp>
      <p:pic>
        <p:nvPicPr>
          <p:cNvPr id="4" name="图形 3" descr="男性形象">
            <a:extLst>
              <a:ext uri="{FF2B5EF4-FFF2-40B4-BE49-F238E27FC236}">
                <a16:creationId xmlns:a16="http://schemas.microsoft.com/office/drawing/2014/main" id="{CC02D455-25C8-B12F-2E8D-D774D60AFD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6402" y="4237841"/>
            <a:ext cx="914400" cy="914400"/>
          </a:xfrm>
          <a:prstGeom prst="rect">
            <a:avLst/>
          </a:prstGeom>
        </p:spPr>
      </p:pic>
      <p:pic>
        <p:nvPicPr>
          <p:cNvPr id="5" name="图形 4" descr="女性形象">
            <a:extLst>
              <a:ext uri="{FF2B5EF4-FFF2-40B4-BE49-F238E27FC236}">
                <a16:creationId xmlns:a16="http://schemas.microsoft.com/office/drawing/2014/main" id="{368F14F9-D735-E756-5B21-63A4FE7D92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16402" y="2787732"/>
            <a:ext cx="914400" cy="914400"/>
          </a:xfrm>
          <a:prstGeom prst="rect">
            <a:avLst/>
          </a:prstGeom>
        </p:spPr>
      </p:pic>
      <p:sp>
        <p:nvSpPr>
          <p:cNvPr id="7" name="箭头: 左弧形 6">
            <a:extLst>
              <a:ext uri="{FF2B5EF4-FFF2-40B4-BE49-F238E27FC236}">
                <a16:creationId xmlns:a16="http://schemas.microsoft.com/office/drawing/2014/main" id="{40364413-0644-726B-DDE7-3851E73302C5}"/>
              </a:ext>
            </a:extLst>
          </p:cNvPr>
          <p:cNvSpPr/>
          <p:nvPr/>
        </p:nvSpPr>
        <p:spPr bwMode="auto">
          <a:xfrm>
            <a:off x="1086496" y="3168732"/>
            <a:ext cx="748145" cy="1570182"/>
          </a:xfrm>
          <a:prstGeom prst="curvedRigh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100000"/>
              </a:lnSpc>
              <a:spcBef>
                <a:spcPct val="20000"/>
              </a:spcBef>
              <a:spcAft>
                <a:spcPct val="0"/>
              </a:spcAft>
              <a:buClr>
                <a:srgbClr val="FF3300"/>
              </a:buClr>
              <a:buSzPct val="75000"/>
              <a:tabLst/>
            </a:pPr>
            <a:endParaRPr kumimoji="0" lang="zh-CN" altLang="en-US" sz="1800" i="0" u="none" strike="noStrike" cap="none" normalizeH="0" baseline="0" dirty="0">
              <a:ln>
                <a:noFill/>
              </a:ln>
              <a:solidFill>
                <a:schemeClr val="tx1"/>
              </a:solidFill>
              <a:effectLst/>
              <a:latin typeface="Linux Libertine O" panose="02000503000000000000" pitchFamily="50" charset="0"/>
              <a:ea typeface="Linux Libertine O" panose="02000503000000000000" pitchFamily="50" charset="0"/>
              <a:cs typeface="Linux Libertine O" panose="02000503000000000000" pitchFamily="50" charset="0"/>
            </a:endParaRPr>
          </a:p>
        </p:txBody>
      </p:sp>
      <p:sp>
        <p:nvSpPr>
          <p:cNvPr id="8" name="文本框 7">
            <a:extLst>
              <a:ext uri="{FF2B5EF4-FFF2-40B4-BE49-F238E27FC236}">
                <a16:creationId xmlns:a16="http://schemas.microsoft.com/office/drawing/2014/main" id="{A96CFC52-8DD2-0343-4706-BEE7A7AB5DBB}"/>
              </a:ext>
            </a:extLst>
          </p:cNvPr>
          <p:cNvSpPr txBox="1"/>
          <p:nvPr/>
        </p:nvSpPr>
        <p:spPr>
          <a:xfrm>
            <a:off x="254501" y="3716625"/>
            <a:ext cx="891022" cy="369332"/>
          </a:xfrm>
          <a:prstGeom prst="rect">
            <a:avLst/>
          </a:prstGeom>
          <a:noFill/>
        </p:spPr>
        <p:txBody>
          <a:bodyPr wrap="square" rtlCol="0">
            <a:spAutoFit/>
          </a:bodyPr>
          <a:lstStyle/>
          <a:p>
            <a:r>
              <a:rPr lang="en-US" altLang="zh-CN" b="0" i="0" dirty="0">
                <a:solidFill>
                  <a:srgbClr val="222222"/>
                </a:solidFill>
                <a:effectLst/>
                <a:latin typeface="Cambria" panose="02040503050406030204" pitchFamily="18" charset="0"/>
                <a:ea typeface="Cambria" panose="02040503050406030204" pitchFamily="18" charset="0"/>
              </a:rPr>
              <a:t>$ </a:t>
            </a:r>
            <a:r>
              <a:rPr lang="en-US" altLang="zh-CN" b="1" dirty="0">
                <a:latin typeface="Cambria" panose="02040503050406030204" pitchFamily="18" charset="0"/>
                <a:ea typeface="Cambria" panose="02040503050406030204" pitchFamily="18" charset="0"/>
              </a:rPr>
              <a:t>100</a:t>
            </a:r>
            <a:endParaRPr lang="zh-CN" altLang="en-US" b="1" dirty="0">
              <a:latin typeface="Cambria" panose="02040503050406030204" pitchFamily="18" charset="0"/>
            </a:endParaRPr>
          </a:p>
        </p:txBody>
      </p:sp>
      <p:sp>
        <p:nvSpPr>
          <p:cNvPr id="12" name="文本框 11">
            <a:extLst>
              <a:ext uri="{FF2B5EF4-FFF2-40B4-BE49-F238E27FC236}">
                <a16:creationId xmlns:a16="http://schemas.microsoft.com/office/drawing/2014/main" id="{3B4D76BE-C1A0-C545-9E75-B04C21DD0B48}"/>
              </a:ext>
            </a:extLst>
          </p:cNvPr>
          <p:cNvSpPr txBox="1"/>
          <p:nvPr/>
        </p:nvSpPr>
        <p:spPr>
          <a:xfrm>
            <a:off x="1752339" y="3522795"/>
            <a:ext cx="891022" cy="369332"/>
          </a:xfrm>
          <a:prstGeom prst="rect">
            <a:avLst/>
          </a:prstGeom>
          <a:noFill/>
        </p:spPr>
        <p:txBody>
          <a:bodyPr wrap="square" rtlCol="0">
            <a:spAutoFit/>
          </a:bodyPr>
          <a:lstStyle/>
          <a:p>
            <a:pPr algn="ctr"/>
            <a:r>
              <a:rPr lang="en-US" altLang="zh-CN" dirty="0">
                <a:solidFill>
                  <a:srgbClr val="222222"/>
                </a:solidFill>
                <a:latin typeface="Cambria" panose="02040503050406030204" pitchFamily="18" charset="0"/>
                <a:ea typeface="Cambria" panose="02040503050406030204" pitchFamily="18" charset="0"/>
              </a:rPr>
              <a:t>Alice</a:t>
            </a:r>
            <a:endParaRPr lang="zh-CN" altLang="en-US" dirty="0">
              <a:latin typeface="Cambria" panose="02040503050406030204" pitchFamily="18" charset="0"/>
            </a:endParaRPr>
          </a:p>
        </p:txBody>
      </p:sp>
      <p:sp>
        <p:nvSpPr>
          <p:cNvPr id="13" name="文本框 12">
            <a:extLst>
              <a:ext uri="{FF2B5EF4-FFF2-40B4-BE49-F238E27FC236}">
                <a16:creationId xmlns:a16="http://schemas.microsoft.com/office/drawing/2014/main" id="{D905044F-24FF-440B-4A4D-666A5568C087}"/>
              </a:ext>
            </a:extLst>
          </p:cNvPr>
          <p:cNvSpPr txBox="1"/>
          <p:nvPr/>
        </p:nvSpPr>
        <p:spPr>
          <a:xfrm>
            <a:off x="1728091" y="4967566"/>
            <a:ext cx="891022" cy="369332"/>
          </a:xfrm>
          <a:prstGeom prst="rect">
            <a:avLst/>
          </a:prstGeom>
          <a:noFill/>
        </p:spPr>
        <p:txBody>
          <a:bodyPr wrap="square" rtlCol="0">
            <a:spAutoFit/>
          </a:bodyPr>
          <a:lstStyle/>
          <a:p>
            <a:pPr algn="ctr"/>
            <a:r>
              <a:rPr lang="en-US" altLang="zh-CN" dirty="0">
                <a:solidFill>
                  <a:srgbClr val="222222"/>
                </a:solidFill>
                <a:latin typeface="Cambria" panose="02040503050406030204" pitchFamily="18" charset="0"/>
                <a:ea typeface="Cambria" panose="02040503050406030204" pitchFamily="18" charset="0"/>
              </a:rPr>
              <a:t>Bob</a:t>
            </a:r>
            <a:endParaRPr lang="zh-CN" altLang="en-US" dirty="0">
              <a:latin typeface="Cambria" panose="02040503050406030204" pitchFamily="18" charset="0"/>
            </a:endParaRPr>
          </a:p>
        </p:txBody>
      </p:sp>
      <p:sp>
        <p:nvSpPr>
          <p:cNvPr id="9" name="文本框 8">
            <a:extLst>
              <a:ext uri="{FF2B5EF4-FFF2-40B4-BE49-F238E27FC236}">
                <a16:creationId xmlns:a16="http://schemas.microsoft.com/office/drawing/2014/main" id="{B6FBF33D-4B9B-B072-5CF4-511D7596FDAA}"/>
              </a:ext>
            </a:extLst>
          </p:cNvPr>
          <p:cNvSpPr txBox="1"/>
          <p:nvPr/>
        </p:nvSpPr>
        <p:spPr>
          <a:xfrm>
            <a:off x="6251287" y="4763905"/>
            <a:ext cx="5531234" cy="408623"/>
          </a:xfrm>
          <a:prstGeom prst="roundRect">
            <a:avLst/>
          </a:prstGeom>
          <a:solidFill>
            <a:schemeClr val="accent3">
              <a:lumMod val="20000"/>
              <a:lumOff val="80000"/>
            </a:schemeClr>
          </a:solidFill>
          <a:ln w="28575">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a:solidFill>
                  <a:srgbClr val="222222"/>
                </a:solidFill>
                <a:latin typeface="Consolas" panose="020B0609020204030204" pitchFamily="49" charset="0"/>
              </a:rPr>
              <a:t>COMMIT;</a:t>
            </a:r>
            <a:endParaRPr lang="zh-CN" altLang="en-US" dirty="0">
              <a:latin typeface="Consolas" panose="020B0609020204030204" pitchFamily="49" charset="0"/>
            </a:endParaRPr>
          </a:p>
        </p:txBody>
      </p:sp>
      <p:sp>
        <p:nvSpPr>
          <p:cNvPr id="10" name="文本框 9">
            <a:extLst>
              <a:ext uri="{FF2B5EF4-FFF2-40B4-BE49-F238E27FC236}">
                <a16:creationId xmlns:a16="http://schemas.microsoft.com/office/drawing/2014/main" id="{840EC617-15A9-B7AD-3B4B-9FEA0C3C4F97}"/>
              </a:ext>
            </a:extLst>
          </p:cNvPr>
          <p:cNvSpPr txBox="1"/>
          <p:nvPr/>
        </p:nvSpPr>
        <p:spPr>
          <a:xfrm>
            <a:off x="6251287" y="2794339"/>
            <a:ext cx="5531234" cy="408623"/>
          </a:xfrm>
          <a:prstGeom prst="roundRect">
            <a:avLst/>
          </a:prstGeom>
          <a:solidFill>
            <a:srgbClr val="EDEDED"/>
          </a:solidFill>
          <a:ln w="28575">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a:solidFill>
                  <a:srgbClr val="222222"/>
                </a:solidFill>
                <a:latin typeface="Consolas" panose="020B0609020204030204" pitchFamily="49" charset="0"/>
              </a:rPr>
              <a:t>BEGIN;</a:t>
            </a:r>
            <a:endParaRPr lang="zh-CN" altLang="en-US" dirty="0">
              <a:latin typeface="Consolas" panose="020B0609020204030204" pitchFamily="49" charset="0"/>
            </a:endParaRPr>
          </a:p>
        </p:txBody>
      </p:sp>
      <p:sp>
        <p:nvSpPr>
          <p:cNvPr id="22" name="文本框 21">
            <a:extLst>
              <a:ext uri="{FF2B5EF4-FFF2-40B4-BE49-F238E27FC236}">
                <a16:creationId xmlns:a16="http://schemas.microsoft.com/office/drawing/2014/main" id="{FCF43937-C043-016D-79AD-A491C4C924B4}"/>
              </a:ext>
            </a:extLst>
          </p:cNvPr>
          <p:cNvSpPr txBox="1"/>
          <p:nvPr/>
        </p:nvSpPr>
        <p:spPr>
          <a:xfrm>
            <a:off x="6251286" y="3284055"/>
            <a:ext cx="5531236" cy="677585"/>
          </a:xfrm>
          <a:prstGeom prst="roundRect">
            <a:avLst>
              <a:gd name="adj" fmla="val 9082"/>
            </a:avLst>
          </a:prstGeom>
          <a:solidFill>
            <a:srgbClr val="EDEDED"/>
          </a:solidFill>
          <a:ln w="28575">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tLang="zh-CN" b="0" i="0" dirty="0">
                <a:solidFill>
                  <a:srgbClr val="222222"/>
                </a:solidFill>
                <a:effectLst/>
                <a:latin typeface="Consolas" panose="020B0609020204030204" pitchFamily="49" charset="0"/>
              </a:rPr>
              <a:t>UPDATE account SET balance = balance – </a:t>
            </a:r>
            <a:r>
              <a:rPr lang="en-US" altLang="zh-CN" b="1" dirty="0">
                <a:solidFill>
                  <a:schemeClr val="accent1"/>
                </a:solidFill>
                <a:latin typeface="Consolas" panose="020B0609020204030204" pitchFamily="49" charset="0"/>
              </a:rPr>
              <a:t>100</a:t>
            </a:r>
            <a:r>
              <a:rPr lang="en-US" altLang="zh-CN" b="0" i="0" dirty="0">
                <a:solidFill>
                  <a:srgbClr val="222222"/>
                </a:solidFill>
                <a:effectLst/>
                <a:latin typeface="Consolas" panose="020B0609020204030204" pitchFamily="49" charset="0"/>
              </a:rPr>
              <a:t> 	WHERE name = “Alice”;</a:t>
            </a:r>
            <a:endParaRPr lang="zh-CN" altLang="en-US" dirty="0">
              <a:latin typeface="Consolas" panose="020B0609020204030204" pitchFamily="49" charset="0"/>
            </a:endParaRPr>
          </a:p>
        </p:txBody>
      </p:sp>
      <p:sp>
        <p:nvSpPr>
          <p:cNvPr id="23" name="文本框 22">
            <a:extLst>
              <a:ext uri="{FF2B5EF4-FFF2-40B4-BE49-F238E27FC236}">
                <a16:creationId xmlns:a16="http://schemas.microsoft.com/office/drawing/2014/main" id="{64D7205E-92EB-8022-34DA-FB62D8D6FEBB}"/>
              </a:ext>
            </a:extLst>
          </p:cNvPr>
          <p:cNvSpPr txBox="1"/>
          <p:nvPr/>
        </p:nvSpPr>
        <p:spPr>
          <a:xfrm>
            <a:off x="6251286" y="4005227"/>
            <a:ext cx="5531235" cy="677585"/>
          </a:xfrm>
          <a:prstGeom prst="roundRect">
            <a:avLst>
              <a:gd name="adj" fmla="val 9082"/>
            </a:avLst>
          </a:prstGeom>
          <a:solidFill>
            <a:schemeClr val="accent3">
              <a:lumMod val="20000"/>
              <a:lumOff val="80000"/>
            </a:schemeClr>
          </a:solidFill>
          <a:ln w="28575">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a:solidFill>
                  <a:srgbClr val="222222"/>
                </a:solidFill>
                <a:latin typeface="Consolas" panose="020B0609020204030204" pitchFamily="49" charset="0"/>
              </a:rPr>
              <a:t>UPDATE account SET balance = balance + </a:t>
            </a:r>
            <a:r>
              <a:rPr lang="en-US" altLang="zh-CN" b="1" dirty="0">
                <a:solidFill>
                  <a:schemeClr val="accent1"/>
                </a:solidFill>
                <a:latin typeface="Consolas" panose="020B0609020204030204" pitchFamily="49" charset="0"/>
              </a:rPr>
              <a:t>100</a:t>
            </a:r>
            <a:r>
              <a:rPr lang="en-US" altLang="zh-CN" b="1" dirty="0">
                <a:solidFill>
                  <a:srgbClr val="222222"/>
                </a:solidFill>
                <a:latin typeface="Consolas" panose="020B0609020204030204" pitchFamily="49" charset="0"/>
              </a:rPr>
              <a:t> 	</a:t>
            </a:r>
            <a:r>
              <a:rPr lang="en-US" altLang="zh-CN" dirty="0">
                <a:solidFill>
                  <a:srgbClr val="222222"/>
                </a:solidFill>
                <a:latin typeface="Consolas" panose="020B0609020204030204" pitchFamily="49" charset="0"/>
              </a:rPr>
              <a:t>WHERE name = “Bob”;</a:t>
            </a:r>
            <a:endParaRPr lang="zh-CN" altLang="en-US" dirty="0">
              <a:latin typeface="Consolas" panose="020B0609020204030204" pitchFamily="49" charset="0"/>
            </a:endParaRPr>
          </a:p>
        </p:txBody>
      </p:sp>
      <p:grpSp>
        <p:nvGrpSpPr>
          <p:cNvPr id="18" name="组合 17">
            <a:extLst>
              <a:ext uri="{FF2B5EF4-FFF2-40B4-BE49-F238E27FC236}">
                <a16:creationId xmlns:a16="http://schemas.microsoft.com/office/drawing/2014/main" id="{32CB239F-B98A-8935-0F53-653E40550978}"/>
              </a:ext>
            </a:extLst>
          </p:cNvPr>
          <p:cNvGrpSpPr/>
          <p:nvPr/>
        </p:nvGrpSpPr>
        <p:grpSpPr>
          <a:xfrm>
            <a:off x="2641874" y="2763303"/>
            <a:ext cx="1041499" cy="1041499"/>
            <a:chOff x="3267691" y="1740080"/>
            <a:chExt cx="1041499" cy="1041499"/>
          </a:xfrm>
          <a:solidFill>
            <a:schemeClr val="accent5"/>
          </a:solidFill>
        </p:grpSpPr>
        <p:pic>
          <p:nvPicPr>
            <p:cNvPr id="14" name="图形 13" descr="钱包">
              <a:extLst>
                <a:ext uri="{FF2B5EF4-FFF2-40B4-BE49-F238E27FC236}">
                  <a16:creationId xmlns:a16="http://schemas.microsoft.com/office/drawing/2014/main" id="{5A154C97-B6F7-381D-473D-ED9C57B346B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67691" y="1740080"/>
              <a:ext cx="1041499" cy="1041499"/>
            </a:xfrm>
            <a:prstGeom prst="rect">
              <a:avLst/>
            </a:prstGeom>
          </p:spPr>
        </p:pic>
        <p:sp>
          <p:nvSpPr>
            <p:cNvPr id="15" name="文本框 14">
              <a:extLst>
                <a:ext uri="{FF2B5EF4-FFF2-40B4-BE49-F238E27FC236}">
                  <a16:creationId xmlns:a16="http://schemas.microsoft.com/office/drawing/2014/main" id="{C7D9D48B-0337-010F-D3EF-B76FE6713415}"/>
                </a:ext>
              </a:extLst>
            </p:cNvPr>
            <p:cNvSpPr txBox="1"/>
            <p:nvPr/>
          </p:nvSpPr>
          <p:spPr>
            <a:xfrm>
              <a:off x="3342929" y="2126855"/>
              <a:ext cx="891022" cy="369332"/>
            </a:xfrm>
            <a:prstGeom prst="rect">
              <a:avLst/>
            </a:prstGeom>
            <a:grpFill/>
          </p:spPr>
          <p:txBody>
            <a:bodyPr wrap="square" rtlCol="0">
              <a:spAutoFit/>
            </a:bodyPr>
            <a:lstStyle/>
            <a:p>
              <a:r>
                <a:rPr lang="en-US" altLang="zh-CN" b="0" i="0" dirty="0">
                  <a:solidFill>
                    <a:schemeClr val="bg1"/>
                  </a:solidFill>
                  <a:effectLst/>
                  <a:latin typeface="Cambria" panose="02040503050406030204" pitchFamily="18" charset="0"/>
                  <a:ea typeface="Cambria" panose="02040503050406030204" pitchFamily="18" charset="0"/>
                </a:rPr>
                <a:t>$ </a:t>
              </a:r>
              <a:r>
                <a:rPr lang="en-US" altLang="zh-CN" b="1" i="0" dirty="0">
                  <a:solidFill>
                    <a:schemeClr val="bg1"/>
                  </a:solidFill>
                  <a:effectLst/>
                  <a:latin typeface="Cambria" panose="02040503050406030204" pitchFamily="18" charset="0"/>
                  <a:ea typeface="Cambria" panose="02040503050406030204" pitchFamily="18" charset="0"/>
                </a:rPr>
                <a:t>2</a:t>
              </a:r>
              <a:r>
                <a:rPr lang="en-US" altLang="zh-CN" b="1" dirty="0">
                  <a:solidFill>
                    <a:schemeClr val="bg1"/>
                  </a:solidFill>
                  <a:latin typeface="Cambria" panose="02040503050406030204" pitchFamily="18" charset="0"/>
                  <a:ea typeface="Cambria" panose="02040503050406030204" pitchFamily="18" charset="0"/>
                </a:rPr>
                <a:t>00</a:t>
              </a:r>
              <a:endParaRPr lang="zh-CN" altLang="en-US" b="1" dirty="0">
                <a:solidFill>
                  <a:schemeClr val="bg1"/>
                </a:solidFill>
                <a:latin typeface="Cambria" panose="02040503050406030204" pitchFamily="18" charset="0"/>
              </a:endParaRPr>
            </a:p>
          </p:txBody>
        </p:sp>
      </p:grpSp>
      <p:grpSp>
        <p:nvGrpSpPr>
          <p:cNvPr id="24" name="组合 23">
            <a:extLst>
              <a:ext uri="{FF2B5EF4-FFF2-40B4-BE49-F238E27FC236}">
                <a16:creationId xmlns:a16="http://schemas.microsoft.com/office/drawing/2014/main" id="{25F423E1-31A2-6C41-84DB-A75224ADA672}"/>
              </a:ext>
            </a:extLst>
          </p:cNvPr>
          <p:cNvGrpSpPr/>
          <p:nvPr/>
        </p:nvGrpSpPr>
        <p:grpSpPr>
          <a:xfrm>
            <a:off x="2641874" y="4218164"/>
            <a:ext cx="1041499" cy="1041499"/>
            <a:chOff x="3267691" y="1740080"/>
            <a:chExt cx="1041499" cy="1041499"/>
          </a:xfrm>
        </p:grpSpPr>
        <p:pic>
          <p:nvPicPr>
            <p:cNvPr id="25" name="图形 24" descr="钱包">
              <a:extLst>
                <a:ext uri="{FF2B5EF4-FFF2-40B4-BE49-F238E27FC236}">
                  <a16:creationId xmlns:a16="http://schemas.microsoft.com/office/drawing/2014/main" id="{C3A7A842-F4A9-B103-A5C1-862044036EF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67691" y="1740080"/>
              <a:ext cx="1041499" cy="1041499"/>
            </a:xfrm>
            <a:prstGeom prst="rect">
              <a:avLst/>
            </a:prstGeom>
          </p:spPr>
        </p:pic>
        <p:sp>
          <p:nvSpPr>
            <p:cNvPr id="26" name="文本框 25">
              <a:extLst>
                <a:ext uri="{FF2B5EF4-FFF2-40B4-BE49-F238E27FC236}">
                  <a16:creationId xmlns:a16="http://schemas.microsoft.com/office/drawing/2014/main" id="{789C8B17-42AA-5523-D60F-0CCDFF42DBE4}"/>
                </a:ext>
              </a:extLst>
            </p:cNvPr>
            <p:cNvSpPr txBox="1"/>
            <p:nvPr/>
          </p:nvSpPr>
          <p:spPr>
            <a:xfrm>
              <a:off x="3342929" y="2126855"/>
              <a:ext cx="891022" cy="369332"/>
            </a:xfrm>
            <a:prstGeom prst="rect">
              <a:avLst/>
            </a:prstGeom>
            <a:noFill/>
          </p:spPr>
          <p:txBody>
            <a:bodyPr wrap="square" rtlCol="0">
              <a:spAutoFit/>
            </a:bodyPr>
            <a:lstStyle/>
            <a:p>
              <a:r>
                <a:rPr lang="en-US" altLang="zh-CN" b="0" i="0" dirty="0">
                  <a:solidFill>
                    <a:schemeClr val="bg1"/>
                  </a:solidFill>
                  <a:effectLst/>
                  <a:latin typeface="Cambria" panose="02040503050406030204" pitchFamily="18" charset="0"/>
                  <a:ea typeface="Cambria" panose="02040503050406030204" pitchFamily="18" charset="0"/>
                </a:rPr>
                <a:t>$   </a:t>
              </a:r>
              <a:r>
                <a:rPr lang="en-US" altLang="zh-CN" b="1" dirty="0">
                  <a:solidFill>
                    <a:schemeClr val="bg1"/>
                  </a:solidFill>
                  <a:latin typeface="Cambria" panose="02040503050406030204" pitchFamily="18" charset="0"/>
                  <a:ea typeface="Cambria" panose="02040503050406030204" pitchFamily="18" charset="0"/>
                </a:rPr>
                <a:t>10</a:t>
              </a:r>
              <a:endParaRPr lang="zh-CN" altLang="en-US" b="1" dirty="0">
                <a:solidFill>
                  <a:schemeClr val="bg1"/>
                </a:solidFill>
                <a:latin typeface="Cambria" panose="02040503050406030204" pitchFamily="18" charset="0"/>
              </a:endParaRPr>
            </a:p>
          </p:txBody>
        </p:sp>
      </p:grpSp>
      <p:grpSp>
        <p:nvGrpSpPr>
          <p:cNvPr id="27" name="组合 26">
            <a:extLst>
              <a:ext uri="{FF2B5EF4-FFF2-40B4-BE49-F238E27FC236}">
                <a16:creationId xmlns:a16="http://schemas.microsoft.com/office/drawing/2014/main" id="{837B2078-1692-BBE4-5BF1-FFF5EAD04A33}"/>
              </a:ext>
            </a:extLst>
          </p:cNvPr>
          <p:cNvGrpSpPr/>
          <p:nvPr/>
        </p:nvGrpSpPr>
        <p:grpSpPr>
          <a:xfrm>
            <a:off x="4778601" y="2763303"/>
            <a:ext cx="1041499" cy="1041499"/>
            <a:chOff x="3267691" y="1740080"/>
            <a:chExt cx="1041499" cy="1041499"/>
          </a:xfrm>
          <a:solidFill>
            <a:schemeClr val="accent5"/>
          </a:solidFill>
        </p:grpSpPr>
        <p:pic>
          <p:nvPicPr>
            <p:cNvPr id="28" name="图形 27" descr="钱包">
              <a:extLst>
                <a:ext uri="{FF2B5EF4-FFF2-40B4-BE49-F238E27FC236}">
                  <a16:creationId xmlns:a16="http://schemas.microsoft.com/office/drawing/2014/main" id="{429797EE-F20C-FD3C-6733-BE85B96A265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67691" y="1740080"/>
              <a:ext cx="1041499" cy="1041499"/>
            </a:xfrm>
            <a:prstGeom prst="rect">
              <a:avLst/>
            </a:prstGeom>
          </p:spPr>
        </p:pic>
        <p:sp>
          <p:nvSpPr>
            <p:cNvPr id="29" name="文本框 28">
              <a:extLst>
                <a:ext uri="{FF2B5EF4-FFF2-40B4-BE49-F238E27FC236}">
                  <a16:creationId xmlns:a16="http://schemas.microsoft.com/office/drawing/2014/main" id="{ECFA6BBA-F03C-9BC6-5D30-5B96373AF9C3}"/>
                </a:ext>
              </a:extLst>
            </p:cNvPr>
            <p:cNvSpPr txBox="1"/>
            <p:nvPr/>
          </p:nvSpPr>
          <p:spPr>
            <a:xfrm>
              <a:off x="3342929" y="2126855"/>
              <a:ext cx="891022" cy="369332"/>
            </a:xfrm>
            <a:prstGeom prst="rect">
              <a:avLst/>
            </a:prstGeom>
            <a:grpFill/>
          </p:spPr>
          <p:txBody>
            <a:bodyPr wrap="square" rtlCol="0">
              <a:spAutoFit/>
            </a:bodyPr>
            <a:lstStyle/>
            <a:p>
              <a:r>
                <a:rPr lang="en-US" altLang="zh-CN" b="0" i="0" dirty="0">
                  <a:solidFill>
                    <a:schemeClr val="bg1"/>
                  </a:solidFill>
                  <a:effectLst/>
                  <a:latin typeface="Cambria" panose="02040503050406030204" pitchFamily="18" charset="0"/>
                  <a:ea typeface="Cambria" panose="02040503050406030204" pitchFamily="18" charset="0"/>
                </a:rPr>
                <a:t>$ </a:t>
              </a:r>
              <a:r>
                <a:rPr lang="en-US" altLang="zh-CN" b="1" dirty="0">
                  <a:solidFill>
                    <a:schemeClr val="bg1"/>
                  </a:solidFill>
                  <a:latin typeface="Cambria" panose="02040503050406030204" pitchFamily="18" charset="0"/>
                  <a:ea typeface="Cambria" panose="02040503050406030204" pitchFamily="18" charset="0"/>
                </a:rPr>
                <a:t>100</a:t>
              </a:r>
              <a:endParaRPr lang="zh-CN" altLang="en-US" b="1" dirty="0">
                <a:solidFill>
                  <a:schemeClr val="bg1"/>
                </a:solidFill>
                <a:latin typeface="Cambria" panose="02040503050406030204" pitchFamily="18" charset="0"/>
              </a:endParaRPr>
            </a:p>
          </p:txBody>
        </p:sp>
      </p:grpSp>
      <p:grpSp>
        <p:nvGrpSpPr>
          <p:cNvPr id="36" name="组合 35">
            <a:extLst>
              <a:ext uri="{FF2B5EF4-FFF2-40B4-BE49-F238E27FC236}">
                <a16:creationId xmlns:a16="http://schemas.microsoft.com/office/drawing/2014/main" id="{41E9543A-8FEA-97D2-B3E4-3DACC6E0CE7B}"/>
              </a:ext>
            </a:extLst>
          </p:cNvPr>
          <p:cNvGrpSpPr/>
          <p:nvPr/>
        </p:nvGrpSpPr>
        <p:grpSpPr>
          <a:xfrm>
            <a:off x="4778601" y="4218164"/>
            <a:ext cx="1041499" cy="1041499"/>
            <a:chOff x="3267691" y="1740080"/>
            <a:chExt cx="1041499" cy="1041499"/>
          </a:xfrm>
        </p:grpSpPr>
        <p:pic>
          <p:nvPicPr>
            <p:cNvPr id="37" name="图形 36" descr="钱包">
              <a:extLst>
                <a:ext uri="{FF2B5EF4-FFF2-40B4-BE49-F238E27FC236}">
                  <a16:creationId xmlns:a16="http://schemas.microsoft.com/office/drawing/2014/main" id="{F9993670-0093-6613-7C8C-91A7EA54CD8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67691" y="1740080"/>
              <a:ext cx="1041499" cy="1041499"/>
            </a:xfrm>
            <a:prstGeom prst="rect">
              <a:avLst/>
            </a:prstGeom>
          </p:spPr>
        </p:pic>
        <p:sp>
          <p:nvSpPr>
            <p:cNvPr id="38" name="文本框 37">
              <a:extLst>
                <a:ext uri="{FF2B5EF4-FFF2-40B4-BE49-F238E27FC236}">
                  <a16:creationId xmlns:a16="http://schemas.microsoft.com/office/drawing/2014/main" id="{5FC797CD-8F65-0C38-0DC0-2520FDAE6447}"/>
                </a:ext>
              </a:extLst>
            </p:cNvPr>
            <p:cNvSpPr txBox="1"/>
            <p:nvPr/>
          </p:nvSpPr>
          <p:spPr>
            <a:xfrm>
              <a:off x="3342929" y="2126855"/>
              <a:ext cx="891022" cy="369332"/>
            </a:xfrm>
            <a:prstGeom prst="rect">
              <a:avLst/>
            </a:prstGeom>
            <a:noFill/>
          </p:spPr>
          <p:txBody>
            <a:bodyPr wrap="square" rtlCol="0">
              <a:spAutoFit/>
            </a:bodyPr>
            <a:lstStyle/>
            <a:p>
              <a:r>
                <a:rPr lang="en-US" altLang="zh-CN" b="0" i="0" dirty="0">
                  <a:solidFill>
                    <a:schemeClr val="bg1"/>
                  </a:solidFill>
                  <a:effectLst/>
                  <a:latin typeface="Cambria" panose="02040503050406030204" pitchFamily="18" charset="0"/>
                  <a:ea typeface="Cambria" panose="02040503050406030204" pitchFamily="18" charset="0"/>
                </a:rPr>
                <a:t>$ </a:t>
              </a:r>
              <a:r>
                <a:rPr lang="en-US" altLang="zh-CN" b="1" dirty="0">
                  <a:solidFill>
                    <a:schemeClr val="bg1"/>
                  </a:solidFill>
                  <a:latin typeface="Cambria" panose="02040503050406030204" pitchFamily="18" charset="0"/>
                  <a:ea typeface="Cambria" panose="02040503050406030204" pitchFamily="18" charset="0"/>
                </a:rPr>
                <a:t>110</a:t>
              </a:r>
              <a:endParaRPr lang="zh-CN" altLang="en-US" b="1" dirty="0">
                <a:solidFill>
                  <a:schemeClr val="bg1"/>
                </a:solidFill>
                <a:latin typeface="Cambria" panose="02040503050406030204" pitchFamily="18" charset="0"/>
              </a:endParaRPr>
            </a:p>
          </p:txBody>
        </p:sp>
      </p:grpSp>
      <p:sp>
        <p:nvSpPr>
          <p:cNvPr id="39" name="箭头: 右 38">
            <a:extLst>
              <a:ext uri="{FF2B5EF4-FFF2-40B4-BE49-F238E27FC236}">
                <a16:creationId xmlns:a16="http://schemas.microsoft.com/office/drawing/2014/main" id="{521DC92B-25A1-68BD-8037-33A9C76BACB8}"/>
              </a:ext>
            </a:extLst>
          </p:cNvPr>
          <p:cNvSpPr/>
          <p:nvPr/>
        </p:nvSpPr>
        <p:spPr bwMode="gray">
          <a:xfrm>
            <a:off x="3694445" y="3309167"/>
            <a:ext cx="1073084" cy="322015"/>
          </a:xfrm>
          <a:prstGeom prst="rightArrow">
            <a:avLst/>
          </a:prstGeom>
          <a:solidFill>
            <a:schemeClr val="bg1">
              <a:lumMod val="50000"/>
            </a:schemeClr>
          </a:solidFill>
          <a:ln w="6350" algn="ctr">
            <a:noFill/>
            <a:miter lim="800000"/>
            <a:headEnd/>
            <a:tailEnd/>
          </a:ln>
          <a:effectLst/>
        </p:spPr>
        <p:txBody>
          <a:bodyPr wrap="none" rtlCol="0" anchor="ctr"/>
          <a:lstStyle/>
          <a:p>
            <a:pPr algn="ctr"/>
            <a:endParaRPr lang="zh-CN" altLang="en-US" b="1" dirty="0">
              <a:solidFill>
                <a:schemeClr val="bg1"/>
              </a:solidFill>
            </a:endParaRPr>
          </a:p>
        </p:txBody>
      </p:sp>
      <p:sp>
        <p:nvSpPr>
          <p:cNvPr id="40" name="文本框 39">
            <a:extLst>
              <a:ext uri="{FF2B5EF4-FFF2-40B4-BE49-F238E27FC236}">
                <a16:creationId xmlns:a16="http://schemas.microsoft.com/office/drawing/2014/main" id="{3292C9D0-C3E2-C20D-907F-0433D76A5844}"/>
              </a:ext>
            </a:extLst>
          </p:cNvPr>
          <p:cNvSpPr txBox="1"/>
          <p:nvPr/>
        </p:nvSpPr>
        <p:spPr>
          <a:xfrm>
            <a:off x="3762559" y="3060266"/>
            <a:ext cx="891022" cy="369332"/>
          </a:xfrm>
          <a:prstGeom prst="rect">
            <a:avLst/>
          </a:prstGeom>
          <a:noFill/>
        </p:spPr>
        <p:txBody>
          <a:bodyPr wrap="square" rtlCol="0">
            <a:spAutoFit/>
          </a:bodyPr>
          <a:lstStyle/>
          <a:p>
            <a:r>
              <a:rPr lang="en-US" altLang="zh-CN" dirty="0">
                <a:solidFill>
                  <a:srgbClr val="222222"/>
                </a:solidFill>
                <a:latin typeface="Cambria" panose="02040503050406030204" pitchFamily="18" charset="0"/>
                <a:ea typeface="Cambria" panose="02040503050406030204" pitchFamily="18" charset="0"/>
              </a:rPr>
              <a:t>-</a:t>
            </a:r>
            <a:r>
              <a:rPr lang="en-US" altLang="zh-CN" b="0" i="0" dirty="0">
                <a:solidFill>
                  <a:srgbClr val="222222"/>
                </a:solidFill>
                <a:effectLst/>
                <a:latin typeface="Cambria" panose="02040503050406030204" pitchFamily="18" charset="0"/>
                <a:ea typeface="Cambria" panose="02040503050406030204" pitchFamily="18" charset="0"/>
              </a:rPr>
              <a:t> </a:t>
            </a:r>
            <a:r>
              <a:rPr lang="en-US" altLang="zh-CN" b="1" dirty="0">
                <a:latin typeface="Cambria" panose="02040503050406030204" pitchFamily="18" charset="0"/>
                <a:ea typeface="Cambria" panose="02040503050406030204" pitchFamily="18" charset="0"/>
              </a:rPr>
              <a:t>100</a:t>
            </a:r>
            <a:endParaRPr lang="zh-CN" altLang="en-US" b="1" dirty="0">
              <a:latin typeface="Cambria" panose="02040503050406030204" pitchFamily="18" charset="0"/>
            </a:endParaRPr>
          </a:p>
        </p:txBody>
      </p:sp>
      <p:sp>
        <p:nvSpPr>
          <p:cNvPr id="41" name="箭头: 右 40">
            <a:extLst>
              <a:ext uri="{FF2B5EF4-FFF2-40B4-BE49-F238E27FC236}">
                <a16:creationId xmlns:a16="http://schemas.microsoft.com/office/drawing/2014/main" id="{CE25BDBB-DB1D-B91C-F446-C463CA11C4B3}"/>
              </a:ext>
            </a:extLst>
          </p:cNvPr>
          <p:cNvSpPr/>
          <p:nvPr/>
        </p:nvSpPr>
        <p:spPr bwMode="gray">
          <a:xfrm>
            <a:off x="3694445" y="4744410"/>
            <a:ext cx="1073084" cy="322015"/>
          </a:xfrm>
          <a:prstGeom prst="rightArrow">
            <a:avLst/>
          </a:prstGeom>
          <a:solidFill>
            <a:schemeClr val="bg1">
              <a:lumMod val="50000"/>
            </a:schemeClr>
          </a:solidFill>
          <a:ln w="6350" algn="ctr">
            <a:noFill/>
            <a:miter lim="800000"/>
            <a:headEnd/>
            <a:tailEnd/>
          </a:ln>
          <a:effectLst/>
        </p:spPr>
        <p:txBody>
          <a:bodyPr wrap="none" rtlCol="0" anchor="ctr"/>
          <a:lstStyle/>
          <a:p>
            <a:pPr algn="ctr"/>
            <a:endParaRPr lang="zh-CN" altLang="en-US" b="1" dirty="0">
              <a:solidFill>
                <a:schemeClr val="bg1"/>
              </a:solidFill>
            </a:endParaRPr>
          </a:p>
        </p:txBody>
      </p:sp>
      <p:sp>
        <p:nvSpPr>
          <p:cNvPr id="42" name="文本框 41">
            <a:extLst>
              <a:ext uri="{FF2B5EF4-FFF2-40B4-BE49-F238E27FC236}">
                <a16:creationId xmlns:a16="http://schemas.microsoft.com/office/drawing/2014/main" id="{8FC3B01B-B3A0-C18C-2CFD-19B1F77619D8}"/>
              </a:ext>
            </a:extLst>
          </p:cNvPr>
          <p:cNvSpPr txBox="1"/>
          <p:nvPr/>
        </p:nvSpPr>
        <p:spPr>
          <a:xfrm>
            <a:off x="3762559" y="4498146"/>
            <a:ext cx="891022" cy="369332"/>
          </a:xfrm>
          <a:prstGeom prst="rect">
            <a:avLst/>
          </a:prstGeom>
          <a:noFill/>
        </p:spPr>
        <p:txBody>
          <a:bodyPr wrap="square" rtlCol="0">
            <a:spAutoFit/>
          </a:bodyPr>
          <a:lstStyle/>
          <a:p>
            <a:r>
              <a:rPr lang="en-US" altLang="zh-CN" b="0" i="0" dirty="0">
                <a:solidFill>
                  <a:srgbClr val="222222"/>
                </a:solidFill>
                <a:effectLst/>
                <a:latin typeface="Cambria" panose="02040503050406030204" pitchFamily="18" charset="0"/>
                <a:ea typeface="Cambria" panose="02040503050406030204" pitchFamily="18" charset="0"/>
              </a:rPr>
              <a:t>+ </a:t>
            </a:r>
            <a:r>
              <a:rPr lang="en-US" altLang="zh-CN" b="1" dirty="0">
                <a:latin typeface="Cambria" panose="02040503050406030204" pitchFamily="18" charset="0"/>
                <a:ea typeface="Cambria" panose="02040503050406030204" pitchFamily="18" charset="0"/>
              </a:rPr>
              <a:t>100</a:t>
            </a:r>
            <a:endParaRPr lang="zh-CN" altLang="en-US" b="1" dirty="0">
              <a:latin typeface="Cambria" panose="02040503050406030204" pitchFamily="18" charset="0"/>
            </a:endParaRPr>
          </a:p>
        </p:txBody>
      </p:sp>
      <p:sp>
        <p:nvSpPr>
          <p:cNvPr id="6" name="灯片编号占位符 5">
            <a:extLst>
              <a:ext uri="{FF2B5EF4-FFF2-40B4-BE49-F238E27FC236}">
                <a16:creationId xmlns:a16="http://schemas.microsoft.com/office/drawing/2014/main" id="{C0FF134B-4C9C-3577-BAB2-F4DA1AB5A02F}"/>
              </a:ext>
            </a:extLst>
          </p:cNvPr>
          <p:cNvSpPr>
            <a:spLocks noGrp="1"/>
          </p:cNvSpPr>
          <p:nvPr>
            <p:ph type="sldNum" sz="quarter" idx="4"/>
          </p:nvPr>
        </p:nvSpPr>
        <p:spPr/>
        <p:txBody>
          <a:bodyPr/>
          <a:lstStyle/>
          <a:p>
            <a:fld id="{27CAE394-06E6-47A3-B6CA-A6802AF0F537}" type="slidenum">
              <a:rPr lang="zh-CN" altLang="en-US" smtClean="0"/>
              <a:pPr/>
              <a:t>3</a:t>
            </a:fld>
            <a:endParaRPr lang="zh-CN" altLang="en-US" dirty="0"/>
          </a:p>
        </p:txBody>
      </p:sp>
    </p:spTree>
    <p:extLst>
      <p:ext uri="{BB962C8B-B14F-4D97-AF65-F5344CB8AC3E}">
        <p14:creationId xmlns:p14="http://schemas.microsoft.com/office/powerpoint/2010/main" val="61033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2" grpId="0" animBg="1"/>
      <p:bldP spid="23" grpId="0" animBg="1"/>
      <p:bldP spid="39" grpId="0" animBg="1"/>
      <p:bldP spid="40" grpId="0"/>
      <p:bldP spid="41" grpId="0" animBg="1"/>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E1C24F7E-022B-D8CD-AA34-FF026668521E}"/>
              </a:ext>
            </a:extLst>
          </p:cNvPr>
          <p:cNvSpPr>
            <a:spLocks noGrp="1"/>
          </p:cNvSpPr>
          <p:nvPr>
            <p:ph idx="1"/>
          </p:nvPr>
        </p:nvSpPr>
        <p:spPr>
          <a:xfrm>
            <a:off x="748740" y="1379799"/>
            <a:ext cx="10826495" cy="461665"/>
          </a:xfrm>
        </p:spPr>
        <p:txBody>
          <a:bodyPr/>
          <a:lstStyle/>
          <a:p>
            <a:r>
              <a:rPr lang="en-US" altLang="zh-CN" dirty="0"/>
              <a:t>Transactions provide guarantees for ACID properties</a:t>
            </a:r>
            <a:endParaRPr lang="zh-CN" altLang="en-US" dirty="0"/>
          </a:p>
        </p:txBody>
      </p:sp>
      <p:sp>
        <p:nvSpPr>
          <p:cNvPr id="3" name="标题 2">
            <a:extLst>
              <a:ext uri="{FF2B5EF4-FFF2-40B4-BE49-F238E27FC236}">
                <a16:creationId xmlns:a16="http://schemas.microsoft.com/office/drawing/2014/main" id="{7CBDCFB3-179C-437C-31DD-BC4B4CFE7703}"/>
              </a:ext>
            </a:extLst>
          </p:cNvPr>
          <p:cNvSpPr>
            <a:spLocks noGrp="1"/>
          </p:cNvSpPr>
          <p:nvPr>
            <p:ph type="title"/>
          </p:nvPr>
        </p:nvSpPr>
        <p:spPr/>
        <p:txBody>
          <a:bodyPr/>
          <a:lstStyle/>
          <a:p>
            <a:r>
              <a:rPr lang="en-US" altLang="zh-CN" dirty="0"/>
              <a:t>ACID Properties</a:t>
            </a:r>
            <a:endParaRPr lang="zh-CN" altLang="en-US" dirty="0"/>
          </a:p>
        </p:txBody>
      </p:sp>
      <p:sp>
        <p:nvSpPr>
          <p:cNvPr id="4" name="灯片编号占位符 3">
            <a:extLst>
              <a:ext uri="{FF2B5EF4-FFF2-40B4-BE49-F238E27FC236}">
                <a16:creationId xmlns:a16="http://schemas.microsoft.com/office/drawing/2014/main" id="{78CB7186-23F1-6409-C39C-29898127EF02}"/>
              </a:ext>
            </a:extLst>
          </p:cNvPr>
          <p:cNvSpPr>
            <a:spLocks noGrp="1"/>
          </p:cNvSpPr>
          <p:nvPr>
            <p:ph type="sldNum" sz="quarter" idx="4"/>
          </p:nvPr>
        </p:nvSpPr>
        <p:spPr/>
        <p:txBody>
          <a:bodyPr/>
          <a:lstStyle/>
          <a:p>
            <a:fld id="{27CAE394-06E6-47A3-B6CA-A6802AF0F537}" type="slidenum">
              <a:rPr lang="zh-CN" altLang="en-US" smtClean="0"/>
              <a:pPr/>
              <a:t>4</a:t>
            </a:fld>
            <a:endParaRPr lang="zh-CN" altLang="en-US" dirty="0"/>
          </a:p>
        </p:txBody>
      </p:sp>
      <p:sp>
        <p:nvSpPr>
          <p:cNvPr id="5" name="矩形: 圆角 4">
            <a:extLst>
              <a:ext uri="{FF2B5EF4-FFF2-40B4-BE49-F238E27FC236}">
                <a16:creationId xmlns:a16="http://schemas.microsoft.com/office/drawing/2014/main" id="{5C140DC0-7904-F411-1DB5-26A144F66171}"/>
              </a:ext>
            </a:extLst>
          </p:cNvPr>
          <p:cNvSpPr/>
          <p:nvPr/>
        </p:nvSpPr>
        <p:spPr bwMode="gray">
          <a:xfrm>
            <a:off x="1767179" y="6235267"/>
            <a:ext cx="1844566" cy="461665"/>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algn="ctr"/>
            <a:r>
              <a:rPr lang="en-US" altLang="zh-CN" b="1" dirty="0">
                <a:solidFill>
                  <a:schemeClr val="bg1"/>
                </a:solidFill>
              </a:rPr>
              <a:t>Atomicity</a:t>
            </a:r>
            <a:endParaRPr lang="zh-CN" altLang="en-US" b="1" dirty="0">
              <a:solidFill>
                <a:schemeClr val="bg1"/>
              </a:solidFill>
            </a:endParaRPr>
          </a:p>
        </p:txBody>
      </p:sp>
      <p:sp>
        <p:nvSpPr>
          <p:cNvPr id="6" name="矩形: 圆角 5">
            <a:extLst>
              <a:ext uri="{FF2B5EF4-FFF2-40B4-BE49-F238E27FC236}">
                <a16:creationId xmlns:a16="http://schemas.microsoft.com/office/drawing/2014/main" id="{154CB4A4-3F84-DE67-0A2C-60DC0F105E8C}"/>
              </a:ext>
            </a:extLst>
          </p:cNvPr>
          <p:cNvSpPr/>
          <p:nvPr/>
        </p:nvSpPr>
        <p:spPr bwMode="gray">
          <a:xfrm>
            <a:off x="4038204" y="6235267"/>
            <a:ext cx="1844566" cy="461665"/>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algn="ctr"/>
            <a:r>
              <a:rPr lang="en-US" altLang="zh-CN" b="1" dirty="0">
                <a:solidFill>
                  <a:schemeClr val="bg1"/>
                </a:solidFill>
              </a:rPr>
              <a:t>Consistency</a:t>
            </a:r>
            <a:endParaRPr lang="zh-CN" altLang="en-US" b="1" dirty="0">
              <a:solidFill>
                <a:schemeClr val="bg1"/>
              </a:solidFill>
            </a:endParaRPr>
          </a:p>
        </p:txBody>
      </p:sp>
      <p:sp>
        <p:nvSpPr>
          <p:cNvPr id="7" name="矩形: 圆角 6">
            <a:extLst>
              <a:ext uri="{FF2B5EF4-FFF2-40B4-BE49-F238E27FC236}">
                <a16:creationId xmlns:a16="http://schemas.microsoft.com/office/drawing/2014/main" id="{72F31069-805C-8A47-0D52-A4FC609E3349}"/>
              </a:ext>
            </a:extLst>
          </p:cNvPr>
          <p:cNvSpPr/>
          <p:nvPr/>
        </p:nvSpPr>
        <p:spPr bwMode="gray">
          <a:xfrm>
            <a:off x="6309229" y="6235267"/>
            <a:ext cx="1844566" cy="461665"/>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algn="ctr"/>
            <a:r>
              <a:rPr lang="en-US" altLang="zh-CN" b="1" dirty="0">
                <a:solidFill>
                  <a:schemeClr val="bg1"/>
                </a:solidFill>
              </a:rPr>
              <a:t>Isolation</a:t>
            </a:r>
            <a:endParaRPr lang="zh-CN" altLang="en-US" b="1" dirty="0">
              <a:solidFill>
                <a:schemeClr val="bg1"/>
              </a:solidFill>
            </a:endParaRPr>
          </a:p>
        </p:txBody>
      </p:sp>
      <p:sp>
        <p:nvSpPr>
          <p:cNvPr id="8" name="矩形: 圆角 7">
            <a:extLst>
              <a:ext uri="{FF2B5EF4-FFF2-40B4-BE49-F238E27FC236}">
                <a16:creationId xmlns:a16="http://schemas.microsoft.com/office/drawing/2014/main" id="{1A7780CB-B358-E822-E45C-457B2BA05384}"/>
              </a:ext>
            </a:extLst>
          </p:cNvPr>
          <p:cNvSpPr/>
          <p:nvPr/>
        </p:nvSpPr>
        <p:spPr bwMode="gray">
          <a:xfrm>
            <a:off x="8605345" y="6235267"/>
            <a:ext cx="1844566" cy="461665"/>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algn="ctr"/>
            <a:r>
              <a:rPr lang="en-US" altLang="zh-CN" b="1" dirty="0">
                <a:solidFill>
                  <a:schemeClr val="bg1"/>
                </a:solidFill>
              </a:rPr>
              <a:t>Durability</a:t>
            </a:r>
            <a:endParaRPr lang="zh-CN" altLang="en-US" b="1" dirty="0">
              <a:solidFill>
                <a:schemeClr val="bg1"/>
              </a:solidFill>
            </a:endParaRPr>
          </a:p>
        </p:txBody>
      </p:sp>
      <p:sp>
        <p:nvSpPr>
          <p:cNvPr id="9" name="矩形 8">
            <a:extLst>
              <a:ext uri="{FF2B5EF4-FFF2-40B4-BE49-F238E27FC236}">
                <a16:creationId xmlns:a16="http://schemas.microsoft.com/office/drawing/2014/main" id="{97D12C96-9C2D-040B-D6C0-350A43EDCE6F}"/>
              </a:ext>
            </a:extLst>
          </p:cNvPr>
          <p:cNvSpPr/>
          <p:nvPr/>
        </p:nvSpPr>
        <p:spPr>
          <a:xfrm>
            <a:off x="5221465" y="4941453"/>
            <a:ext cx="1749069" cy="923330"/>
          </a:xfrm>
          <a:prstGeom prst="rect">
            <a:avLst/>
          </a:prstGeom>
          <a:noFill/>
        </p:spPr>
        <p:txBody>
          <a:bodyPr wrap="none" lIns="91440" tIns="45720" rIns="91440" bIns="45720">
            <a:spAutoFit/>
          </a:bodyPr>
          <a:lstStyle/>
          <a:p>
            <a:pPr algn="ctr"/>
            <a:r>
              <a:rPr lang="en-US" altLang="zh-CN" sz="5400" b="1" dirty="0">
                <a:ln w="0"/>
                <a:solidFill>
                  <a:schemeClr val="accent1">
                    <a:lumMod val="75000"/>
                  </a:schemeClr>
                </a:solidFill>
              </a:rPr>
              <a:t>ACID</a:t>
            </a:r>
            <a:endParaRPr lang="zh-CN" altLang="en-US" sz="5400" b="1" dirty="0">
              <a:ln w="0"/>
              <a:solidFill>
                <a:schemeClr val="accent1">
                  <a:lumMod val="75000"/>
                </a:schemeClr>
              </a:solidFill>
            </a:endParaRPr>
          </a:p>
        </p:txBody>
      </p:sp>
      <p:cxnSp>
        <p:nvCxnSpPr>
          <p:cNvPr id="10" name="直接箭头连接符 9">
            <a:extLst>
              <a:ext uri="{FF2B5EF4-FFF2-40B4-BE49-F238E27FC236}">
                <a16:creationId xmlns:a16="http://schemas.microsoft.com/office/drawing/2014/main" id="{43293532-F73E-7C76-2FD9-E93EE3DE710C}"/>
              </a:ext>
            </a:extLst>
          </p:cNvPr>
          <p:cNvCxnSpPr>
            <a:cxnSpLocks/>
            <a:endCxn id="5" idx="0"/>
          </p:cNvCxnSpPr>
          <p:nvPr/>
        </p:nvCxnSpPr>
        <p:spPr bwMode="auto">
          <a:xfrm flipH="1">
            <a:off x="2689462" y="5691350"/>
            <a:ext cx="2836352" cy="543917"/>
          </a:xfrm>
          <a:prstGeom prst="straightConnector1">
            <a:avLst/>
          </a:prstGeom>
          <a:ln w="38100">
            <a:solidFill>
              <a:schemeClr val="accent1">
                <a:lumMod val="7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3" name="直接箭头连接符 12">
            <a:extLst>
              <a:ext uri="{FF2B5EF4-FFF2-40B4-BE49-F238E27FC236}">
                <a16:creationId xmlns:a16="http://schemas.microsoft.com/office/drawing/2014/main" id="{5E4DAB7C-43F9-C813-041B-C9E8F3D1E144}"/>
              </a:ext>
            </a:extLst>
          </p:cNvPr>
          <p:cNvCxnSpPr>
            <a:cxnSpLocks/>
            <a:endCxn id="6" idx="0"/>
          </p:cNvCxnSpPr>
          <p:nvPr/>
        </p:nvCxnSpPr>
        <p:spPr bwMode="auto">
          <a:xfrm flipH="1">
            <a:off x="4960487" y="5691350"/>
            <a:ext cx="998879" cy="543917"/>
          </a:xfrm>
          <a:prstGeom prst="straightConnector1">
            <a:avLst/>
          </a:prstGeom>
          <a:ln w="38100">
            <a:solidFill>
              <a:schemeClr val="accent1">
                <a:lumMod val="7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6" name="直接箭头连接符 15">
            <a:extLst>
              <a:ext uri="{FF2B5EF4-FFF2-40B4-BE49-F238E27FC236}">
                <a16:creationId xmlns:a16="http://schemas.microsoft.com/office/drawing/2014/main" id="{CBBC18A4-9405-1366-DDB9-5200B2B83C76}"/>
              </a:ext>
            </a:extLst>
          </p:cNvPr>
          <p:cNvCxnSpPr>
            <a:cxnSpLocks/>
            <a:endCxn id="7" idx="0"/>
          </p:cNvCxnSpPr>
          <p:nvPr/>
        </p:nvCxnSpPr>
        <p:spPr bwMode="auto">
          <a:xfrm>
            <a:off x="6309229" y="5691350"/>
            <a:ext cx="922283" cy="543917"/>
          </a:xfrm>
          <a:prstGeom prst="straightConnector1">
            <a:avLst/>
          </a:prstGeom>
          <a:ln w="38100">
            <a:solidFill>
              <a:schemeClr val="accent1">
                <a:lumMod val="7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9" name="直接箭头连接符 18">
            <a:extLst>
              <a:ext uri="{FF2B5EF4-FFF2-40B4-BE49-F238E27FC236}">
                <a16:creationId xmlns:a16="http://schemas.microsoft.com/office/drawing/2014/main" id="{B7245647-A5CB-FEA0-37A1-FE69E9CBCA5C}"/>
              </a:ext>
            </a:extLst>
          </p:cNvPr>
          <p:cNvCxnSpPr>
            <a:cxnSpLocks/>
            <a:endCxn id="8" idx="0"/>
          </p:cNvCxnSpPr>
          <p:nvPr/>
        </p:nvCxnSpPr>
        <p:spPr bwMode="auto">
          <a:xfrm>
            <a:off x="6590386" y="5691350"/>
            <a:ext cx="2937242" cy="543917"/>
          </a:xfrm>
          <a:prstGeom prst="straightConnector1">
            <a:avLst/>
          </a:prstGeom>
          <a:ln w="38100">
            <a:solidFill>
              <a:schemeClr val="accent1">
                <a:lumMod val="7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1" name="文本框 10">
            <a:extLst>
              <a:ext uri="{FF2B5EF4-FFF2-40B4-BE49-F238E27FC236}">
                <a16:creationId xmlns:a16="http://schemas.microsoft.com/office/drawing/2014/main" id="{8A80CF96-472B-A1DC-B449-1DA274536D0D}"/>
              </a:ext>
            </a:extLst>
          </p:cNvPr>
          <p:cNvSpPr txBox="1"/>
          <p:nvPr/>
        </p:nvSpPr>
        <p:spPr>
          <a:xfrm>
            <a:off x="5061924" y="2886294"/>
            <a:ext cx="1454329" cy="369332"/>
          </a:xfrm>
          <a:prstGeom prst="rect">
            <a:avLst/>
          </a:prstGeom>
          <a:noFill/>
        </p:spPr>
        <p:txBody>
          <a:bodyPr wrap="square" rtlCol="0">
            <a:spAutoFit/>
          </a:bodyPr>
          <a:lstStyle/>
          <a:p>
            <a:pPr algn="ctr"/>
            <a:r>
              <a:rPr lang="en-US" altLang="zh-CN" dirty="0">
                <a:solidFill>
                  <a:srgbClr val="222222"/>
                </a:solidFill>
                <a:latin typeface="Cambria" panose="02040503050406030204" pitchFamily="18" charset="0"/>
                <a:ea typeface="Cambria" panose="02040503050406030204" pitchFamily="18" charset="0"/>
              </a:rPr>
              <a:t>execution</a:t>
            </a:r>
            <a:endParaRPr lang="zh-CN" altLang="en-US" dirty="0">
              <a:latin typeface="Cambria" panose="02040503050406030204" pitchFamily="18" charset="0"/>
              <a:ea typeface="微软雅黑" panose="020B0503020204020204" pitchFamily="34" charset="-122"/>
            </a:endParaRPr>
          </a:p>
        </p:txBody>
      </p:sp>
      <p:sp>
        <p:nvSpPr>
          <p:cNvPr id="12" name="流程图: 文档 11">
            <a:extLst>
              <a:ext uri="{FF2B5EF4-FFF2-40B4-BE49-F238E27FC236}">
                <a16:creationId xmlns:a16="http://schemas.microsoft.com/office/drawing/2014/main" id="{2818DE65-241F-A6A5-848E-F4032A401BB1}"/>
              </a:ext>
            </a:extLst>
          </p:cNvPr>
          <p:cNvSpPr/>
          <p:nvPr/>
        </p:nvSpPr>
        <p:spPr bwMode="gray">
          <a:xfrm>
            <a:off x="2353414" y="2009131"/>
            <a:ext cx="1929539" cy="830997"/>
          </a:xfrm>
          <a:prstGeom prst="flowChartDocumen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algn="ctr"/>
            <a:r>
              <a:rPr lang="en-US" altLang="zh-CN" b="1" dirty="0">
                <a:solidFill>
                  <a:schemeClr val="tx1"/>
                </a:solidFill>
                <a:latin typeface="Cambria" panose="02040503050406030204" pitchFamily="18" charset="0"/>
                <a:ea typeface="微软雅黑" panose="020B0503020204020204" pitchFamily="34" charset="-122"/>
              </a:rPr>
              <a:t>transaction</a:t>
            </a:r>
            <a:r>
              <a:rPr lang="en-US" altLang="zh-CN" b="1" dirty="0">
                <a:solidFill>
                  <a:schemeClr val="tx1"/>
                </a:solidFill>
                <a:latin typeface="Cambria" panose="02040503050406030204" pitchFamily="18" charset="0"/>
                <a:ea typeface="Cambria" panose="02040503050406030204" pitchFamily="18" charset="0"/>
              </a:rPr>
              <a:t> 1</a:t>
            </a:r>
            <a:endParaRPr lang="zh-CN" altLang="en-US" b="1" dirty="0">
              <a:solidFill>
                <a:schemeClr val="tx1"/>
              </a:solidFill>
              <a:latin typeface="Cambria" panose="02040503050406030204" pitchFamily="18" charset="0"/>
              <a:ea typeface="微软雅黑" panose="020B0503020204020204" pitchFamily="34" charset="-122"/>
            </a:endParaRPr>
          </a:p>
        </p:txBody>
      </p:sp>
      <p:sp>
        <p:nvSpPr>
          <p:cNvPr id="14" name="流程图: 文档 13">
            <a:extLst>
              <a:ext uri="{FF2B5EF4-FFF2-40B4-BE49-F238E27FC236}">
                <a16:creationId xmlns:a16="http://schemas.microsoft.com/office/drawing/2014/main" id="{DD55ED15-4D09-D1F4-51FA-0FD7F3EBC425}"/>
              </a:ext>
            </a:extLst>
          </p:cNvPr>
          <p:cNvSpPr/>
          <p:nvPr/>
        </p:nvSpPr>
        <p:spPr bwMode="gray">
          <a:xfrm>
            <a:off x="2353413" y="2929186"/>
            <a:ext cx="1929539" cy="830997"/>
          </a:xfrm>
          <a:prstGeom prst="flowChartDocumen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algn="ctr"/>
            <a:r>
              <a:rPr lang="en-US" altLang="zh-CN" b="1" dirty="0">
                <a:solidFill>
                  <a:schemeClr val="tx1"/>
                </a:solidFill>
                <a:latin typeface="Cambria" panose="02040503050406030204" pitchFamily="18" charset="0"/>
                <a:ea typeface="微软雅黑" panose="020B0503020204020204" pitchFamily="34" charset="-122"/>
              </a:rPr>
              <a:t>transaction</a:t>
            </a:r>
            <a:r>
              <a:rPr lang="zh-CN" altLang="en-US" b="1" dirty="0">
                <a:solidFill>
                  <a:schemeClr val="tx1"/>
                </a:solidFill>
                <a:latin typeface="Cambria" panose="02040503050406030204" pitchFamily="18" charset="0"/>
                <a:ea typeface="微软雅黑" panose="020B0503020204020204" pitchFamily="34" charset="-122"/>
              </a:rPr>
              <a:t> </a:t>
            </a:r>
            <a:r>
              <a:rPr lang="en-US" altLang="zh-CN" b="1" dirty="0">
                <a:solidFill>
                  <a:schemeClr val="tx1"/>
                </a:solidFill>
                <a:latin typeface="Cambria" panose="02040503050406030204" pitchFamily="18" charset="0"/>
                <a:ea typeface="Cambria" panose="02040503050406030204" pitchFamily="18" charset="0"/>
              </a:rPr>
              <a:t>2</a:t>
            </a:r>
            <a:endParaRPr lang="zh-CN" altLang="en-US" b="1" dirty="0">
              <a:solidFill>
                <a:schemeClr val="tx1"/>
              </a:solidFill>
              <a:latin typeface="Cambria" panose="02040503050406030204" pitchFamily="18" charset="0"/>
              <a:ea typeface="微软雅黑" panose="020B0503020204020204" pitchFamily="34" charset="-122"/>
            </a:endParaRPr>
          </a:p>
        </p:txBody>
      </p:sp>
      <p:sp>
        <p:nvSpPr>
          <p:cNvPr id="15" name="流程图: 文档 14">
            <a:extLst>
              <a:ext uri="{FF2B5EF4-FFF2-40B4-BE49-F238E27FC236}">
                <a16:creationId xmlns:a16="http://schemas.microsoft.com/office/drawing/2014/main" id="{D08F9655-3C0A-6BCF-A9A4-B9B6A37393F8}"/>
              </a:ext>
            </a:extLst>
          </p:cNvPr>
          <p:cNvSpPr/>
          <p:nvPr/>
        </p:nvSpPr>
        <p:spPr bwMode="gray">
          <a:xfrm>
            <a:off x="2339964" y="3849241"/>
            <a:ext cx="1929539" cy="830997"/>
          </a:xfrm>
          <a:prstGeom prst="flowChartDocumen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algn="ctr"/>
            <a:r>
              <a:rPr lang="en-US" altLang="zh-CN" b="1" dirty="0">
                <a:solidFill>
                  <a:schemeClr val="tx1"/>
                </a:solidFill>
                <a:latin typeface="Cambria" panose="02040503050406030204" pitchFamily="18" charset="0"/>
                <a:ea typeface="微软雅黑" panose="020B0503020204020204" pitchFamily="34" charset="-122"/>
              </a:rPr>
              <a:t>transaction</a:t>
            </a:r>
            <a:r>
              <a:rPr lang="en-US" altLang="zh-CN" b="1" dirty="0">
                <a:solidFill>
                  <a:schemeClr val="tx1"/>
                </a:solidFill>
                <a:latin typeface="Cambria" panose="02040503050406030204" pitchFamily="18" charset="0"/>
                <a:ea typeface="Cambria" panose="02040503050406030204" pitchFamily="18" charset="0"/>
              </a:rPr>
              <a:t> 3</a:t>
            </a:r>
            <a:endParaRPr lang="zh-CN" altLang="en-US" b="1" dirty="0">
              <a:solidFill>
                <a:schemeClr val="tx1"/>
              </a:solidFill>
              <a:latin typeface="Cambria" panose="02040503050406030204" pitchFamily="18" charset="0"/>
              <a:ea typeface="微软雅黑" panose="020B0503020204020204" pitchFamily="34" charset="-122"/>
            </a:endParaRPr>
          </a:p>
        </p:txBody>
      </p:sp>
      <p:sp>
        <p:nvSpPr>
          <p:cNvPr id="17" name="文本框 16">
            <a:extLst>
              <a:ext uri="{FF2B5EF4-FFF2-40B4-BE49-F238E27FC236}">
                <a16:creationId xmlns:a16="http://schemas.microsoft.com/office/drawing/2014/main" id="{618F7616-4355-BA0F-DC32-35E74A2F8CF5}"/>
              </a:ext>
            </a:extLst>
          </p:cNvPr>
          <p:cNvSpPr txBox="1"/>
          <p:nvPr/>
        </p:nvSpPr>
        <p:spPr>
          <a:xfrm rot="5400000">
            <a:off x="3202346" y="4723824"/>
            <a:ext cx="417651" cy="400110"/>
          </a:xfrm>
          <a:prstGeom prst="rect">
            <a:avLst/>
          </a:prstGeom>
          <a:noFill/>
        </p:spPr>
        <p:txBody>
          <a:bodyPr wrap="square" rtlCol="0">
            <a:spAutoFit/>
          </a:bodyPr>
          <a:lstStyle/>
          <a:p>
            <a:r>
              <a:rPr lang="en-US" altLang="zh-CN" sz="2000" b="1" dirty="0">
                <a:solidFill>
                  <a:srgbClr val="222222"/>
                </a:solidFill>
                <a:latin typeface="Cambria" panose="02040503050406030204" pitchFamily="18" charset="0"/>
                <a:ea typeface="Cambria" panose="02040503050406030204" pitchFamily="18" charset="0"/>
              </a:rPr>
              <a:t>…</a:t>
            </a:r>
            <a:endParaRPr lang="zh-CN" altLang="en-US" sz="2000" b="1" dirty="0">
              <a:latin typeface="Cambria" panose="02040503050406030204" pitchFamily="18" charset="0"/>
            </a:endParaRPr>
          </a:p>
        </p:txBody>
      </p:sp>
      <p:sp>
        <p:nvSpPr>
          <p:cNvPr id="18" name="文本框 17">
            <a:extLst>
              <a:ext uri="{FF2B5EF4-FFF2-40B4-BE49-F238E27FC236}">
                <a16:creationId xmlns:a16="http://schemas.microsoft.com/office/drawing/2014/main" id="{BD73CADA-39F5-BCCA-9590-0F8009FFB467}"/>
              </a:ext>
            </a:extLst>
          </p:cNvPr>
          <p:cNvSpPr txBox="1"/>
          <p:nvPr/>
        </p:nvSpPr>
        <p:spPr>
          <a:xfrm rot="250590">
            <a:off x="5124538" y="2078634"/>
            <a:ext cx="1454329" cy="369332"/>
          </a:xfrm>
          <a:prstGeom prst="rect">
            <a:avLst/>
          </a:prstGeom>
          <a:noFill/>
        </p:spPr>
        <p:txBody>
          <a:bodyPr wrap="square" rtlCol="0">
            <a:spAutoFit/>
          </a:bodyPr>
          <a:lstStyle/>
          <a:p>
            <a:pPr algn="ctr"/>
            <a:r>
              <a:rPr lang="en-US" altLang="zh-CN" dirty="0">
                <a:solidFill>
                  <a:srgbClr val="222222"/>
                </a:solidFill>
                <a:latin typeface="Cambria" panose="02040503050406030204" pitchFamily="18" charset="0"/>
                <a:ea typeface="Cambria" panose="02040503050406030204" pitchFamily="18" charset="0"/>
              </a:rPr>
              <a:t>execution</a:t>
            </a:r>
            <a:endParaRPr lang="zh-CN" altLang="en-US" dirty="0">
              <a:latin typeface="Cambria" panose="02040503050406030204" pitchFamily="18" charset="0"/>
              <a:ea typeface="微软雅黑" panose="020B0503020204020204" pitchFamily="34" charset="-122"/>
            </a:endParaRPr>
          </a:p>
        </p:txBody>
      </p:sp>
      <p:sp>
        <p:nvSpPr>
          <p:cNvPr id="20" name="文本框 19">
            <a:extLst>
              <a:ext uri="{FF2B5EF4-FFF2-40B4-BE49-F238E27FC236}">
                <a16:creationId xmlns:a16="http://schemas.microsoft.com/office/drawing/2014/main" id="{66483FE8-2D8B-5CA4-1E30-2EE7B7458744}"/>
              </a:ext>
            </a:extLst>
          </p:cNvPr>
          <p:cNvSpPr txBox="1"/>
          <p:nvPr/>
        </p:nvSpPr>
        <p:spPr>
          <a:xfrm rot="21330449">
            <a:off x="5125383" y="3712933"/>
            <a:ext cx="1454329" cy="369332"/>
          </a:xfrm>
          <a:prstGeom prst="rect">
            <a:avLst/>
          </a:prstGeom>
          <a:noFill/>
        </p:spPr>
        <p:txBody>
          <a:bodyPr wrap="square" rtlCol="0">
            <a:spAutoFit/>
          </a:bodyPr>
          <a:lstStyle/>
          <a:p>
            <a:pPr algn="ctr"/>
            <a:r>
              <a:rPr lang="en-US" altLang="zh-CN" dirty="0">
                <a:solidFill>
                  <a:srgbClr val="222222"/>
                </a:solidFill>
                <a:latin typeface="Cambria" panose="02040503050406030204" pitchFamily="18" charset="0"/>
                <a:ea typeface="Cambria" panose="02040503050406030204" pitchFamily="18" charset="0"/>
              </a:rPr>
              <a:t>execution</a:t>
            </a:r>
            <a:endParaRPr lang="zh-CN" altLang="en-US" dirty="0">
              <a:latin typeface="Cambria" panose="02040503050406030204" pitchFamily="18" charset="0"/>
              <a:ea typeface="微软雅黑" panose="020B0503020204020204" pitchFamily="34" charset="-122"/>
            </a:endParaRPr>
          </a:p>
        </p:txBody>
      </p:sp>
      <p:cxnSp>
        <p:nvCxnSpPr>
          <p:cNvPr id="21" name="连接符: 曲线 20">
            <a:extLst>
              <a:ext uri="{FF2B5EF4-FFF2-40B4-BE49-F238E27FC236}">
                <a16:creationId xmlns:a16="http://schemas.microsoft.com/office/drawing/2014/main" id="{7915C5B6-357E-CBE7-CEAB-A1FA03F6D473}"/>
              </a:ext>
            </a:extLst>
          </p:cNvPr>
          <p:cNvCxnSpPr>
            <a:cxnSpLocks/>
          </p:cNvCxnSpPr>
          <p:nvPr/>
        </p:nvCxnSpPr>
        <p:spPr>
          <a:xfrm>
            <a:off x="4382658" y="2410910"/>
            <a:ext cx="3600000" cy="461665"/>
          </a:xfrm>
          <a:prstGeom prst="curvedConnector2">
            <a:avLst/>
          </a:prstGeom>
          <a:ln w="38100">
            <a:solidFill>
              <a:schemeClr val="tx1"/>
            </a:solidFill>
            <a:tailEnd type="triangle" w="lg" len="med"/>
          </a:ln>
        </p:spPr>
        <p:style>
          <a:lnRef idx="3">
            <a:schemeClr val="accent6"/>
          </a:lnRef>
          <a:fillRef idx="0">
            <a:schemeClr val="accent6"/>
          </a:fillRef>
          <a:effectRef idx="2">
            <a:schemeClr val="accent6"/>
          </a:effectRef>
          <a:fontRef idx="minor">
            <a:schemeClr val="tx1"/>
          </a:fontRef>
        </p:style>
      </p:cxnSp>
      <p:cxnSp>
        <p:nvCxnSpPr>
          <p:cNvPr id="22" name="连接符: 曲线 21">
            <a:extLst>
              <a:ext uri="{FF2B5EF4-FFF2-40B4-BE49-F238E27FC236}">
                <a16:creationId xmlns:a16="http://schemas.microsoft.com/office/drawing/2014/main" id="{278FD6FF-0819-B9DF-AF58-623E1F7E6AE1}"/>
              </a:ext>
            </a:extLst>
          </p:cNvPr>
          <p:cNvCxnSpPr>
            <a:cxnSpLocks/>
          </p:cNvCxnSpPr>
          <p:nvPr/>
        </p:nvCxnSpPr>
        <p:spPr>
          <a:xfrm flipV="1">
            <a:off x="4382658" y="3742064"/>
            <a:ext cx="3600000" cy="461665"/>
          </a:xfrm>
          <a:prstGeom prst="curvedConnector2">
            <a:avLst/>
          </a:prstGeom>
          <a:ln w="38100">
            <a:solidFill>
              <a:schemeClr val="tx1"/>
            </a:solidFill>
            <a:tailEnd type="triangle" w="lg" len="med"/>
          </a:ln>
        </p:spPr>
        <p:style>
          <a:lnRef idx="3">
            <a:schemeClr val="accent6"/>
          </a:lnRef>
          <a:fillRef idx="0">
            <a:schemeClr val="accent6"/>
          </a:fillRef>
          <a:effectRef idx="2">
            <a:schemeClr val="accent6"/>
          </a:effectRef>
          <a:fontRef idx="minor">
            <a:schemeClr val="tx1"/>
          </a:fontRef>
        </p:style>
      </p:cxnSp>
      <p:cxnSp>
        <p:nvCxnSpPr>
          <p:cNvPr id="23" name="直接箭头连接符 22">
            <a:extLst>
              <a:ext uri="{FF2B5EF4-FFF2-40B4-BE49-F238E27FC236}">
                <a16:creationId xmlns:a16="http://schemas.microsoft.com/office/drawing/2014/main" id="{7788D6DD-E243-CE42-4461-59B23DEC70C1}"/>
              </a:ext>
            </a:extLst>
          </p:cNvPr>
          <p:cNvCxnSpPr>
            <a:cxnSpLocks/>
          </p:cNvCxnSpPr>
          <p:nvPr/>
        </p:nvCxnSpPr>
        <p:spPr>
          <a:xfrm>
            <a:off x="4382658" y="3280944"/>
            <a:ext cx="3576912" cy="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24" name="组合 23">
            <a:extLst>
              <a:ext uri="{FF2B5EF4-FFF2-40B4-BE49-F238E27FC236}">
                <a16:creationId xmlns:a16="http://schemas.microsoft.com/office/drawing/2014/main" id="{0BCEE79C-CDC1-BADC-3602-8B2D51E26B45}"/>
              </a:ext>
            </a:extLst>
          </p:cNvPr>
          <p:cNvGrpSpPr/>
          <p:nvPr/>
        </p:nvGrpSpPr>
        <p:grpSpPr>
          <a:xfrm>
            <a:off x="8384830" y="2837887"/>
            <a:ext cx="1303983" cy="810780"/>
            <a:chOff x="4876158" y="3623690"/>
            <a:chExt cx="828521" cy="658545"/>
          </a:xfrm>
        </p:grpSpPr>
        <p:sp>
          <p:nvSpPr>
            <p:cNvPr id="25" name="流程图: 磁盘 24">
              <a:extLst>
                <a:ext uri="{FF2B5EF4-FFF2-40B4-BE49-F238E27FC236}">
                  <a16:creationId xmlns:a16="http://schemas.microsoft.com/office/drawing/2014/main" id="{65F6E02A-BB79-18BB-F7C9-20FE65832521}"/>
                </a:ext>
              </a:extLst>
            </p:cNvPr>
            <p:cNvSpPr/>
            <p:nvPr/>
          </p:nvSpPr>
          <p:spPr bwMode="gray">
            <a:xfrm>
              <a:off x="4929647" y="3623690"/>
              <a:ext cx="721545" cy="658545"/>
            </a:xfrm>
            <a:prstGeom prst="flowChartMagneticDisk">
              <a:avLst/>
            </a:prstGeom>
            <a:solidFill>
              <a:schemeClr val="tx2">
                <a:lumMod val="10000"/>
                <a:lumOff val="90000"/>
              </a:schemeClr>
            </a:solidFill>
            <a:ln w="28575" algn="ctr">
              <a:solidFill>
                <a:schemeClr val="tx1"/>
              </a:solidFill>
              <a:miter lim="800000"/>
              <a:headEnd/>
              <a:tailEnd/>
            </a:ln>
            <a:effectLst/>
          </p:spPr>
          <p:txBody>
            <a:bodyPr wrap="none" rtlCol="0" anchor="ctr"/>
            <a:lstStyle/>
            <a:p>
              <a:pPr algn="ctr"/>
              <a:endParaRPr lang="zh-CN" altLang="en-US" sz="1400" b="1" dirty="0">
                <a:latin typeface="Cambria" panose="02040503050406030204" pitchFamily="18" charset="0"/>
              </a:endParaRPr>
            </a:p>
          </p:txBody>
        </p:sp>
        <p:sp>
          <p:nvSpPr>
            <p:cNvPr id="26" name="文本框 25">
              <a:extLst>
                <a:ext uri="{FF2B5EF4-FFF2-40B4-BE49-F238E27FC236}">
                  <a16:creationId xmlns:a16="http://schemas.microsoft.com/office/drawing/2014/main" id="{9A7CAE81-0D54-87CD-1736-3A91F94D6BB3}"/>
                </a:ext>
              </a:extLst>
            </p:cNvPr>
            <p:cNvSpPr txBox="1"/>
            <p:nvPr/>
          </p:nvSpPr>
          <p:spPr>
            <a:xfrm>
              <a:off x="4876158" y="3864702"/>
              <a:ext cx="828521" cy="299985"/>
            </a:xfrm>
            <a:prstGeom prst="rect">
              <a:avLst/>
            </a:prstGeom>
            <a:noFill/>
          </p:spPr>
          <p:txBody>
            <a:bodyPr wrap="square">
              <a:spAutoFit/>
            </a:bodyPr>
            <a:lstStyle/>
            <a:p>
              <a:pPr algn="ctr"/>
              <a:r>
                <a:rPr lang="en-US" altLang="zh-CN" dirty="0">
                  <a:latin typeface="Cambria" panose="02040503050406030204" pitchFamily="18" charset="0"/>
                  <a:ea typeface="Cambria" panose="02040503050406030204" pitchFamily="18" charset="0"/>
                  <a:cs typeface="Times New Roman" panose="02020603050405020304" pitchFamily="18" charset="0"/>
                </a:rPr>
                <a:t>DBMS</a:t>
              </a:r>
              <a:endParaRPr lang="zh-CN" altLang="en-US" dirty="0">
                <a:latin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254779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748740" y="1379799"/>
            <a:ext cx="10826495" cy="1692643"/>
          </a:xfrm>
        </p:spPr>
        <p:txBody>
          <a:bodyPr/>
          <a:lstStyle/>
          <a:p>
            <a:r>
              <a:rPr lang="en-US" altLang="zh-CN" sz="2400" dirty="0">
                <a:latin typeface="Cambria" panose="02040503050406030204" pitchFamily="18" charset="0"/>
                <a:ea typeface="Cambria" panose="02040503050406030204" pitchFamily="18" charset="0"/>
              </a:rPr>
              <a:t>Buggy transaction processing mechanisms and implementations can cause transaction bugs</a:t>
            </a:r>
          </a:p>
          <a:p>
            <a:pPr lvl="1"/>
            <a:r>
              <a:rPr lang="en-US" altLang="zh-CN" sz="2133" dirty="0">
                <a:latin typeface="Cambria" panose="02040503050406030204" pitchFamily="18" charset="0"/>
                <a:ea typeface="Cambria" panose="02040503050406030204" pitchFamily="18" charset="0"/>
              </a:rPr>
              <a:t>Violate corresponding transaction semantics</a:t>
            </a:r>
            <a:r>
              <a:rPr lang="en-US" altLang="zh-CN" sz="2133" dirty="0"/>
              <a:t>,</a:t>
            </a:r>
            <a:r>
              <a:rPr lang="zh-CN" altLang="en-US" sz="2133" dirty="0"/>
              <a:t> </a:t>
            </a:r>
            <a:r>
              <a:rPr lang="en-US" altLang="zh-CN" sz="2133" dirty="0"/>
              <a:t>e.g.</a:t>
            </a:r>
            <a:r>
              <a:rPr lang="zh-CN" altLang="en-US" sz="2133" dirty="0"/>
              <a:t> </a:t>
            </a:r>
            <a:r>
              <a:rPr lang="en-US" altLang="zh-CN" sz="2133" dirty="0"/>
              <a:t>ACID properties</a:t>
            </a:r>
            <a:endParaRPr lang="en-US" altLang="zh-CN" sz="2133" dirty="0">
              <a:latin typeface="Cambria" panose="02040503050406030204" pitchFamily="18" charset="0"/>
              <a:ea typeface="Cambria" panose="02040503050406030204" pitchFamily="18" charset="0"/>
            </a:endParaRPr>
          </a:p>
          <a:p>
            <a:pPr lvl="1"/>
            <a:r>
              <a:rPr lang="en-US" altLang="zh-CN" sz="2133" dirty="0">
                <a:latin typeface="Cambria" panose="02040503050406030204" pitchFamily="18" charset="0"/>
                <a:ea typeface="Cambria" panose="02040503050406030204" pitchFamily="18" charset="0"/>
              </a:rPr>
              <a:t>Lead to severe consequences</a:t>
            </a: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Transaction Bug (</a:t>
            </a:r>
            <a:r>
              <a:rPr lang="en-US" altLang="zh-CN" sz="3600" dirty="0" err="1">
                <a:latin typeface="Cambria" panose="02040503050406030204" pitchFamily="18" charset="0"/>
                <a:ea typeface="Cambria" panose="02040503050406030204" pitchFamily="18" charset="0"/>
              </a:rPr>
              <a:t>TXBug</a:t>
            </a:r>
            <a:r>
              <a:rPr lang="en-US" altLang="zh-CN" sz="3600" dirty="0">
                <a:latin typeface="Cambria" panose="02040503050406030204" pitchFamily="18" charset="0"/>
                <a:ea typeface="Cambria" panose="02040503050406030204" pitchFamily="18" charset="0"/>
              </a:rPr>
              <a:t>)</a:t>
            </a:r>
            <a:endParaRPr lang="zh-CN" altLang="en-US" sz="3600" dirty="0">
              <a:latin typeface="Cambria" panose="02040503050406030204" pitchFamily="18" charset="0"/>
              <a:ea typeface="+mn-ea"/>
            </a:endParaRPr>
          </a:p>
        </p:txBody>
      </p:sp>
      <p:grpSp>
        <p:nvGrpSpPr>
          <p:cNvPr id="5" name="组合 4">
            <a:extLst>
              <a:ext uri="{FF2B5EF4-FFF2-40B4-BE49-F238E27FC236}">
                <a16:creationId xmlns:a16="http://schemas.microsoft.com/office/drawing/2014/main" id="{BEB78589-2711-0F53-9C5B-3C17686BD651}"/>
              </a:ext>
            </a:extLst>
          </p:cNvPr>
          <p:cNvGrpSpPr/>
          <p:nvPr/>
        </p:nvGrpSpPr>
        <p:grpSpPr>
          <a:xfrm>
            <a:off x="5492742" y="4187376"/>
            <a:ext cx="1303983" cy="810780"/>
            <a:chOff x="4876158" y="3623690"/>
            <a:chExt cx="828521" cy="658545"/>
          </a:xfrm>
        </p:grpSpPr>
        <p:sp>
          <p:nvSpPr>
            <p:cNvPr id="6" name="流程图: 磁盘 5">
              <a:extLst>
                <a:ext uri="{FF2B5EF4-FFF2-40B4-BE49-F238E27FC236}">
                  <a16:creationId xmlns:a16="http://schemas.microsoft.com/office/drawing/2014/main" id="{49CFD9CB-547B-B2A7-B3BC-5B85C130779B}"/>
                </a:ext>
              </a:extLst>
            </p:cNvPr>
            <p:cNvSpPr/>
            <p:nvPr/>
          </p:nvSpPr>
          <p:spPr bwMode="gray">
            <a:xfrm>
              <a:off x="4929647" y="3623690"/>
              <a:ext cx="721545" cy="658545"/>
            </a:xfrm>
            <a:prstGeom prst="flowChartMagneticDisk">
              <a:avLst/>
            </a:prstGeom>
            <a:solidFill>
              <a:schemeClr val="tx2">
                <a:lumMod val="10000"/>
                <a:lumOff val="90000"/>
              </a:schemeClr>
            </a:solidFill>
            <a:ln w="28575" algn="ctr">
              <a:solidFill>
                <a:schemeClr val="tx1"/>
              </a:solidFill>
              <a:miter lim="800000"/>
              <a:headEnd/>
              <a:tailEnd/>
            </a:ln>
            <a:effectLst/>
          </p:spPr>
          <p:txBody>
            <a:bodyPr wrap="none" rtlCol="0" anchor="ctr"/>
            <a:lstStyle/>
            <a:p>
              <a:pPr algn="ctr"/>
              <a:endParaRPr lang="zh-CN" altLang="en-US" sz="1400" b="1" dirty="0">
                <a:latin typeface="Cambria" panose="02040503050406030204" pitchFamily="18" charset="0"/>
              </a:endParaRPr>
            </a:p>
          </p:txBody>
        </p:sp>
        <p:sp>
          <p:nvSpPr>
            <p:cNvPr id="8" name="文本框 7">
              <a:extLst>
                <a:ext uri="{FF2B5EF4-FFF2-40B4-BE49-F238E27FC236}">
                  <a16:creationId xmlns:a16="http://schemas.microsoft.com/office/drawing/2014/main" id="{2105C363-0E02-F8BC-E331-A770F9D113AA}"/>
                </a:ext>
              </a:extLst>
            </p:cNvPr>
            <p:cNvSpPr txBox="1"/>
            <p:nvPr/>
          </p:nvSpPr>
          <p:spPr>
            <a:xfrm>
              <a:off x="4876158" y="3864702"/>
              <a:ext cx="828521" cy="299985"/>
            </a:xfrm>
            <a:prstGeom prst="rect">
              <a:avLst/>
            </a:prstGeom>
            <a:noFill/>
          </p:spPr>
          <p:txBody>
            <a:bodyPr wrap="square">
              <a:spAutoFit/>
            </a:bodyPr>
            <a:lstStyle/>
            <a:p>
              <a:pPr algn="ctr"/>
              <a:r>
                <a:rPr lang="en-US" altLang="zh-CN" dirty="0">
                  <a:latin typeface="Cambria" panose="02040503050406030204" pitchFamily="18" charset="0"/>
                  <a:ea typeface="Cambria" panose="02040503050406030204" pitchFamily="18" charset="0"/>
                  <a:cs typeface="Times New Roman" panose="02020603050405020304" pitchFamily="18" charset="0"/>
                </a:rPr>
                <a:t>DBMS</a:t>
              </a:r>
              <a:endParaRPr lang="zh-CN" altLang="en-US" dirty="0">
                <a:latin typeface="Cambria" panose="02040503050406030204" pitchFamily="18" charset="0"/>
                <a:cs typeface="Times New Roman" panose="02020603050405020304" pitchFamily="18" charset="0"/>
              </a:endParaRPr>
            </a:p>
          </p:txBody>
        </p:sp>
      </p:grpSp>
      <p:pic>
        <p:nvPicPr>
          <p:cNvPr id="36" name="图片 35">
            <a:extLst>
              <a:ext uri="{FF2B5EF4-FFF2-40B4-BE49-F238E27FC236}">
                <a16:creationId xmlns:a16="http://schemas.microsoft.com/office/drawing/2014/main" id="{4808C008-3928-1CF4-2683-B34B4F241B3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378960" y="4599717"/>
            <a:ext cx="664246" cy="703968"/>
          </a:xfrm>
          <a:prstGeom prst="rect">
            <a:avLst/>
          </a:prstGeom>
        </p:spPr>
      </p:pic>
      <p:cxnSp>
        <p:nvCxnSpPr>
          <p:cNvPr id="38" name="直接箭头连接符 37">
            <a:extLst>
              <a:ext uri="{FF2B5EF4-FFF2-40B4-BE49-F238E27FC236}">
                <a16:creationId xmlns:a16="http://schemas.microsoft.com/office/drawing/2014/main" id="{E376BD1B-7C0C-9FAE-3382-4230878BC721}"/>
              </a:ext>
            </a:extLst>
          </p:cNvPr>
          <p:cNvCxnSpPr>
            <a:cxnSpLocks/>
            <a:stCxn id="21" idx="3"/>
            <a:endCxn id="8" idx="1"/>
          </p:cNvCxnSpPr>
          <p:nvPr/>
        </p:nvCxnSpPr>
        <p:spPr>
          <a:xfrm flipV="1">
            <a:off x="4267125" y="4668768"/>
            <a:ext cx="1225617" cy="3462"/>
          </a:xfrm>
          <a:prstGeom prst="straightConnector1">
            <a:avLst/>
          </a:prstGeom>
          <a:ln w="28575">
            <a:solidFill>
              <a:schemeClr val="tx1"/>
            </a:solidFill>
            <a:prstDash val="solid"/>
            <a:headEnd type="none" w="med" len="med"/>
            <a:tailEnd type="arrow" w="med" len="med"/>
          </a:ln>
          <a:effectLst/>
        </p:spPr>
        <p:style>
          <a:lnRef idx="3">
            <a:schemeClr val="accent2"/>
          </a:lnRef>
          <a:fillRef idx="0">
            <a:schemeClr val="accent2"/>
          </a:fillRef>
          <a:effectRef idx="2">
            <a:schemeClr val="accent2"/>
          </a:effectRef>
          <a:fontRef idx="minor">
            <a:schemeClr val="tx1"/>
          </a:fontRef>
        </p:style>
      </p:cxnSp>
      <p:sp>
        <p:nvSpPr>
          <p:cNvPr id="9" name="灯片编号占位符 8">
            <a:extLst>
              <a:ext uri="{FF2B5EF4-FFF2-40B4-BE49-F238E27FC236}">
                <a16:creationId xmlns:a16="http://schemas.microsoft.com/office/drawing/2014/main" id="{EC513DD3-6ED2-682E-0945-F2E6EFF94003}"/>
              </a:ext>
            </a:extLst>
          </p:cNvPr>
          <p:cNvSpPr>
            <a:spLocks noGrp="1"/>
          </p:cNvSpPr>
          <p:nvPr>
            <p:ph type="sldNum" sz="quarter" idx="4"/>
          </p:nvPr>
        </p:nvSpPr>
        <p:spPr/>
        <p:txBody>
          <a:bodyPr/>
          <a:lstStyle/>
          <a:p>
            <a:fld id="{27CAE394-06E6-47A3-B6CA-A6802AF0F537}" type="slidenum">
              <a:rPr lang="zh-CN" altLang="en-US" smtClean="0"/>
              <a:pPr/>
              <a:t>5</a:t>
            </a:fld>
            <a:endParaRPr lang="zh-CN" altLang="en-US" dirty="0"/>
          </a:p>
        </p:txBody>
      </p:sp>
      <p:grpSp>
        <p:nvGrpSpPr>
          <p:cNvPr id="25" name="组合 24">
            <a:extLst>
              <a:ext uri="{FF2B5EF4-FFF2-40B4-BE49-F238E27FC236}">
                <a16:creationId xmlns:a16="http://schemas.microsoft.com/office/drawing/2014/main" id="{BAAE3226-E844-F231-B9CC-ECE0FCC8D82A}"/>
              </a:ext>
            </a:extLst>
          </p:cNvPr>
          <p:cNvGrpSpPr/>
          <p:nvPr/>
        </p:nvGrpSpPr>
        <p:grpSpPr>
          <a:xfrm>
            <a:off x="1177422" y="3763788"/>
            <a:ext cx="3195086" cy="1816884"/>
            <a:chOff x="1223917" y="3779554"/>
            <a:chExt cx="3195086" cy="1816884"/>
          </a:xfrm>
        </p:grpSpPr>
        <p:sp>
          <p:nvSpPr>
            <p:cNvPr id="41" name="文本框 40">
              <a:extLst>
                <a:ext uri="{FF2B5EF4-FFF2-40B4-BE49-F238E27FC236}">
                  <a16:creationId xmlns:a16="http://schemas.microsoft.com/office/drawing/2014/main" id="{D6A7E54F-1B3C-948C-E00A-6BBBA8D453AC}"/>
                </a:ext>
              </a:extLst>
            </p:cNvPr>
            <p:cNvSpPr txBox="1"/>
            <p:nvPr/>
          </p:nvSpPr>
          <p:spPr>
            <a:xfrm>
              <a:off x="1732843" y="5108869"/>
              <a:ext cx="2686160" cy="369332"/>
            </a:xfrm>
            <a:prstGeom prst="rect">
              <a:avLst/>
            </a:prstGeom>
            <a:noFill/>
          </p:spPr>
          <p:txBody>
            <a:bodyPr wrap="square" rtlCol="0">
              <a:spAutoFit/>
            </a:bodyPr>
            <a:lstStyle/>
            <a:p>
              <a:pPr algn="ctr"/>
              <a:r>
                <a:rPr lang="en-US" altLang="zh-CN" dirty="0">
                  <a:latin typeface="Cambria" panose="02040503050406030204" pitchFamily="18" charset="0"/>
                  <a:ea typeface="Cambria" panose="02040503050406030204" pitchFamily="18" charset="0"/>
                </a:rPr>
                <a:t>Concurrent transactions</a:t>
              </a:r>
              <a:endParaRPr lang="zh-CN" altLang="en-US" dirty="0">
                <a:latin typeface="Cambria" panose="02040503050406030204" pitchFamily="18" charset="0"/>
              </a:endParaRPr>
            </a:p>
          </p:txBody>
        </p:sp>
        <p:sp>
          <p:nvSpPr>
            <p:cNvPr id="4" name="文本框 3">
              <a:extLst>
                <a:ext uri="{FF2B5EF4-FFF2-40B4-BE49-F238E27FC236}">
                  <a16:creationId xmlns:a16="http://schemas.microsoft.com/office/drawing/2014/main" id="{9EAE57A7-61AC-5EC0-19BB-492B7C828C9C}"/>
                </a:ext>
              </a:extLst>
            </p:cNvPr>
            <p:cNvSpPr txBox="1"/>
            <p:nvPr/>
          </p:nvSpPr>
          <p:spPr>
            <a:xfrm>
              <a:off x="1334205" y="4136145"/>
              <a:ext cx="520041" cy="338554"/>
            </a:xfrm>
            <a:prstGeom prst="rect">
              <a:avLst/>
            </a:prstGeom>
            <a:noFill/>
          </p:spPr>
          <p:txBody>
            <a:bodyPr wrap="square" rtlCol="0">
              <a:spAutoFit/>
            </a:bodyPr>
            <a:lstStyle/>
            <a:p>
              <a:r>
                <a:rPr lang="en-US" altLang="zh-CN" sz="1600" b="1" dirty="0">
                  <a:latin typeface="Cambria" panose="02040503050406030204" pitchFamily="18" charset="0"/>
                  <a:ea typeface="Cambria" panose="02040503050406030204" pitchFamily="18" charset="0"/>
                </a:rPr>
                <a:t>tx1:</a:t>
              </a:r>
              <a:endParaRPr lang="zh-CN" altLang="en-US" sz="1600" b="1"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7" name="矩形: 圆角 6">
                  <a:extLst>
                    <a:ext uri="{FF2B5EF4-FFF2-40B4-BE49-F238E27FC236}">
                      <a16:creationId xmlns:a16="http://schemas.microsoft.com/office/drawing/2014/main" id="{C51DC427-3B1E-217C-D40F-A03AD5B927B5}"/>
                    </a:ext>
                  </a:extLst>
                </p:cNvPr>
                <p:cNvSpPr/>
                <p:nvPr/>
              </p:nvSpPr>
              <p:spPr>
                <a:xfrm>
                  <a:off x="1975155" y="4081178"/>
                  <a:ext cx="718927" cy="451641"/>
                </a:xfrm>
                <a:prstGeom prst="roundRect">
                  <a:avLst/>
                </a:prstGeom>
                <a:solidFill>
                  <a:schemeClr val="accent6">
                    <a:lumMod val="40000"/>
                    <a:lumOff val="60000"/>
                  </a:schemeClr>
                </a:solidFill>
                <a:ln w="12700" cap="flat" cmpd="sng" algn="ctr">
                  <a:solidFill>
                    <a:schemeClr val="tx2">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b="0" i="0" kern="0" noProof="0" dirty="0" smtClean="0">
                                <a:solidFill>
                                  <a:prstClr val="black"/>
                                </a:solidFill>
                                <a:latin typeface="Cambria Math" panose="02040503050406030204" pitchFamily="18" charset="0"/>
                                <a:cs typeface="Times New Roman" panose="02020603050405020304" pitchFamily="18" charset="0"/>
                              </a:rPr>
                              <m:t>11</m:t>
                            </m:r>
                          </m:sub>
                          <m:sup/>
                        </m:sSubSup>
                      </m:oMath>
                    </m:oMathPara>
                  </a14:m>
                  <a:endParaRPr kumimoji="0" lang="zh-CN" altLang="en-US" sz="14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7" name="矩形: 圆角 6">
                  <a:extLst>
                    <a:ext uri="{FF2B5EF4-FFF2-40B4-BE49-F238E27FC236}">
                      <a16:creationId xmlns:a16="http://schemas.microsoft.com/office/drawing/2014/main" id="{C51DC427-3B1E-217C-D40F-A03AD5B927B5}"/>
                    </a:ext>
                  </a:extLst>
                </p:cNvPr>
                <p:cNvSpPr>
                  <a:spLocks noRot="1" noChangeAspect="1" noMove="1" noResize="1" noEditPoints="1" noAdjustHandles="1" noChangeArrowheads="1" noChangeShapeType="1" noTextEdit="1"/>
                </p:cNvSpPr>
                <p:nvPr/>
              </p:nvSpPr>
              <p:spPr>
                <a:xfrm>
                  <a:off x="1975155" y="4081178"/>
                  <a:ext cx="718927" cy="451641"/>
                </a:xfrm>
                <a:prstGeom prst="roundRect">
                  <a:avLst/>
                </a:prstGeom>
                <a:blipFill>
                  <a:blip r:embed="rId4"/>
                  <a:stretch>
                    <a:fillRect/>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圆角 10">
                  <a:extLst>
                    <a:ext uri="{FF2B5EF4-FFF2-40B4-BE49-F238E27FC236}">
                      <a16:creationId xmlns:a16="http://schemas.microsoft.com/office/drawing/2014/main" id="{65BC7815-7C4C-21E4-226C-437EF3E09E99}"/>
                    </a:ext>
                  </a:extLst>
                </p:cNvPr>
                <p:cNvSpPr/>
                <p:nvPr/>
              </p:nvSpPr>
              <p:spPr>
                <a:xfrm>
                  <a:off x="2716460" y="4081178"/>
                  <a:ext cx="718927" cy="451641"/>
                </a:xfrm>
                <a:prstGeom prst="roundRect">
                  <a:avLst/>
                </a:prstGeom>
                <a:solidFill>
                  <a:schemeClr val="accent6">
                    <a:lumMod val="40000"/>
                    <a:lumOff val="60000"/>
                  </a:schemeClr>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kern="0" dirty="0">
                                <a:solidFill>
                                  <a:prstClr val="black"/>
                                </a:solidFill>
                                <a:latin typeface="Cambria Math" panose="02040503050406030204" pitchFamily="18" charset="0"/>
                                <a:cs typeface="Times New Roman" panose="02020603050405020304" pitchFamily="18" charset="0"/>
                              </a:rPr>
                              <m:t>T</m:t>
                            </m:r>
                          </m:e>
                          <m:sub>
                            <m:r>
                              <a:rPr lang="en-US" altLang="zh-CN" kern="0" dirty="0">
                                <a:solidFill>
                                  <a:prstClr val="black"/>
                                </a:solidFill>
                                <a:latin typeface="Cambria Math" panose="02040503050406030204" pitchFamily="18" charset="0"/>
                                <a:cs typeface="Times New Roman" panose="02020603050405020304" pitchFamily="18" charset="0"/>
                              </a:rPr>
                              <m:t>12</m:t>
                            </m:r>
                          </m:sub>
                          <m:sup/>
                        </m:sSubSup>
                      </m:oMath>
                    </m:oMathPara>
                  </a14:m>
                  <a:endParaRPr lang="zh-CN" altLang="en-US" sz="1400" kern="0" baseline="-25000" dirty="0">
                    <a:solidFill>
                      <a:prstClr val="black"/>
                    </a:solidFill>
                    <a:latin typeface="+mn-ea"/>
                    <a:cs typeface="Times New Roman" panose="02020603050405020304" pitchFamily="18" charset="0"/>
                  </a:endParaRPr>
                </a:p>
              </p:txBody>
            </p:sp>
          </mc:Choice>
          <mc:Fallback xmlns="">
            <p:sp>
              <p:nvSpPr>
                <p:cNvPr id="11" name="矩形: 圆角 10">
                  <a:extLst>
                    <a:ext uri="{FF2B5EF4-FFF2-40B4-BE49-F238E27FC236}">
                      <a16:creationId xmlns:a16="http://schemas.microsoft.com/office/drawing/2014/main" id="{65BC7815-7C4C-21E4-226C-437EF3E09E99}"/>
                    </a:ext>
                  </a:extLst>
                </p:cNvPr>
                <p:cNvSpPr>
                  <a:spLocks noRot="1" noChangeAspect="1" noMove="1" noResize="1" noEditPoints="1" noAdjustHandles="1" noChangeArrowheads="1" noChangeShapeType="1" noTextEdit="1"/>
                </p:cNvSpPr>
                <p:nvPr/>
              </p:nvSpPr>
              <p:spPr>
                <a:xfrm>
                  <a:off x="2716460" y="4081178"/>
                  <a:ext cx="718927" cy="451641"/>
                </a:xfrm>
                <a:prstGeom prst="roundRect">
                  <a:avLst/>
                </a:prstGeom>
                <a:blipFill>
                  <a:blip r:embed="rId5"/>
                  <a:stretch>
                    <a:fillRect/>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圆角 12">
                  <a:extLst>
                    <a:ext uri="{FF2B5EF4-FFF2-40B4-BE49-F238E27FC236}">
                      <a16:creationId xmlns:a16="http://schemas.microsoft.com/office/drawing/2014/main" id="{CB5D5EBD-6A03-A1F4-220A-3E035A53AD2A}"/>
                    </a:ext>
                  </a:extLst>
                </p:cNvPr>
                <p:cNvSpPr/>
                <p:nvPr/>
              </p:nvSpPr>
              <p:spPr>
                <a:xfrm>
                  <a:off x="3457765" y="4081178"/>
                  <a:ext cx="718927" cy="451641"/>
                </a:xfrm>
                <a:prstGeom prst="roundRect">
                  <a:avLst/>
                </a:prstGeom>
                <a:solidFill>
                  <a:schemeClr val="accent6">
                    <a:lumMod val="40000"/>
                    <a:lumOff val="60000"/>
                  </a:schemeClr>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kern="0" dirty="0">
                                <a:solidFill>
                                  <a:prstClr val="black"/>
                                </a:solidFill>
                                <a:latin typeface="Cambria Math" panose="02040503050406030204" pitchFamily="18" charset="0"/>
                                <a:cs typeface="Times New Roman" panose="02020603050405020304" pitchFamily="18" charset="0"/>
                              </a:rPr>
                              <m:t>T</m:t>
                            </m:r>
                          </m:e>
                          <m:sub>
                            <m:r>
                              <a:rPr lang="en-US" altLang="zh-CN" kern="0" dirty="0">
                                <a:solidFill>
                                  <a:prstClr val="black"/>
                                </a:solidFill>
                                <a:latin typeface="Cambria Math" panose="02040503050406030204" pitchFamily="18" charset="0"/>
                                <a:cs typeface="Times New Roman" panose="02020603050405020304" pitchFamily="18" charset="0"/>
                              </a:rPr>
                              <m:t>1</m:t>
                            </m:r>
                            <m:r>
                              <a:rPr lang="en-US" altLang="zh-CN" b="0" i="1" kern="0" dirty="0" smtClean="0">
                                <a:solidFill>
                                  <a:prstClr val="black"/>
                                </a:solidFill>
                                <a:latin typeface="Cambria Math" panose="02040503050406030204" pitchFamily="18" charset="0"/>
                                <a:cs typeface="Times New Roman" panose="02020603050405020304" pitchFamily="18" charset="0"/>
                              </a:rPr>
                              <m:t>3</m:t>
                            </m:r>
                          </m:sub>
                          <m:sup/>
                        </m:sSubSup>
                      </m:oMath>
                    </m:oMathPara>
                  </a14:m>
                  <a:endParaRPr lang="zh-CN" altLang="en-US" sz="1400" kern="0" baseline="-25000" dirty="0">
                    <a:solidFill>
                      <a:prstClr val="black"/>
                    </a:solidFill>
                    <a:latin typeface="+mn-ea"/>
                    <a:cs typeface="Times New Roman" panose="02020603050405020304" pitchFamily="18" charset="0"/>
                  </a:endParaRPr>
                </a:p>
              </p:txBody>
            </p:sp>
          </mc:Choice>
          <mc:Fallback xmlns="">
            <p:sp>
              <p:nvSpPr>
                <p:cNvPr id="13" name="矩形: 圆角 12">
                  <a:extLst>
                    <a:ext uri="{FF2B5EF4-FFF2-40B4-BE49-F238E27FC236}">
                      <a16:creationId xmlns:a16="http://schemas.microsoft.com/office/drawing/2014/main" id="{CB5D5EBD-6A03-A1F4-220A-3E035A53AD2A}"/>
                    </a:ext>
                  </a:extLst>
                </p:cNvPr>
                <p:cNvSpPr>
                  <a:spLocks noRot="1" noChangeAspect="1" noMove="1" noResize="1" noEditPoints="1" noAdjustHandles="1" noChangeArrowheads="1" noChangeShapeType="1" noTextEdit="1"/>
                </p:cNvSpPr>
                <p:nvPr/>
              </p:nvSpPr>
              <p:spPr>
                <a:xfrm>
                  <a:off x="3457765" y="4081178"/>
                  <a:ext cx="718927" cy="451641"/>
                </a:xfrm>
                <a:prstGeom prst="roundRect">
                  <a:avLst/>
                </a:prstGeom>
                <a:blipFill>
                  <a:blip r:embed="rId6"/>
                  <a:stretch>
                    <a:fillRect/>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p:sp>
          <p:nvSpPr>
            <p:cNvPr id="14" name="文本框 13">
              <a:extLst>
                <a:ext uri="{FF2B5EF4-FFF2-40B4-BE49-F238E27FC236}">
                  <a16:creationId xmlns:a16="http://schemas.microsoft.com/office/drawing/2014/main" id="{23BBE26C-A509-1B41-EBA3-5BA714CE9AFD}"/>
                </a:ext>
              </a:extLst>
            </p:cNvPr>
            <p:cNvSpPr txBox="1"/>
            <p:nvPr/>
          </p:nvSpPr>
          <p:spPr>
            <a:xfrm>
              <a:off x="1336970" y="4642753"/>
              <a:ext cx="520041" cy="338554"/>
            </a:xfrm>
            <a:prstGeom prst="rect">
              <a:avLst/>
            </a:prstGeom>
            <a:noFill/>
          </p:spPr>
          <p:txBody>
            <a:bodyPr wrap="square" rtlCol="0">
              <a:spAutoFit/>
            </a:bodyPr>
            <a:lstStyle/>
            <a:p>
              <a:r>
                <a:rPr lang="en-US" altLang="zh-CN" sz="1600" b="1" dirty="0">
                  <a:latin typeface="Cambria" panose="02040503050406030204" pitchFamily="18" charset="0"/>
                  <a:ea typeface="Cambria" panose="02040503050406030204" pitchFamily="18" charset="0"/>
                </a:rPr>
                <a:t>tx2:</a:t>
              </a:r>
              <a:endParaRPr lang="zh-CN" altLang="en-US" sz="1600" b="1"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15" name="矩形: 圆角 14">
                  <a:extLst>
                    <a:ext uri="{FF2B5EF4-FFF2-40B4-BE49-F238E27FC236}">
                      <a16:creationId xmlns:a16="http://schemas.microsoft.com/office/drawing/2014/main" id="{AABB1803-6B36-B99E-C53C-434DA675481F}"/>
                    </a:ext>
                  </a:extLst>
                </p:cNvPr>
                <p:cNvSpPr/>
                <p:nvPr/>
              </p:nvSpPr>
              <p:spPr>
                <a:xfrm>
                  <a:off x="3457765" y="4587786"/>
                  <a:ext cx="718927" cy="451641"/>
                </a:xfrm>
                <a:prstGeom prst="roundRect">
                  <a:avLst/>
                </a:prstGeom>
                <a:solidFill>
                  <a:schemeClr val="accent5">
                    <a:lumMod val="40000"/>
                    <a:lumOff val="60000"/>
                  </a:schemeClr>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kern="0" dirty="0">
                                <a:solidFill>
                                  <a:prstClr val="black"/>
                                </a:solidFill>
                                <a:latin typeface="Cambria Math" panose="02040503050406030204" pitchFamily="18" charset="0"/>
                                <a:cs typeface="Times New Roman" panose="02020603050405020304" pitchFamily="18" charset="0"/>
                              </a:rPr>
                              <m:t>T</m:t>
                            </m:r>
                          </m:e>
                          <m:sub>
                            <m:r>
                              <a:rPr lang="en-US" altLang="zh-CN" kern="0" dirty="0">
                                <a:solidFill>
                                  <a:prstClr val="black"/>
                                </a:solidFill>
                                <a:latin typeface="Cambria Math" panose="02040503050406030204" pitchFamily="18" charset="0"/>
                                <a:cs typeface="Times New Roman" panose="02020603050405020304" pitchFamily="18" charset="0"/>
                              </a:rPr>
                              <m:t>2</m:t>
                            </m:r>
                            <m:r>
                              <a:rPr lang="en-US" altLang="zh-CN" b="0" i="0" kern="0" dirty="0" smtClean="0">
                                <a:solidFill>
                                  <a:prstClr val="black"/>
                                </a:solidFill>
                                <a:latin typeface="Cambria Math" panose="02040503050406030204" pitchFamily="18" charset="0"/>
                                <a:cs typeface="Times New Roman" panose="02020603050405020304" pitchFamily="18" charset="0"/>
                              </a:rPr>
                              <m:t>3</m:t>
                            </m:r>
                          </m:sub>
                          <m:sup/>
                        </m:sSubSup>
                      </m:oMath>
                    </m:oMathPara>
                  </a14:m>
                  <a:endParaRPr kumimoji="0" lang="zh-CN" altLang="en-US" b="0" i="0" u="none" strike="noStrike" kern="0" cap="none" spc="0" normalizeH="0" baseline="-25000" noProof="0" dirty="0">
                    <a:ln>
                      <a:noFill/>
                    </a:ln>
                    <a:solidFill>
                      <a:prstClr val="black"/>
                    </a:solidFill>
                    <a:effectLst/>
                    <a:uLnTx/>
                    <a:uFillTx/>
                    <a:ea typeface="等线" panose="02010600030101010101" pitchFamily="2" charset="-122"/>
                    <a:cs typeface="Times New Roman" panose="02020603050405020304" pitchFamily="18" charset="0"/>
                  </a:endParaRPr>
                </a:p>
              </p:txBody>
            </p:sp>
          </mc:Choice>
          <mc:Fallback xmlns="">
            <p:sp>
              <p:nvSpPr>
                <p:cNvPr id="15" name="矩形: 圆角 14">
                  <a:extLst>
                    <a:ext uri="{FF2B5EF4-FFF2-40B4-BE49-F238E27FC236}">
                      <a16:creationId xmlns:a16="http://schemas.microsoft.com/office/drawing/2014/main" id="{AABB1803-6B36-B99E-C53C-434DA675481F}"/>
                    </a:ext>
                  </a:extLst>
                </p:cNvPr>
                <p:cNvSpPr>
                  <a:spLocks noRot="1" noChangeAspect="1" noMove="1" noResize="1" noEditPoints="1" noAdjustHandles="1" noChangeArrowheads="1" noChangeShapeType="1" noTextEdit="1"/>
                </p:cNvSpPr>
                <p:nvPr/>
              </p:nvSpPr>
              <p:spPr>
                <a:xfrm>
                  <a:off x="3457765" y="4587786"/>
                  <a:ext cx="718927" cy="451641"/>
                </a:xfrm>
                <a:prstGeom prst="roundRect">
                  <a:avLst/>
                </a:prstGeom>
                <a:blipFill>
                  <a:blip r:embed="rId7"/>
                  <a:stretch>
                    <a:fillRect/>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圆角 15">
                  <a:extLst>
                    <a:ext uri="{FF2B5EF4-FFF2-40B4-BE49-F238E27FC236}">
                      <a16:creationId xmlns:a16="http://schemas.microsoft.com/office/drawing/2014/main" id="{95C9B629-50D1-8C8E-D14B-7423B3C699A9}"/>
                    </a:ext>
                  </a:extLst>
                </p:cNvPr>
                <p:cNvSpPr/>
                <p:nvPr/>
              </p:nvSpPr>
              <p:spPr>
                <a:xfrm>
                  <a:off x="1975155" y="4587786"/>
                  <a:ext cx="718927" cy="451641"/>
                </a:xfrm>
                <a:prstGeom prst="roundRect">
                  <a:avLst/>
                </a:prstGeom>
                <a:solidFill>
                  <a:schemeClr val="accent5">
                    <a:lumMod val="40000"/>
                    <a:lumOff val="60000"/>
                  </a:schemeClr>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kern="0" dirty="0">
                                <a:solidFill>
                                  <a:prstClr val="black"/>
                                </a:solidFill>
                                <a:latin typeface="Cambria Math" panose="02040503050406030204" pitchFamily="18" charset="0"/>
                                <a:cs typeface="Times New Roman" panose="02020603050405020304" pitchFamily="18" charset="0"/>
                              </a:rPr>
                              <m:t>T</m:t>
                            </m:r>
                          </m:e>
                          <m:sub>
                            <m:r>
                              <a:rPr lang="en-US" altLang="zh-CN" b="0" i="0" kern="0" dirty="0" smtClean="0">
                                <a:solidFill>
                                  <a:prstClr val="black"/>
                                </a:solidFill>
                                <a:latin typeface="Cambria Math" panose="02040503050406030204" pitchFamily="18" charset="0"/>
                                <a:cs typeface="Times New Roman" panose="02020603050405020304" pitchFamily="18" charset="0"/>
                              </a:rPr>
                              <m:t>2</m:t>
                            </m:r>
                            <m:r>
                              <a:rPr lang="en-US" altLang="zh-CN" kern="0" dirty="0">
                                <a:solidFill>
                                  <a:prstClr val="black"/>
                                </a:solidFill>
                                <a:latin typeface="Cambria Math" panose="02040503050406030204" pitchFamily="18" charset="0"/>
                                <a:cs typeface="Times New Roman" panose="02020603050405020304" pitchFamily="18" charset="0"/>
                              </a:rPr>
                              <m:t>1</m:t>
                            </m:r>
                          </m:sub>
                          <m:sup/>
                        </m:sSubSup>
                      </m:oMath>
                    </m:oMathPara>
                  </a14:m>
                  <a:endParaRPr lang="zh-CN" altLang="en-US" sz="1400" kern="0" baseline="-25000" dirty="0">
                    <a:solidFill>
                      <a:prstClr val="black"/>
                    </a:solidFill>
                    <a:latin typeface="+mn-ea"/>
                    <a:cs typeface="Times New Roman" panose="02020603050405020304" pitchFamily="18" charset="0"/>
                  </a:endParaRPr>
                </a:p>
              </p:txBody>
            </p:sp>
          </mc:Choice>
          <mc:Fallback xmlns="">
            <p:sp>
              <p:nvSpPr>
                <p:cNvPr id="16" name="矩形: 圆角 15">
                  <a:extLst>
                    <a:ext uri="{FF2B5EF4-FFF2-40B4-BE49-F238E27FC236}">
                      <a16:creationId xmlns:a16="http://schemas.microsoft.com/office/drawing/2014/main" id="{95C9B629-50D1-8C8E-D14B-7423B3C699A9}"/>
                    </a:ext>
                  </a:extLst>
                </p:cNvPr>
                <p:cNvSpPr>
                  <a:spLocks noRot="1" noChangeAspect="1" noMove="1" noResize="1" noEditPoints="1" noAdjustHandles="1" noChangeArrowheads="1" noChangeShapeType="1" noTextEdit="1"/>
                </p:cNvSpPr>
                <p:nvPr/>
              </p:nvSpPr>
              <p:spPr>
                <a:xfrm>
                  <a:off x="1975155" y="4587786"/>
                  <a:ext cx="718927" cy="451641"/>
                </a:xfrm>
                <a:prstGeom prst="roundRect">
                  <a:avLst/>
                </a:prstGeom>
                <a:blipFill>
                  <a:blip r:embed="rId8"/>
                  <a:stretch>
                    <a:fillRect/>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矩形: 圆角 16">
                  <a:extLst>
                    <a:ext uri="{FF2B5EF4-FFF2-40B4-BE49-F238E27FC236}">
                      <a16:creationId xmlns:a16="http://schemas.microsoft.com/office/drawing/2014/main" id="{04B298F8-BE21-9EB1-45A5-37290C1B0EF8}"/>
                    </a:ext>
                  </a:extLst>
                </p:cNvPr>
                <p:cNvSpPr/>
                <p:nvPr/>
              </p:nvSpPr>
              <p:spPr>
                <a:xfrm>
                  <a:off x="2716460" y="4587786"/>
                  <a:ext cx="718927" cy="451641"/>
                </a:xfrm>
                <a:prstGeom prst="roundRect">
                  <a:avLst/>
                </a:prstGeom>
                <a:solidFill>
                  <a:schemeClr val="accent5">
                    <a:lumMod val="40000"/>
                    <a:lumOff val="60000"/>
                  </a:schemeClr>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kern="0" dirty="0">
                                <a:solidFill>
                                  <a:prstClr val="black"/>
                                </a:solidFill>
                                <a:latin typeface="Cambria Math" panose="02040503050406030204" pitchFamily="18" charset="0"/>
                                <a:cs typeface="Times New Roman" panose="02020603050405020304" pitchFamily="18" charset="0"/>
                              </a:rPr>
                              <m:t>T</m:t>
                            </m:r>
                          </m:e>
                          <m:sub>
                            <m:r>
                              <a:rPr lang="en-US" altLang="zh-CN" kern="0" dirty="0">
                                <a:solidFill>
                                  <a:prstClr val="black"/>
                                </a:solidFill>
                                <a:latin typeface="Cambria Math" panose="02040503050406030204" pitchFamily="18" charset="0"/>
                                <a:cs typeface="Times New Roman" panose="02020603050405020304" pitchFamily="18" charset="0"/>
                              </a:rPr>
                              <m:t>2</m:t>
                            </m:r>
                            <m:r>
                              <a:rPr lang="en-US" altLang="zh-CN" b="0" i="1" kern="0" dirty="0" smtClean="0">
                                <a:solidFill>
                                  <a:prstClr val="black"/>
                                </a:solidFill>
                                <a:latin typeface="Cambria Math" panose="02040503050406030204" pitchFamily="18" charset="0"/>
                                <a:cs typeface="Times New Roman" panose="02020603050405020304" pitchFamily="18" charset="0"/>
                              </a:rPr>
                              <m:t>2</m:t>
                            </m:r>
                          </m:sub>
                          <m:sup/>
                        </m:sSubSup>
                      </m:oMath>
                    </m:oMathPara>
                  </a14:m>
                  <a:endParaRPr lang="zh-CN" altLang="en-US"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17" name="矩形: 圆角 16">
                  <a:extLst>
                    <a:ext uri="{FF2B5EF4-FFF2-40B4-BE49-F238E27FC236}">
                      <a16:creationId xmlns:a16="http://schemas.microsoft.com/office/drawing/2014/main" id="{04B298F8-BE21-9EB1-45A5-37290C1B0EF8}"/>
                    </a:ext>
                  </a:extLst>
                </p:cNvPr>
                <p:cNvSpPr>
                  <a:spLocks noRot="1" noChangeAspect="1" noMove="1" noResize="1" noEditPoints="1" noAdjustHandles="1" noChangeArrowheads="1" noChangeShapeType="1" noTextEdit="1"/>
                </p:cNvSpPr>
                <p:nvPr/>
              </p:nvSpPr>
              <p:spPr>
                <a:xfrm>
                  <a:off x="2716460" y="4587786"/>
                  <a:ext cx="718927" cy="451641"/>
                </a:xfrm>
                <a:prstGeom prst="roundRect">
                  <a:avLst/>
                </a:prstGeom>
                <a:blipFill>
                  <a:blip r:embed="rId9"/>
                  <a:stretch>
                    <a:fillRect/>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p:sp>
          <p:nvSpPr>
            <p:cNvPr id="21" name="矩形 20">
              <a:extLst>
                <a:ext uri="{FF2B5EF4-FFF2-40B4-BE49-F238E27FC236}">
                  <a16:creationId xmlns:a16="http://schemas.microsoft.com/office/drawing/2014/main" id="{0A11BC1B-AD5B-7FDD-7ECE-1F95FCA24049}"/>
                </a:ext>
              </a:extLst>
            </p:cNvPr>
            <p:cNvSpPr/>
            <p:nvPr/>
          </p:nvSpPr>
          <p:spPr bwMode="gray">
            <a:xfrm>
              <a:off x="1223917" y="3779554"/>
              <a:ext cx="3089703" cy="1816884"/>
            </a:xfrm>
            <a:prstGeom prst="rect">
              <a:avLst/>
            </a:prstGeom>
            <a:noFill/>
            <a:ln w="19050" cap="flat" cmpd="sng" algn="ctr">
              <a:solidFill>
                <a:schemeClr val="tx1"/>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none" rtlCol="0" anchor="ctr"/>
            <a:lstStyle/>
            <a:p>
              <a:pPr algn="ctr"/>
              <a:endParaRPr lang="zh-CN" altLang="en-US" b="1" dirty="0">
                <a:solidFill>
                  <a:schemeClr val="bg1"/>
                </a:solidFill>
              </a:endParaRPr>
            </a:p>
          </p:txBody>
        </p:sp>
      </p:grpSp>
      <p:grpSp>
        <p:nvGrpSpPr>
          <p:cNvPr id="18" name="组合 17">
            <a:extLst>
              <a:ext uri="{FF2B5EF4-FFF2-40B4-BE49-F238E27FC236}">
                <a16:creationId xmlns:a16="http://schemas.microsoft.com/office/drawing/2014/main" id="{F3EE2B7C-0FD9-A8B1-30A9-0896DC123C04}"/>
              </a:ext>
            </a:extLst>
          </p:cNvPr>
          <p:cNvGrpSpPr/>
          <p:nvPr/>
        </p:nvGrpSpPr>
        <p:grpSpPr>
          <a:xfrm>
            <a:off x="9221997" y="2908760"/>
            <a:ext cx="985695" cy="636208"/>
            <a:chOff x="4876158" y="3623690"/>
            <a:chExt cx="828521" cy="658545"/>
          </a:xfrm>
        </p:grpSpPr>
        <p:sp>
          <p:nvSpPr>
            <p:cNvPr id="19" name="流程图: 磁盘 18">
              <a:extLst>
                <a:ext uri="{FF2B5EF4-FFF2-40B4-BE49-F238E27FC236}">
                  <a16:creationId xmlns:a16="http://schemas.microsoft.com/office/drawing/2014/main" id="{66830FC8-1161-24FF-A3CD-688AA28930C4}"/>
                </a:ext>
              </a:extLst>
            </p:cNvPr>
            <p:cNvSpPr/>
            <p:nvPr/>
          </p:nvSpPr>
          <p:spPr bwMode="gray">
            <a:xfrm>
              <a:off x="4929647" y="3623690"/>
              <a:ext cx="721545" cy="658545"/>
            </a:xfrm>
            <a:prstGeom prst="flowChartMagneticDisk">
              <a:avLst/>
            </a:prstGeom>
            <a:solidFill>
              <a:schemeClr val="tx2">
                <a:lumMod val="10000"/>
                <a:lumOff val="90000"/>
              </a:schemeClr>
            </a:solidFill>
            <a:ln w="28575" algn="ctr">
              <a:solidFill>
                <a:schemeClr val="tx1"/>
              </a:solidFill>
              <a:miter lim="800000"/>
              <a:headEnd/>
              <a:tailEnd/>
            </a:ln>
            <a:effectLst/>
          </p:spPr>
          <p:txBody>
            <a:bodyPr wrap="none" rtlCol="0" anchor="ctr"/>
            <a:lstStyle/>
            <a:p>
              <a:pPr algn="ctr"/>
              <a:endParaRPr lang="zh-CN" altLang="en-US" sz="1400" b="1" dirty="0">
                <a:latin typeface="Cambria" panose="02040503050406030204" pitchFamily="18" charset="0"/>
              </a:endParaRPr>
            </a:p>
          </p:txBody>
        </p:sp>
        <p:sp>
          <p:nvSpPr>
            <p:cNvPr id="20" name="文本框 19">
              <a:extLst>
                <a:ext uri="{FF2B5EF4-FFF2-40B4-BE49-F238E27FC236}">
                  <a16:creationId xmlns:a16="http://schemas.microsoft.com/office/drawing/2014/main" id="{15B0B9AA-F197-C74E-2203-C1342FE602D3}"/>
                </a:ext>
              </a:extLst>
            </p:cNvPr>
            <p:cNvSpPr txBox="1"/>
            <p:nvPr/>
          </p:nvSpPr>
          <p:spPr>
            <a:xfrm>
              <a:off x="4876158" y="3864702"/>
              <a:ext cx="828521" cy="350440"/>
            </a:xfrm>
            <a:prstGeom prst="rect">
              <a:avLst/>
            </a:prstGeom>
            <a:noFill/>
          </p:spPr>
          <p:txBody>
            <a:bodyPr wrap="square">
              <a:spAutoFit/>
            </a:bodyPr>
            <a:lstStyle/>
            <a:p>
              <a:pPr algn="ctr"/>
              <a:r>
                <a:rPr lang="en-US" altLang="zh-CN" sz="1600" dirty="0">
                  <a:latin typeface="Cambria" panose="02040503050406030204" pitchFamily="18" charset="0"/>
                  <a:ea typeface="Cambria" panose="02040503050406030204" pitchFamily="18" charset="0"/>
                  <a:cs typeface="Times New Roman" panose="02020603050405020304" pitchFamily="18" charset="0"/>
                </a:rPr>
                <a:t>DBMS</a:t>
              </a:r>
              <a:endParaRPr lang="zh-CN" altLang="en-US" sz="1600" dirty="0">
                <a:latin typeface="Cambria" panose="02040503050406030204" pitchFamily="18" charset="0"/>
                <a:cs typeface="Times New Roman" panose="02020603050405020304" pitchFamily="18" charset="0"/>
              </a:endParaRPr>
            </a:p>
          </p:txBody>
        </p:sp>
      </p:grpSp>
      <p:sp>
        <p:nvSpPr>
          <p:cNvPr id="22" name="闪电形 21">
            <a:extLst>
              <a:ext uri="{FF2B5EF4-FFF2-40B4-BE49-F238E27FC236}">
                <a16:creationId xmlns:a16="http://schemas.microsoft.com/office/drawing/2014/main" id="{26B7540F-538D-FB98-667A-89B0E0B5FA1A}"/>
              </a:ext>
            </a:extLst>
          </p:cNvPr>
          <p:cNvSpPr/>
          <p:nvPr/>
        </p:nvSpPr>
        <p:spPr>
          <a:xfrm>
            <a:off x="9818027" y="2928824"/>
            <a:ext cx="512108" cy="542780"/>
          </a:xfrm>
          <a:prstGeom prst="lightningBolt">
            <a:avLst/>
          </a:prstGeom>
          <a:solidFill>
            <a:srgbClr val="FF0000"/>
          </a:solidFill>
          <a:ln w="9525"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anose="05000000000000000000" pitchFamily="2" charset="2"/>
              <a:buChar char="p"/>
            </a:pPr>
            <a:endParaRPr kumimoji="0" lang="zh-CN" altLang="en-US" sz="1800" b="1" i="0" u="none" strike="noStrike" cap="none" normalizeH="0" baseline="0">
              <a:ln>
                <a:noFill/>
              </a:ln>
              <a:solidFill>
                <a:schemeClr val="accent2"/>
              </a:solidFill>
              <a:effectLst/>
              <a:latin typeface="Verdana" panose="020B0604030504040204" pitchFamily="34" charset="0"/>
              <a:ea typeface="楷体_GB2312" pitchFamily="49" charset="-122"/>
            </a:endParaRPr>
          </a:p>
        </p:txBody>
      </p:sp>
      <p:sp>
        <p:nvSpPr>
          <p:cNvPr id="24" name="文本框 23">
            <a:extLst>
              <a:ext uri="{FF2B5EF4-FFF2-40B4-BE49-F238E27FC236}">
                <a16:creationId xmlns:a16="http://schemas.microsoft.com/office/drawing/2014/main" id="{7F3A59CC-B385-30A7-E827-D2F5C128EC3F}"/>
              </a:ext>
            </a:extLst>
          </p:cNvPr>
          <p:cNvSpPr txBox="1"/>
          <p:nvPr/>
        </p:nvSpPr>
        <p:spPr>
          <a:xfrm>
            <a:off x="8371764" y="3552115"/>
            <a:ext cx="2686160" cy="369332"/>
          </a:xfrm>
          <a:prstGeom prst="rect">
            <a:avLst/>
          </a:prstGeom>
          <a:noFill/>
        </p:spPr>
        <p:txBody>
          <a:bodyPr wrap="square" rtlCol="0">
            <a:spAutoFit/>
          </a:bodyPr>
          <a:lstStyle/>
          <a:p>
            <a:pPr algn="ctr"/>
            <a:r>
              <a:rPr lang="en-US" altLang="zh-CN" dirty="0">
                <a:latin typeface="Cambria" panose="02040503050406030204" pitchFamily="18" charset="0"/>
                <a:ea typeface="Cambria" panose="02040503050406030204" pitchFamily="18" charset="0"/>
              </a:rPr>
              <a:t>DBMS crash</a:t>
            </a:r>
            <a:endParaRPr lang="zh-CN" altLang="en-US" dirty="0">
              <a:latin typeface="Cambria" panose="02040503050406030204" pitchFamily="18" charset="0"/>
            </a:endParaRPr>
          </a:p>
        </p:txBody>
      </p:sp>
      <p:graphicFrame>
        <p:nvGraphicFramePr>
          <p:cNvPr id="26" name="表格 57">
            <a:extLst>
              <a:ext uri="{FF2B5EF4-FFF2-40B4-BE49-F238E27FC236}">
                <a16:creationId xmlns:a16="http://schemas.microsoft.com/office/drawing/2014/main" id="{F1BDFEA9-6957-D6FA-4379-59887628F669}"/>
              </a:ext>
            </a:extLst>
          </p:cNvPr>
          <p:cNvGraphicFramePr>
            <a:graphicFrameLocks noGrp="1"/>
          </p:cNvGraphicFramePr>
          <p:nvPr>
            <p:extLst>
              <p:ext uri="{D42A27DB-BD31-4B8C-83A1-F6EECF244321}">
                <p14:modId xmlns:p14="http://schemas.microsoft.com/office/powerpoint/2010/main" val="2863492829"/>
              </p:ext>
            </p:extLst>
          </p:nvPr>
        </p:nvGraphicFramePr>
        <p:xfrm>
          <a:off x="9448609" y="4114910"/>
          <a:ext cx="532470" cy="631053"/>
        </p:xfrm>
        <a:graphic>
          <a:graphicData uri="http://schemas.openxmlformats.org/drawingml/2006/table">
            <a:tbl>
              <a:tblPr firstRow="1" bandRow="1">
                <a:tableStyleId>{073A0DAA-6AF3-43AB-8588-CEC1D06C72B9}</a:tableStyleId>
              </a:tblPr>
              <a:tblGrid>
                <a:gridCol w="266235">
                  <a:extLst>
                    <a:ext uri="{9D8B030D-6E8A-4147-A177-3AD203B41FA5}">
                      <a16:colId xmlns:a16="http://schemas.microsoft.com/office/drawing/2014/main" val="1173043745"/>
                    </a:ext>
                  </a:extLst>
                </a:gridCol>
                <a:gridCol w="266235">
                  <a:extLst>
                    <a:ext uri="{9D8B030D-6E8A-4147-A177-3AD203B41FA5}">
                      <a16:colId xmlns:a16="http://schemas.microsoft.com/office/drawing/2014/main" val="336036158"/>
                    </a:ext>
                  </a:extLst>
                </a:gridCol>
              </a:tblGrid>
              <a:tr h="210351">
                <a:tc>
                  <a:txBody>
                    <a:bodyPr/>
                    <a:lstStyle/>
                    <a:p>
                      <a:endParaRPr lang="zh-CN" altLang="en-US" sz="500"/>
                    </a:p>
                  </a:txBody>
                  <a:tcPr/>
                </a:tc>
                <a:tc>
                  <a:txBody>
                    <a:bodyPr/>
                    <a:lstStyle/>
                    <a:p>
                      <a:endParaRPr lang="zh-CN" altLang="en-US" sz="500" dirty="0"/>
                    </a:p>
                  </a:txBody>
                  <a:tcPr/>
                </a:tc>
                <a:extLst>
                  <a:ext uri="{0D108BD9-81ED-4DB2-BD59-A6C34878D82A}">
                    <a16:rowId xmlns:a16="http://schemas.microsoft.com/office/drawing/2014/main" val="3517670434"/>
                  </a:ext>
                </a:extLst>
              </a:tr>
              <a:tr h="210351">
                <a:tc>
                  <a:txBody>
                    <a:bodyPr/>
                    <a:lstStyle/>
                    <a:p>
                      <a:endParaRPr lang="zh-CN" altLang="en-US" sz="500" dirty="0"/>
                    </a:p>
                  </a:txBody>
                  <a:tcPr/>
                </a:tc>
                <a:tc>
                  <a:txBody>
                    <a:bodyPr/>
                    <a:lstStyle/>
                    <a:p>
                      <a:endParaRPr lang="zh-CN" altLang="en-US" sz="500" dirty="0"/>
                    </a:p>
                  </a:txBody>
                  <a:tcPr>
                    <a:solidFill>
                      <a:schemeClr val="accent1"/>
                    </a:solidFill>
                  </a:tcPr>
                </a:tc>
                <a:extLst>
                  <a:ext uri="{0D108BD9-81ED-4DB2-BD59-A6C34878D82A}">
                    <a16:rowId xmlns:a16="http://schemas.microsoft.com/office/drawing/2014/main" val="4270074207"/>
                  </a:ext>
                </a:extLst>
              </a:tr>
              <a:tr h="210351">
                <a:tc>
                  <a:txBody>
                    <a:bodyPr/>
                    <a:lstStyle/>
                    <a:p>
                      <a:endParaRPr lang="zh-CN" altLang="en-US" sz="500" dirty="0"/>
                    </a:p>
                  </a:txBody>
                  <a:tcPr/>
                </a:tc>
                <a:tc>
                  <a:txBody>
                    <a:bodyPr/>
                    <a:lstStyle/>
                    <a:p>
                      <a:endParaRPr lang="zh-CN" altLang="en-US" sz="500" dirty="0"/>
                    </a:p>
                  </a:txBody>
                  <a:tcPr/>
                </a:tc>
                <a:extLst>
                  <a:ext uri="{0D108BD9-81ED-4DB2-BD59-A6C34878D82A}">
                    <a16:rowId xmlns:a16="http://schemas.microsoft.com/office/drawing/2014/main" val="2460037798"/>
                  </a:ext>
                </a:extLst>
              </a:tr>
            </a:tbl>
          </a:graphicData>
        </a:graphic>
      </p:graphicFrame>
      <p:sp>
        <p:nvSpPr>
          <p:cNvPr id="27" name="文本框 26">
            <a:extLst>
              <a:ext uri="{FF2B5EF4-FFF2-40B4-BE49-F238E27FC236}">
                <a16:creationId xmlns:a16="http://schemas.microsoft.com/office/drawing/2014/main" id="{75E1DF9C-D07E-C9DD-A3D6-13568A4A3EB5}"/>
              </a:ext>
            </a:extLst>
          </p:cNvPr>
          <p:cNvSpPr txBox="1"/>
          <p:nvPr/>
        </p:nvSpPr>
        <p:spPr>
          <a:xfrm>
            <a:off x="8371764" y="4701655"/>
            <a:ext cx="2686160" cy="369332"/>
          </a:xfrm>
          <a:prstGeom prst="rect">
            <a:avLst/>
          </a:prstGeom>
          <a:noFill/>
        </p:spPr>
        <p:txBody>
          <a:bodyPr wrap="square" rtlCol="0">
            <a:spAutoFit/>
          </a:bodyPr>
          <a:lstStyle/>
          <a:p>
            <a:pPr algn="ctr"/>
            <a:r>
              <a:rPr lang="en-US" altLang="zh-CN" dirty="0">
                <a:latin typeface="Cambria" panose="02040503050406030204" pitchFamily="18" charset="0"/>
                <a:ea typeface="Cambria" panose="02040503050406030204" pitchFamily="18" charset="0"/>
              </a:rPr>
              <a:t>Incorrect query results</a:t>
            </a:r>
            <a:endParaRPr lang="zh-CN" altLang="en-US" dirty="0">
              <a:latin typeface="Cambria" panose="02040503050406030204" pitchFamily="18" charset="0"/>
            </a:endParaRPr>
          </a:p>
        </p:txBody>
      </p:sp>
      <p:sp>
        <p:nvSpPr>
          <p:cNvPr id="28" name="流程图: 磁盘 27">
            <a:extLst>
              <a:ext uri="{FF2B5EF4-FFF2-40B4-BE49-F238E27FC236}">
                <a16:creationId xmlns:a16="http://schemas.microsoft.com/office/drawing/2014/main" id="{09F03FE7-43C1-6C25-5961-1E21712E3680}"/>
              </a:ext>
            </a:extLst>
          </p:cNvPr>
          <p:cNvSpPr/>
          <p:nvPr/>
        </p:nvSpPr>
        <p:spPr bwMode="gray">
          <a:xfrm>
            <a:off x="9285633" y="5341107"/>
            <a:ext cx="858425" cy="636208"/>
          </a:xfrm>
          <a:prstGeom prst="flowChartMagneticDisk">
            <a:avLst/>
          </a:prstGeom>
          <a:solidFill>
            <a:schemeClr val="tx2">
              <a:lumMod val="10000"/>
              <a:lumOff val="90000"/>
            </a:schemeClr>
          </a:solidFill>
          <a:ln w="28575" algn="ctr">
            <a:solidFill>
              <a:schemeClr val="tx1"/>
            </a:solidFill>
            <a:miter lim="800000"/>
            <a:headEnd/>
            <a:tailEnd/>
          </a:ln>
          <a:effectLst/>
        </p:spPr>
        <p:txBody>
          <a:bodyPr wrap="none" rtlCol="0" anchor="ctr"/>
          <a:lstStyle/>
          <a:p>
            <a:pPr algn="ctr"/>
            <a:endParaRPr lang="zh-CN" altLang="en-US" sz="1400" b="1" dirty="0">
              <a:latin typeface="Cambria" panose="02040503050406030204" pitchFamily="18" charset="0"/>
            </a:endParaRPr>
          </a:p>
        </p:txBody>
      </p:sp>
      <p:graphicFrame>
        <p:nvGraphicFramePr>
          <p:cNvPr id="29" name="表格 57">
            <a:extLst>
              <a:ext uri="{FF2B5EF4-FFF2-40B4-BE49-F238E27FC236}">
                <a16:creationId xmlns:a16="http://schemas.microsoft.com/office/drawing/2014/main" id="{0B2953C7-9A77-1CC5-10AC-081635C361B6}"/>
              </a:ext>
            </a:extLst>
          </p:cNvPr>
          <p:cNvGraphicFramePr>
            <a:graphicFrameLocks noGrp="1"/>
          </p:cNvGraphicFramePr>
          <p:nvPr>
            <p:extLst>
              <p:ext uri="{D42A27DB-BD31-4B8C-83A1-F6EECF244321}">
                <p14:modId xmlns:p14="http://schemas.microsoft.com/office/powerpoint/2010/main" val="786135859"/>
              </p:ext>
            </p:extLst>
          </p:nvPr>
        </p:nvGraphicFramePr>
        <p:xfrm>
          <a:off x="9499897" y="5400831"/>
          <a:ext cx="416560" cy="502920"/>
        </p:xfrm>
        <a:graphic>
          <a:graphicData uri="http://schemas.openxmlformats.org/drawingml/2006/table">
            <a:tbl>
              <a:tblPr firstRow="1" bandRow="1">
                <a:tableStyleId>{073A0DAA-6AF3-43AB-8588-CEC1D06C72B9}</a:tableStyleId>
              </a:tblPr>
              <a:tblGrid>
                <a:gridCol w="208280">
                  <a:extLst>
                    <a:ext uri="{9D8B030D-6E8A-4147-A177-3AD203B41FA5}">
                      <a16:colId xmlns:a16="http://schemas.microsoft.com/office/drawing/2014/main" val="1173043745"/>
                    </a:ext>
                  </a:extLst>
                </a:gridCol>
                <a:gridCol w="208280">
                  <a:extLst>
                    <a:ext uri="{9D8B030D-6E8A-4147-A177-3AD203B41FA5}">
                      <a16:colId xmlns:a16="http://schemas.microsoft.com/office/drawing/2014/main" val="336036158"/>
                    </a:ext>
                  </a:extLst>
                </a:gridCol>
              </a:tblGrid>
              <a:tr h="0">
                <a:tc>
                  <a:txBody>
                    <a:bodyPr/>
                    <a:lstStyle/>
                    <a:p>
                      <a:endParaRPr lang="zh-CN" altLang="en-US" sz="500"/>
                    </a:p>
                  </a:txBody>
                  <a:tcPr/>
                </a:tc>
                <a:tc>
                  <a:txBody>
                    <a:bodyPr/>
                    <a:lstStyle/>
                    <a:p>
                      <a:endParaRPr lang="zh-CN" altLang="en-US" sz="500" dirty="0"/>
                    </a:p>
                  </a:txBody>
                  <a:tcPr/>
                </a:tc>
                <a:extLst>
                  <a:ext uri="{0D108BD9-81ED-4DB2-BD59-A6C34878D82A}">
                    <a16:rowId xmlns:a16="http://schemas.microsoft.com/office/drawing/2014/main" val="3517670434"/>
                  </a:ext>
                </a:extLst>
              </a:tr>
              <a:tr h="0">
                <a:tc>
                  <a:txBody>
                    <a:bodyPr/>
                    <a:lstStyle/>
                    <a:p>
                      <a:endParaRPr lang="zh-CN" altLang="en-US" sz="500" dirty="0"/>
                    </a:p>
                  </a:txBody>
                  <a:tcPr/>
                </a:tc>
                <a:tc>
                  <a:txBody>
                    <a:bodyPr/>
                    <a:lstStyle/>
                    <a:p>
                      <a:endParaRPr lang="zh-CN" altLang="en-US" sz="500" dirty="0"/>
                    </a:p>
                  </a:txBody>
                  <a:tcPr>
                    <a:solidFill>
                      <a:schemeClr val="accent1"/>
                    </a:solidFill>
                  </a:tcPr>
                </a:tc>
                <a:extLst>
                  <a:ext uri="{0D108BD9-81ED-4DB2-BD59-A6C34878D82A}">
                    <a16:rowId xmlns:a16="http://schemas.microsoft.com/office/drawing/2014/main" val="4270074207"/>
                  </a:ext>
                </a:extLst>
              </a:tr>
              <a:tr h="0">
                <a:tc>
                  <a:txBody>
                    <a:bodyPr/>
                    <a:lstStyle/>
                    <a:p>
                      <a:endParaRPr lang="zh-CN" altLang="en-US" sz="500" dirty="0"/>
                    </a:p>
                  </a:txBody>
                  <a:tcPr>
                    <a:solidFill>
                      <a:schemeClr val="accent1"/>
                    </a:solidFill>
                  </a:tcPr>
                </a:tc>
                <a:tc>
                  <a:txBody>
                    <a:bodyPr/>
                    <a:lstStyle/>
                    <a:p>
                      <a:endParaRPr lang="zh-CN" altLang="en-US" sz="500" dirty="0"/>
                    </a:p>
                  </a:txBody>
                  <a:tcPr/>
                </a:tc>
                <a:extLst>
                  <a:ext uri="{0D108BD9-81ED-4DB2-BD59-A6C34878D82A}">
                    <a16:rowId xmlns:a16="http://schemas.microsoft.com/office/drawing/2014/main" val="2460037798"/>
                  </a:ext>
                </a:extLst>
              </a:tr>
            </a:tbl>
          </a:graphicData>
        </a:graphic>
      </p:graphicFrame>
      <p:sp>
        <p:nvSpPr>
          <p:cNvPr id="31" name="文本框 30">
            <a:extLst>
              <a:ext uri="{FF2B5EF4-FFF2-40B4-BE49-F238E27FC236}">
                <a16:creationId xmlns:a16="http://schemas.microsoft.com/office/drawing/2014/main" id="{ECB5A571-C69B-FC07-089A-499ADF78EBCC}"/>
              </a:ext>
            </a:extLst>
          </p:cNvPr>
          <p:cNvSpPr txBox="1"/>
          <p:nvPr/>
        </p:nvSpPr>
        <p:spPr>
          <a:xfrm>
            <a:off x="8365097" y="5977315"/>
            <a:ext cx="2686160" cy="369332"/>
          </a:xfrm>
          <a:prstGeom prst="rect">
            <a:avLst/>
          </a:prstGeom>
          <a:noFill/>
        </p:spPr>
        <p:txBody>
          <a:bodyPr wrap="square" rtlCol="0">
            <a:spAutoFit/>
          </a:bodyPr>
          <a:lstStyle/>
          <a:p>
            <a:pPr algn="ctr"/>
            <a:r>
              <a:rPr lang="en-US" altLang="zh-CN" dirty="0">
                <a:latin typeface="Cambria" panose="02040503050406030204" pitchFamily="18" charset="0"/>
                <a:ea typeface="Cambria" panose="02040503050406030204" pitchFamily="18" charset="0"/>
              </a:rPr>
              <a:t>Incorrect DBMS states</a:t>
            </a:r>
            <a:endParaRPr lang="zh-CN" altLang="en-US" dirty="0">
              <a:latin typeface="Cambria" panose="02040503050406030204" pitchFamily="18" charset="0"/>
            </a:endParaRPr>
          </a:p>
        </p:txBody>
      </p:sp>
      <p:sp>
        <p:nvSpPr>
          <p:cNvPr id="32" name="箭头: 右 31">
            <a:extLst>
              <a:ext uri="{FF2B5EF4-FFF2-40B4-BE49-F238E27FC236}">
                <a16:creationId xmlns:a16="http://schemas.microsoft.com/office/drawing/2014/main" id="{96C4CCA9-8D4D-238B-AF54-1AF9B1203FB8}"/>
              </a:ext>
            </a:extLst>
          </p:cNvPr>
          <p:cNvSpPr/>
          <p:nvPr/>
        </p:nvSpPr>
        <p:spPr bwMode="gray">
          <a:xfrm>
            <a:off x="7064032" y="4378136"/>
            <a:ext cx="1135617" cy="443161"/>
          </a:xfrm>
          <a:prstGeom prst="rightArrow">
            <a:avLst/>
          </a:prstGeom>
          <a:ln>
            <a:headEnd/>
            <a:tailEnd/>
          </a:ln>
        </p:spPr>
        <p:style>
          <a:lnRef idx="2">
            <a:schemeClr val="dk1">
              <a:shade val="15000"/>
            </a:schemeClr>
          </a:lnRef>
          <a:fillRef idx="1">
            <a:schemeClr val="dk1"/>
          </a:fillRef>
          <a:effectRef idx="0">
            <a:schemeClr val="dk1"/>
          </a:effectRef>
          <a:fontRef idx="minor">
            <a:schemeClr val="lt1"/>
          </a:fontRef>
        </p:style>
        <p:txBody>
          <a:bodyPr wrap="none" rtlCol="0" anchor="ctr"/>
          <a:lstStyle/>
          <a:p>
            <a:pPr algn="ctr"/>
            <a:endParaRPr lang="zh-CN" altLang="en-US" b="1" dirty="0">
              <a:solidFill>
                <a:schemeClr val="bg1"/>
              </a:solidFill>
            </a:endParaRPr>
          </a:p>
        </p:txBody>
      </p:sp>
      <p:sp>
        <p:nvSpPr>
          <p:cNvPr id="35" name="文本框 34">
            <a:extLst>
              <a:ext uri="{FF2B5EF4-FFF2-40B4-BE49-F238E27FC236}">
                <a16:creationId xmlns:a16="http://schemas.microsoft.com/office/drawing/2014/main" id="{80E7E0E8-9BE0-1D78-F89E-ACC5AF4BBEC5}"/>
              </a:ext>
            </a:extLst>
          </p:cNvPr>
          <p:cNvSpPr txBox="1"/>
          <p:nvPr/>
        </p:nvSpPr>
        <p:spPr>
          <a:xfrm>
            <a:off x="9547402" y="6380695"/>
            <a:ext cx="430887" cy="369332"/>
          </a:xfrm>
          <a:prstGeom prst="rect">
            <a:avLst/>
          </a:prstGeom>
          <a:noFill/>
        </p:spPr>
        <p:txBody>
          <a:bodyPr vert="eaVert" wrap="square" rtlCol="0">
            <a:spAutoFit/>
          </a:bodyPr>
          <a:lstStyle/>
          <a:p>
            <a:pPr algn="ctr"/>
            <a:r>
              <a:rPr lang="en-US" altLang="zh-CN" sz="1600" b="1" dirty="0">
                <a:latin typeface="Cambria" panose="02040503050406030204" pitchFamily="18" charset="0"/>
                <a:ea typeface="Cambria" panose="02040503050406030204" pitchFamily="18" charset="0"/>
              </a:rPr>
              <a:t>…</a:t>
            </a:r>
            <a:endParaRPr lang="zh-CN" altLang="en-US" sz="1600" b="1" dirty="0">
              <a:latin typeface="Cambria" panose="02040503050406030204" pitchFamily="18" charset="0"/>
            </a:endParaRPr>
          </a:p>
        </p:txBody>
      </p:sp>
      <p:sp>
        <p:nvSpPr>
          <p:cNvPr id="37" name="矩形: 圆角 36">
            <a:extLst>
              <a:ext uri="{FF2B5EF4-FFF2-40B4-BE49-F238E27FC236}">
                <a16:creationId xmlns:a16="http://schemas.microsoft.com/office/drawing/2014/main" id="{573515C0-5607-B661-74EF-44645F5B35C2}"/>
              </a:ext>
            </a:extLst>
          </p:cNvPr>
          <p:cNvSpPr/>
          <p:nvPr/>
        </p:nvSpPr>
        <p:spPr bwMode="gray">
          <a:xfrm>
            <a:off x="8336577" y="2806262"/>
            <a:ext cx="2743200" cy="3943765"/>
          </a:xfrm>
          <a:prstGeom prst="roundRect">
            <a:avLst>
              <a:gd name="adj" fmla="val 3449"/>
            </a:avLst>
          </a:prstGeom>
          <a:noFill/>
          <a:ln w="12700" cap="flat" cmpd="sng" algn="ctr">
            <a:solidFill>
              <a:schemeClr val="dk1"/>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rtlCol="0" anchor="ctr"/>
          <a:lstStyle/>
          <a:p>
            <a:pPr algn="ctr"/>
            <a:endParaRPr lang="zh-CN" altLang="en-US" b="1" dirty="0">
              <a:solidFill>
                <a:schemeClr val="bg1"/>
              </a:solidFill>
            </a:endParaRPr>
          </a:p>
        </p:txBody>
      </p:sp>
    </p:spTree>
    <p:extLst>
      <p:ext uri="{BB962C8B-B14F-4D97-AF65-F5344CB8AC3E}">
        <p14:creationId xmlns:p14="http://schemas.microsoft.com/office/powerpoint/2010/main" val="2836328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748740" y="1379799"/>
            <a:ext cx="10826495" cy="461665"/>
          </a:xfrm>
        </p:spPr>
        <p:txBody>
          <a:bodyPr/>
          <a:lstStyle/>
          <a:p>
            <a:r>
              <a:rPr lang="en-US" altLang="zh-CN" sz="2400" dirty="0">
                <a:latin typeface="Cambria" panose="02040503050406030204" pitchFamily="18" charset="0"/>
                <a:ea typeface="Cambria" panose="02040503050406030204" pitchFamily="18" charset="0"/>
              </a:rPr>
              <a:t>A </a:t>
            </a:r>
            <a:r>
              <a:rPr lang="en-US" altLang="zh-CN" sz="2400" dirty="0" err="1">
                <a:latin typeface="Cambria" panose="02040503050406030204" pitchFamily="18" charset="0"/>
                <a:ea typeface="Cambria" panose="02040503050406030204" pitchFamily="18" charset="0"/>
              </a:rPr>
              <a:t>TXBug</a:t>
            </a:r>
            <a:r>
              <a:rPr lang="en-US" altLang="zh-CN" sz="2400" dirty="0">
                <a:latin typeface="Cambria" panose="02040503050406030204" pitchFamily="18" charset="0"/>
                <a:ea typeface="Cambria" panose="02040503050406030204" pitchFamily="18" charset="0"/>
              </a:rPr>
              <a:t> at </a:t>
            </a:r>
            <a:r>
              <a:rPr lang="en-US" altLang="zh-CN" sz="2400" u="sng" dirty="0">
                <a:latin typeface="Cambria" panose="02040503050406030204" pitchFamily="18" charset="0"/>
                <a:ea typeface="Cambria" panose="02040503050406030204" pitchFamily="18" charset="0"/>
              </a:rPr>
              <a:t>Read Committed</a:t>
            </a:r>
            <a:r>
              <a:rPr lang="en-US" altLang="zh-CN" sz="2400" dirty="0">
                <a:latin typeface="Cambria" panose="02040503050406030204" pitchFamily="18" charset="0"/>
                <a:ea typeface="Cambria" panose="02040503050406030204" pitchFamily="18" charset="0"/>
              </a:rPr>
              <a:t> isolation level in </a:t>
            </a:r>
            <a:r>
              <a:rPr lang="en-US" altLang="zh-CN" sz="2400" dirty="0" err="1">
                <a:latin typeface="Cambria" panose="02040503050406030204" pitchFamily="18" charset="0"/>
                <a:ea typeface="Cambria" panose="02040503050406030204" pitchFamily="18" charset="0"/>
              </a:rPr>
              <a:t>TiDB</a:t>
            </a:r>
            <a:endParaRPr lang="en-US" altLang="zh-CN" sz="2400" dirty="0">
              <a:latin typeface="Cambria" panose="02040503050406030204" pitchFamily="18" charset="0"/>
              <a:ea typeface="Cambria" panose="02040503050406030204" pitchFamily="18" charset="0"/>
            </a:endParaRP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A Real-World </a:t>
            </a:r>
            <a:r>
              <a:rPr lang="en-US" altLang="zh-CN" sz="3600" dirty="0" err="1">
                <a:latin typeface="Cambria" panose="02040503050406030204" pitchFamily="18" charset="0"/>
                <a:ea typeface="Cambria" panose="02040503050406030204" pitchFamily="18" charset="0"/>
              </a:rPr>
              <a:t>TXBug</a:t>
            </a:r>
            <a:r>
              <a:rPr lang="en-US" altLang="zh-CN" sz="3600" dirty="0">
                <a:latin typeface="Cambria" panose="02040503050406030204" pitchFamily="18" charset="0"/>
                <a:ea typeface="Cambria" panose="02040503050406030204" pitchFamily="18" charset="0"/>
              </a:rPr>
              <a:t> —— </a:t>
            </a:r>
            <a:r>
              <a:rPr lang="en-US" altLang="zh-CN" sz="2800" dirty="0" err="1">
                <a:latin typeface="Cambria" panose="02040503050406030204" pitchFamily="18" charset="0"/>
                <a:ea typeface="Cambria" panose="02040503050406030204" pitchFamily="18" charset="0"/>
              </a:rPr>
              <a:t>TiDB</a:t>
            </a:r>
            <a:r>
              <a:rPr lang="en-US" altLang="zh-CN" sz="2800" dirty="0">
                <a:latin typeface="Cambria" panose="02040503050406030204" pitchFamily="18" charset="0"/>
                <a:ea typeface="Cambria" panose="02040503050406030204" pitchFamily="18" charset="0"/>
              </a:rPr>
              <a:t> 21498</a:t>
            </a:r>
            <a:endParaRPr lang="zh-CN" altLang="en-US" sz="3600" dirty="0">
              <a:latin typeface="Cambria" panose="02040503050406030204" pitchFamily="18" charset="0"/>
              <a:ea typeface="+mn-ea"/>
            </a:endParaRPr>
          </a:p>
        </p:txBody>
      </p:sp>
      <p:graphicFrame>
        <p:nvGraphicFramePr>
          <p:cNvPr id="51" name="表格 3">
            <a:extLst>
              <a:ext uri="{FF2B5EF4-FFF2-40B4-BE49-F238E27FC236}">
                <a16:creationId xmlns:a16="http://schemas.microsoft.com/office/drawing/2014/main" id="{DAA4C0DF-716A-A88A-B3AA-33D53CEF5AFF}"/>
              </a:ext>
            </a:extLst>
          </p:cNvPr>
          <p:cNvGraphicFramePr>
            <a:graphicFrameLocks noGrp="1"/>
          </p:cNvGraphicFramePr>
          <p:nvPr>
            <p:extLst>
              <p:ext uri="{D42A27DB-BD31-4B8C-83A1-F6EECF244321}">
                <p14:modId xmlns:p14="http://schemas.microsoft.com/office/powerpoint/2010/main" val="117376999"/>
              </p:ext>
            </p:extLst>
          </p:nvPr>
        </p:nvGraphicFramePr>
        <p:xfrm>
          <a:off x="358136" y="2487260"/>
          <a:ext cx="1729244" cy="670560"/>
        </p:xfrm>
        <a:graphic>
          <a:graphicData uri="http://schemas.openxmlformats.org/drawingml/2006/table">
            <a:tbl>
              <a:tblPr firstRow="1" bandRow="1">
                <a:tableStyleId>{073A0DAA-6AF3-43AB-8588-CEC1D06C72B9}</a:tableStyleId>
              </a:tblPr>
              <a:tblGrid>
                <a:gridCol w="864622">
                  <a:extLst>
                    <a:ext uri="{9D8B030D-6E8A-4147-A177-3AD203B41FA5}">
                      <a16:colId xmlns:a16="http://schemas.microsoft.com/office/drawing/2014/main" val="3824237959"/>
                    </a:ext>
                  </a:extLst>
                </a:gridCol>
                <a:gridCol w="864622">
                  <a:extLst>
                    <a:ext uri="{9D8B030D-6E8A-4147-A177-3AD203B41FA5}">
                      <a16:colId xmlns:a16="http://schemas.microsoft.com/office/drawing/2014/main" val="182234189"/>
                    </a:ext>
                  </a:extLst>
                </a:gridCol>
              </a:tblGrid>
              <a:tr h="324000">
                <a:tc>
                  <a:txBody>
                    <a:bodyPr/>
                    <a:lstStyle/>
                    <a:p>
                      <a:pPr algn="ctr"/>
                      <a:r>
                        <a:rPr lang="en-US" altLang="zh-CN" sz="1600" dirty="0">
                          <a:latin typeface="Consolas" panose="020B0609020204030204" pitchFamily="49" charset="0"/>
                        </a:rPr>
                        <a:t>id</a:t>
                      </a:r>
                      <a:endParaRPr lang="zh-CN" altLang="en-US" sz="1600" dirty="0">
                        <a:latin typeface="Consolas" panose="020B0609020204030204" pitchFamily="49" charset="0"/>
                      </a:endParaRPr>
                    </a:p>
                  </a:txBody>
                  <a:tcPr anchor="ctr"/>
                </a:tc>
                <a:tc>
                  <a:txBody>
                    <a:bodyPr/>
                    <a:lstStyle/>
                    <a:p>
                      <a:pPr algn="ctr"/>
                      <a:r>
                        <a:rPr lang="en-US" altLang="zh-CN" sz="1600" dirty="0">
                          <a:latin typeface="Consolas" panose="020B0609020204030204" pitchFamily="49" charset="0"/>
                        </a:rPr>
                        <a:t>v</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1</a:t>
                      </a:r>
                      <a:endParaRPr lang="zh-CN" altLang="en-US" sz="1600" dirty="0">
                        <a:latin typeface="Consolas" panose="020B0609020204030204" pitchFamily="49" charset="0"/>
                      </a:endParaRPr>
                    </a:p>
                  </a:txBody>
                  <a:tcPr anchor="ctr">
                    <a:solidFill>
                      <a:schemeClr val="bg1">
                        <a:lumMod val="95000"/>
                      </a:schemeClr>
                    </a:solidFill>
                  </a:tcPr>
                </a:tc>
                <a:tc>
                  <a:txBody>
                    <a:bodyPr/>
                    <a:lstStyle/>
                    <a:p>
                      <a:pPr algn="ctr"/>
                      <a:r>
                        <a:rPr lang="en-US" altLang="zh-CN" sz="1600" dirty="0">
                          <a:latin typeface="Consolas" panose="020B0609020204030204" pitchFamily="49" charset="0"/>
                        </a:rPr>
                        <a:t>10</a:t>
                      </a:r>
                      <a:endParaRPr lang="zh-CN" altLang="en-US" sz="1600" dirty="0">
                        <a:latin typeface="Consolas" panose="020B0609020204030204" pitchFamily="49" charset="0"/>
                      </a:endParaRPr>
                    </a:p>
                  </a:txBody>
                  <a:tcPr anchor="ctr">
                    <a:solidFill>
                      <a:schemeClr val="bg1">
                        <a:lumMod val="95000"/>
                      </a:schemeClr>
                    </a:solidFill>
                  </a:tcPr>
                </a:tc>
                <a:extLst>
                  <a:ext uri="{0D108BD9-81ED-4DB2-BD59-A6C34878D82A}">
                    <a16:rowId xmlns:a16="http://schemas.microsoft.com/office/drawing/2014/main" val="104770135"/>
                  </a:ext>
                </a:extLst>
              </a:tr>
            </a:tbl>
          </a:graphicData>
        </a:graphic>
      </p:graphicFrame>
      <p:sp>
        <p:nvSpPr>
          <p:cNvPr id="52" name="文本框 51">
            <a:extLst>
              <a:ext uri="{FF2B5EF4-FFF2-40B4-BE49-F238E27FC236}">
                <a16:creationId xmlns:a16="http://schemas.microsoft.com/office/drawing/2014/main" id="{E1907A88-F98E-05D8-058A-732B65028B12}"/>
              </a:ext>
            </a:extLst>
          </p:cNvPr>
          <p:cNvSpPr txBox="1"/>
          <p:nvPr/>
        </p:nvSpPr>
        <p:spPr>
          <a:xfrm>
            <a:off x="0" y="6576043"/>
            <a:ext cx="8075297" cy="276999"/>
          </a:xfrm>
          <a:prstGeom prst="rect">
            <a:avLst/>
          </a:prstGeom>
          <a:noFill/>
        </p:spPr>
        <p:txBody>
          <a:bodyPr wrap="square" rtlCol="0">
            <a:spAutoFit/>
          </a:bodyPr>
          <a:lstStyle/>
          <a:p>
            <a:r>
              <a:rPr lang="en-US" altLang="zh-CN" sz="1200" dirty="0">
                <a:latin typeface="+mn-ea"/>
                <a:cs typeface="Times New Roman" panose="02020603050405020304" pitchFamily="18" charset="0"/>
              </a:rPr>
              <a:t>https://github.com/pingcap/tidb/issues/21498</a:t>
            </a:r>
            <a:endParaRPr lang="zh-CN" altLang="en-US" sz="1200" dirty="0">
              <a:latin typeface="+mn-ea"/>
              <a:cs typeface="Times New Roman" panose="02020603050405020304" pitchFamily="18" charset="0"/>
            </a:endParaRPr>
          </a:p>
        </p:txBody>
      </p:sp>
      <p:sp>
        <p:nvSpPr>
          <p:cNvPr id="4" name="文本框 3">
            <a:extLst>
              <a:ext uri="{FF2B5EF4-FFF2-40B4-BE49-F238E27FC236}">
                <a16:creationId xmlns:a16="http://schemas.microsoft.com/office/drawing/2014/main" id="{4352B348-E4F0-3051-1242-670CCEDEFB5B}"/>
              </a:ext>
            </a:extLst>
          </p:cNvPr>
          <p:cNvSpPr txBox="1"/>
          <p:nvPr/>
        </p:nvSpPr>
        <p:spPr>
          <a:xfrm>
            <a:off x="247765" y="2185996"/>
            <a:ext cx="1949986"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Init</a:t>
            </a:r>
            <a:endParaRPr lang="zh-CN" altLang="en-US" sz="1400" b="1" dirty="0">
              <a:latin typeface="Cambria" panose="02040503050406030204" pitchFamily="18" charset="0"/>
            </a:endParaRPr>
          </a:p>
        </p:txBody>
      </p:sp>
      <p:sp>
        <p:nvSpPr>
          <p:cNvPr id="13" name="灯片编号占位符 12">
            <a:extLst>
              <a:ext uri="{FF2B5EF4-FFF2-40B4-BE49-F238E27FC236}">
                <a16:creationId xmlns:a16="http://schemas.microsoft.com/office/drawing/2014/main" id="{687A2EF2-1B6D-5CF1-CA0B-090B309BB292}"/>
              </a:ext>
            </a:extLst>
          </p:cNvPr>
          <p:cNvSpPr>
            <a:spLocks noGrp="1"/>
          </p:cNvSpPr>
          <p:nvPr>
            <p:ph type="sldNum" sz="quarter" idx="4"/>
          </p:nvPr>
        </p:nvSpPr>
        <p:spPr/>
        <p:txBody>
          <a:bodyPr/>
          <a:lstStyle/>
          <a:p>
            <a:fld id="{27CAE394-06E6-47A3-B6CA-A6802AF0F537}" type="slidenum">
              <a:rPr lang="zh-CN" altLang="en-US" smtClean="0"/>
              <a:pPr/>
              <a:t>6</a:t>
            </a:fld>
            <a:endParaRPr lang="zh-CN" altLang="en-US" dirty="0"/>
          </a:p>
        </p:txBody>
      </p:sp>
      <p:sp>
        <p:nvSpPr>
          <p:cNvPr id="5" name="矩形: 圆角 4">
            <a:extLst>
              <a:ext uri="{FF2B5EF4-FFF2-40B4-BE49-F238E27FC236}">
                <a16:creationId xmlns:a16="http://schemas.microsoft.com/office/drawing/2014/main" id="{103B373B-16CB-1D2F-7FEC-6A5E1ADEDC32}"/>
              </a:ext>
            </a:extLst>
          </p:cNvPr>
          <p:cNvSpPr/>
          <p:nvPr/>
        </p:nvSpPr>
        <p:spPr>
          <a:xfrm>
            <a:off x="2382935" y="2578813"/>
            <a:ext cx="3363591" cy="413244"/>
          </a:xfrm>
          <a:prstGeom prst="roundRect">
            <a:avLst/>
          </a:prstGeom>
          <a:solidFill>
            <a:schemeClr val="accent6">
              <a:lumMod val="40000"/>
              <a:lumOff val="60000"/>
            </a:schemeClr>
          </a:solidFill>
          <a:ln w="12700" cap="flat" cmpd="sng" algn="ctr">
            <a:solidFill>
              <a:schemeClr val="bg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rPr>
              <a:t>BEGIN;</a:t>
            </a:r>
            <a:endParaRPr kumimoji="0" lang="zh-CN" altLang="en-US" sz="1600" b="0" i="0" u="none" strike="noStrike" kern="0" cap="none" spc="0" normalizeH="0" baseline="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endParaRPr>
          </a:p>
        </p:txBody>
      </p:sp>
      <p:sp>
        <p:nvSpPr>
          <p:cNvPr id="6" name="矩形: 圆角 5">
            <a:extLst>
              <a:ext uri="{FF2B5EF4-FFF2-40B4-BE49-F238E27FC236}">
                <a16:creationId xmlns:a16="http://schemas.microsoft.com/office/drawing/2014/main" id="{CC6E08FD-562D-4EBC-EB6A-312B8A0A7EBB}"/>
              </a:ext>
            </a:extLst>
          </p:cNvPr>
          <p:cNvSpPr/>
          <p:nvPr/>
        </p:nvSpPr>
        <p:spPr>
          <a:xfrm>
            <a:off x="2382933" y="4974771"/>
            <a:ext cx="3363591" cy="413244"/>
          </a:xfrm>
          <a:prstGeom prst="roundRect">
            <a:avLst/>
          </a:prstGeom>
          <a:solidFill>
            <a:schemeClr val="accent6">
              <a:lumMod val="40000"/>
              <a:lumOff val="60000"/>
            </a:schemeClr>
          </a:solidFill>
          <a:ln w="12700" cap="flat" cmpd="sng" algn="ctr">
            <a:solidFill>
              <a:schemeClr val="bg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rPr>
              <a:t>COMMIT;</a:t>
            </a:r>
            <a:endParaRPr kumimoji="0" lang="zh-CN" altLang="en-US" sz="1600" b="0" i="0" u="none" strike="noStrike" kern="0" cap="none" spc="0" normalizeH="0" baseline="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endParaRPr>
          </a:p>
        </p:txBody>
      </p:sp>
      <p:sp>
        <p:nvSpPr>
          <p:cNvPr id="8" name="矩形: 圆角 7">
            <a:extLst>
              <a:ext uri="{FF2B5EF4-FFF2-40B4-BE49-F238E27FC236}">
                <a16:creationId xmlns:a16="http://schemas.microsoft.com/office/drawing/2014/main" id="{F21E5555-E00E-E182-32A8-A625ED55E95E}"/>
              </a:ext>
            </a:extLst>
          </p:cNvPr>
          <p:cNvSpPr/>
          <p:nvPr/>
        </p:nvSpPr>
        <p:spPr>
          <a:xfrm>
            <a:off x="6065733" y="3537197"/>
            <a:ext cx="3797741" cy="413244"/>
          </a:xfrm>
          <a:prstGeom prst="roundRect">
            <a:avLst/>
          </a:prstGeom>
          <a:solidFill>
            <a:schemeClr val="accent5">
              <a:lumMod val="40000"/>
              <a:lumOff val="60000"/>
            </a:schemeClr>
          </a:solidFill>
          <a:ln w="12700" cap="flat" cmpd="sng" algn="ctr">
            <a:solidFill>
              <a:schemeClr val="bg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rPr>
              <a:t>ALTER TABLE t DROP INDEX iv;</a:t>
            </a:r>
          </a:p>
        </p:txBody>
      </p:sp>
      <p:sp>
        <p:nvSpPr>
          <p:cNvPr id="10" name="矩形: 圆角 9">
            <a:extLst>
              <a:ext uri="{FF2B5EF4-FFF2-40B4-BE49-F238E27FC236}">
                <a16:creationId xmlns:a16="http://schemas.microsoft.com/office/drawing/2014/main" id="{F25C6376-770C-55A9-850D-30756FC7387F}"/>
              </a:ext>
            </a:extLst>
          </p:cNvPr>
          <p:cNvSpPr/>
          <p:nvPr/>
        </p:nvSpPr>
        <p:spPr>
          <a:xfrm>
            <a:off x="2382935" y="3058005"/>
            <a:ext cx="3363591" cy="413244"/>
          </a:xfrm>
          <a:prstGeom prst="roundRect">
            <a:avLst/>
          </a:prstGeom>
          <a:solidFill>
            <a:schemeClr val="accent6">
              <a:lumMod val="40000"/>
              <a:lumOff val="60000"/>
            </a:schemeClr>
          </a:solidFill>
          <a:ln w="12700" cap="flat" cmpd="sng" algn="ctr">
            <a:solidFill>
              <a:schemeClr val="bg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rPr>
              <a:t>SELECT * FROM t WHERE v = 10;</a:t>
            </a:r>
            <a:endParaRPr kumimoji="0" lang="zh-CN" altLang="en-US" sz="1600" b="0" i="0" u="none" strike="noStrike" kern="0" cap="none" spc="0" normalizeH="0" baseline="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endParaRPr>
          </a:p>
        </p:txBody>
      </p:sp>
      <p:sp>
        <p:nvSpPr>
          <p:cNvPr id="11" name="矩形: 圆角 10">
            <a:extLst>
              <a:ext uri="{FF2B5EF4-FFF2-40B4-BE49-F238E27FC236}">
                <a16:creationId xmlns:a16="http://schemas.microsoft.com/office/drawing/2014/main" id="{18F7E73F-00AB-BC73-FD07-101EE5C0DBCB}"/>
              </a:ext>
            </a:extLst>
          </p:cNvPr>
          <p:cNvSpPr/>
          <p:nvPr/>
        </p:nvSpPr>
        <p:spPr>
          <a:xfrm>
            <a:off x="6065732" y="4016389"/>
            <a:ext cx="3797741" cy="413244"/>
          </a:xfrm>
          <a:prstGeom prst="roundRect">
            <a:avLst/>
          </a:prstGeom>
          <a:solidFill>
            <a:schemeClr val="accent5">
              <a:lumMod val="40000"/>
              <a:lumOff val="60000"/>
            </a:schemeClr>
          </a:solidFill>
          <a:ln w="12700" cap="flat" cmpd="sng" algn="ctr">
            <a:solidFill>
              <a:schemeClr val="bg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rPr>
              <a:t>UPDATE t SET v = 11 WHERE id = 1;</a:t>
            </a:r>
            <a:endParaRPr kumimoji="0" lang="zh-CN" altLang="en-US" sz="1600" b="0" i="0" u="none" strike="noStrike" kern="0" cap="none" spc="0" normalizeH="0" baseline="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endParaRPr>
          </a:p>
        </p:txBody>
      </p:sp>
      <p:sp>
        <p:nvSpPr>
          <p:cNvPr id="12" name="矩形: 圆角 11">
            <a:extLst>
              <a:ext uri="{FF2B5EF4-FFF2-40B4-BE49-F238E27FC236}">
                <a16:creationId xmlns:a16="http://schemas.microsoft.com/office/drawing/2014/main" id="{15471DA9-1977-84E5-E851-6FFAAED9E2EF}"/>
              </a:ext>
            </a:extLst>
          </p:cNvPr>
          <p:cNvSpPr/>
          <p:nvPr/>
        </p:nvSpPr>
        <p:spPr>
          <a:xfrm>
            <a:off x="2382934" y="4495581"/>
            <a:ext cx="3363591" cy="413244"/>
          </a:xfrm>
          <a:prstGeom prst="roundRect">
            <a:avLst/>
          </a:prstGeom>
          <a:solidFill>
            <a:schemeClr val="accent6">
              <a:lumMod val="40000"/>
              <a:lumOff val="60000"/>
            </a:schemeClr>
          </a:solidFill>
          <a:ln w="12700" cap="flat" cmpd="sng" algn="ctr">
            <a:solidFill>
              <a:schemeClr val="bg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rPr>
              <a:t>SELECT * FROM t WHERE v = 10;</a:t>
            </a:r>
            <a:endParaRPr kumimoji="0" lang="zh-CN" altLang="en-US" sz="1600" b="0" i="0" u="none" strike="noStrike" kern="0" cap="none" spc="0" normalizeH="0" baseline="0" noProof="0" dirty="0">
              <a:ln>
                <a:noFill/>
              </a:ln>
              <a:solidFill>
                <a:prstClr val="black"/>
              </a:solidFill>
              <a:effectLst/>
              <a:uLnTx/>
              <a:uFillTx/>
              <a:latin typeface="Consolas" panose="020B0609020204030204" pitchFamily="49" charset="0"/>
              <a:ea typeface="等线" panose="02010600030101010101" pitchFamily="2" charset="-122"/>
              <a:cs typeface="Times New Roman" panose="02020603050405020304" pitchFamily="18" charset="0"/>
            </a:endParaRPr>
          </a:p>
        </p:txBody>
      </p:sp>
      <p:sp>
        <p:nvSpPr>
          <p:cNvPr id="17" name="文本框 16">
            <a:extLst>
              <a:ext uri="{FF2B5EF4-FFF2-40B4-BE49-F238E27FC236}">
                <a16:creationId xmlns:a16="http://schemas.microsoft.com/office/drawing/2014/main" id="{1E2ABC23-1620-28BB-0F50-EB0E0282FB4E}"/>
              </a:ext>
            </a:extLst>
          </p:cNvPr>
          <p:cNvSpPr txBox="1"/>
          <p:nvPr/>
        </p:nvSpPr>
        <p:spPr>
          <a:xfrm>
            <a:off x="3089735" y="2265584"/>
            <a:ext cx="1949986" cy="338554"/>
          </a:xfrm>
          <a:prstGeom prst="rect">
            <a:avLst/>
          </a:prstGeom>
          <a:noFill/>
        </p:spPr>
        <p:txBody>
          <a:bodyPr wrap="square" rtlCol="0">
            <a:spAutoFit/>
          </a:bodyPr>
          <a:lstStyle/>
          <a:p>
            <a:pPr algn="ctr"/>
            <a:r>
              <a:rPr lang="en-US" altLang="zh-CN" sz="1600" b="1" dirty="0">
                <a:latin typeface="Cambria" panose="02040503050406030204" pitchFamily="18" charset="0"/>
                <a:ea typeface="Cambria" panose="02040503050406030204" pitchFamily="18" charset="0"/>
              </a:rPr>
              <a:t>tx1</a:t>
            </a:r>
            <a:endParaRPr lang="zh-CN" altLang="en-US" sz="1600" b="1" dirty="0">
              <a:latin typeface="Cambria" panose="02040503050406030204" pitchFamily="18" charset="0"/>
            </a:endParaRPr>
          </a:p>
        </p:txBody>
      </p:sp>
      <p:sp>
        <p:nvSpPr>
          <p:cNvPr id="18" name="文本框 17">
            <a:extLst>
              <a:ext uri="{FF2B5EF4-FFF2-40B4-BE49-F238E27FC236}">
                <a16:creationId xmlns:a16="http://schemas.microsoft.com/office/drawing/2014/main" id="{DF33EEE0-80B2-1409-81E6-084658F4A233}"/>
              </a:ext>
            </a:extLst>
          </p:cNvPr>
          <p:cNvSpPr txBox="1"/>
          <p:nvPr/>
        </p:nvSpPr>
        <p:spPr>
          <a:xfrm>
            <a:off x="6989609" y="3228540"/>
            <a:ext cx="1949986" cy="338554"/>
          </a:xfrm>
          <a:prstGeom prst="rect">
            <a:avLst/>
          </a:prstGeom>
          <a:noFill/>
        </p:spPr>
        <p:txBody>
          <a:bodyPr wrap="square" rtlCol="0">
            <a:spAutoFit/>
          </a:bodyPr>
          <a:lstStyle/>
          <a:p>
            <a:pPr algn="ctr"/>
            <a:r>
              <a:rPr lang="en-US" altLang="zh-CN" sz="1600" b="1" dirty="0">
                <a:latin typeface="Cambria" panose="02040503050406030204" pitchFamily="18" charset="0"/>
                <a:ea typeface="Cambria" panose="02040503050406030204" pitchFamily="18" charset="0"/>
              </a:rPr>
              <a:t>tx2</a:t>
            </a:r>
            <a:endParaRPr lang="zh-CN" altLang="en-US" sz="1600" b="1" dirty="0">
              <a:latin typeface="Cambria" panose="02040503050406030204" pitchFamily="18" charset="0"/>
            </a:endParaRPr>
          </a:p>
        </p:txBody>
      </p:sp>
      <p:graphicFrame>
        <p:nvGraphicFramePr>
          <p:cNvPr id="25" name="表格 3">
            <a:extLst>
              <a:ext uri="{FF2B5EF4-FFF2-40B4-BE49-F238E27FC236}">
                <a16:creationId xmlns:a16="http://schemas.microsoft.com/office/drawing/2014/main" id="{2A69E3D3-81EF-911D-D00A-BA8459F4A32F}"/>
              </a:ext>
            </a:extLst>
          </p:cNvPr>
          <p:cNvGraphicFramePr>
            <a:graphicFrameLocks noGrp="1"/>
          </p:cNvGraphicFramePr>
          <p:nvPr>
            <p:extLst>
              <p:ext uri="{D42A27DB-BD31-4B8C-83A1-F6EECF244321}">
                <p14:modId xmlns:p14="http://schemas.microsoft.com/office/powerpoint/2010/main" val="880591005"/>
              </p:ext>
            </p:extLst>
          </p:nvPr>
        </p:nvGraphicFramePr>
        <p:xfrm>
          <a:off x="10186854" y="3885766"/>
          <a:ext cx="1729244" cy="670560"/>
        </p:xfrm>
        <a:graphic>
          <a:graphicData uri="http://schemas.openxmlformats.org/drawingml/2006/table">
            <a:tbl>
              <a:tblPr firstRow="1" bandRow="1">
                <a:tableStyleId>{073A0DAA-6AF3-43AB-8588-CEC1D06C72B9}</a:tableStyleId>
              </a:tblPr>
              <a:tblGrid>
                <a:gridCol w="864622">
                  <a:extLst>
                    <a:ext uri="{9D8B030D-6E8A-4147-A177-3AD203B41FA5}">
                      <a16:colId xmlns:a16="http://schemas.microsoft.com/office/drawing/2014/main" val="3824237959"/>
                    </a:ext>
                  </a:extLst>
                </a:gridCol>
                <a:gridCol w="864622">
                  <a:extLst>
                    <a:ext uri="{9D8B030D-6E8A-4147-A177-3AD203B41FA5}">
                      <a16:colId xmlns:a16="http://schemas.microsoft.com/office/drawing/2014/main" val="182234189"/>
                    </a:ext>
                  </a:extLst>
                </a:gridCol>
              </a:tblGrid>
              <a:tr h="324000">
                <a:tc>
                  <a:txBody>
                    <a:bodyPr/>
                    <a:lstStyle/>
                    <a:p>
                      <a:pPr algn="ctr"/>
                      <a:r>
                        <a:rPr lang="en-US" altLang="zh-CN" sz="1600" dirty="0">
                          <a:latin typeface="Consolas" panose="020B0609020204030204" pitchFamily="49" charset="0"/>
                        </a:rPr>
                        <a:t>id</a:t>
                      </a:r>
                      <a:endParaRPr lang="zh-CN" altLang="en-US" sz="1600" dirty="0">
                        <a:latin typeface="Consolas" panose="020B0609020204030204" pitchFamily="49" charset="0"/>
                      </a:endParaRPr>
                    </a:p>
                  </a:txBody>
                  <a:tcPr anchor="ctr"/>
                </a:tc>
                <a:tc>
                  <a:txBody>
                    <a:bodyPr/>
                    <a:lstStyle/>
                    <a:p>
                      <a:pPr algn="ctr"/>
                      <a:r>
                        <a:rPr lang="en-US" altLang="zh-CN" sz="1600" dirty="0">
                          <a:latin typeface="Consolas" panose="020B0609020204030204" pitchFamily="49" charset="0"/>
                        </a:rPr>
                        <a:t>v</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1</a:t>
                      </a:r>
                      <a:endParaRPr lang="zh-CN" altLang="en-US" sz="1600" dirty="0">
                        <a:latin typeface="Consolas" panose="020B0609020204030204" pitchFamily="49" charset="0"/>
                      </a:endParaRPr>
                    </a:p>
                  </a:txBody>
                  <a:tcPr anchor="ctr">
                    <a:solidFill>
                      <a:schemeClr val="bg1">
                        <a:lumMod val="95000"/>
                      </a:schemeClr>
                    </a:solidFill>
                  </a:tcPr>
                </a:tc>
                <a:tc>
                  <a:txBody>
                    <a:bodyPr/>
                    <a:lstStyle/>
                    <a:p>
                      <a:pPr algn="ctr"/>
                      <a:r>
                        <a:rPr lang="en-US" altLang="zh-CN" sz="1600" dirty="0">
                          <a:latin typeface="Consolas" panose="020B0609020204030204" pitchFamily="49" charset="0"/>
                        </a:rPr>
                        <a:t>11</a:t>
                      </a:r>
                      <a:endParaRPr lang="zh-CN" altLang="en-US" sz="1600" dirty="0">
                        <a:latin typeface="Consolas" panose="020B0609020204030204" pitchFamily="49" charset="0"/>
                      </a:endParaRPr>
                    </a:p>
                  </a:txBody>
                  <a:tcPr anchor="ctr">
                    <a:solidFill>
                      <a:schemeClr val="bg1">
                        <a:lumMod val="95000"/>
                      </a:schemeClr>
                    </a:solidFill>
                  </a:tcPr>
                </a:tc>
                <a:extLst>
                  <a:ext uri="{0D108BD9-81ED-4DB2-BD59-A6C34878D82A}">
                    <a16:rowId xmlns:a16="http://schemas.microsoft.com/office/drawing/2014/main" val="104770135"/>
                  </a:ext>
                </a:extLst>
              </a:tr>
            </a:tbl>
          </a:graphicData>
        </a:graphic>
      </p:graphicFrame>
      <p:sp>
        <p:nvSpPr>
          <p:cNvPr id="26" name="文本框 25">
            <a:extLst>
              <a:ext uri="{FF2B5EF4-FFF2-40B4-BE49-F238E27FC236}">
                <a16:creationId xmlns:a16="http://schemas.microsoft.com/office/drawing/2014/main" id="{5209C9FD-1D12-024C-4783-6683EF3BBBE6}"/>
              </a:ext>
            </a:extLst>
          </p:cNvPr>
          <p:cNvSpPr txBox="1"/>
          <p:nvPr/>
        </p:nvSpPr>
        <p:spPr>
          <a:xfrm>
            <a:off x="10076483" y="3584502"/>
            <a:ext cx="1949986"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Updated in tx2</a:t>
            </a:r>
            <a:endParaRPr lang="zh-CN" altLang="en-US" sz="1400" b="1" dirty="0">
              <a:latin typeface="Cambria" panose="02040503050406030204" pitchFamily="18" charset="0"/>
            </a:endParaRPr>
          </a:p>
        </p:txBody>
      </p:sp>
      <p:cxnSp>
        <p:nvCxnSpPr>
          <p:cNvPr id="27" name="直接箭头连接符 26">
            <a:extLst>
              <a:ext uri="{FF2B5EF4-FFF2-40B4-BE49-F238E27FC236}">
                <a16:creationId xmlns:a16="http://schemas.microsoft.com/office/drawing/2014/main" id="{454BF160-11FB-6489-FB60-8DD2E414F698}"/>
              </a:ext>
            </a:extLst>
          </p:cNvPr>
          <p:cNvCxnSpPr>
            <a:cxnSpLocks/>
            <a:stCxn id="25" idx="1"/>
            <a:endCxn id="11" idx="3"/>
          </p:cNvCxnSpPr>
          <p:nvPr/>
        </p:nvCxnSpPr>
        <p:spPr>
          <a:xfrm flipH="1">
            <a:off x="9863473" y="4221046"/>
            <a:ext cx="323381" cy="1965"/>
          </a:xfrm>
          <a:prstGeom prst="straightConnector1">
            <a:avLst/>
          </a:prstGeom>
          <a:ln w="19050" cap="rnd">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220D54BF-5BE5-7CB9-C35E-EF3DA2B6745D}"/>
              </a:ext>
            </a:extLst>
          </p:cNvPr>
          <p:cNvCxnSpPr>
            <a:cxnSpLocks/>
          </p:cNvCxnSpPr>
          <p:nvPr/>
        </p:nvCxnSpPr>
        <p:spPr>
          <a:xfrm>
            <a:off x="2882694" y="2888684"/>
            <a:ext cx="0" cy="252000"/>
          </a:xfrm>
          <a:prstGeom prst="straightConnector1">
            <a:avLst/>
          </a:prstGeom>
          <a:ln w="28575" cap="rnd">
            <a:solidFill>
              <a:srgbClr val="C0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a:extLst>
              <a:ext uri="{FF2B5EF4-FFF2-40B4-BE49-F238E27FC236}">
                <a16:creationId xmlns:a16="http://schemas.microsoft.com/office/drawing/2014/main" id="{50C281FE-68A3-3B71-8F72-EBA1273D8287}"/>
              </a:ext>
            </a:extLst>
          </p:cNvPr>
          <p:cNvCxnSpPr>
            <a:cxnSpLocks/>
          </p:cNvCxnSpPr>
          <p:nvPr/>
        </p:nvCxnSpPr>
        <p:spPr>
          <a:xfrm>
            <a:off x="2882694" y="4814642"/>
            <a:ext cx="0" cy="252000"/>
          </a:xfrm>
          <a:prstGeom prst="straightConnector1">
            <a:avLst/>
          </a:prstGeom>
          <a:ln w="28575" cap="rnd">
            <a:solidFill>
              <a:srgbClr val="C0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a:extLst>
              <a:ext uri="{FF2B5EF4-FFF2-40B4-BE49-F238E27FC236}">
                <a16:creationId xmlns:a16="http://schemas.microsoft.com/office/drawing/2014/main" id="{5CEF78F6-38B6-B5EB-2204-B88DDFF0C59E}"/>
              </a:ext>
            </a:extLst>
          </p:cNvPr>
          <p:cNvCxnSpPr>
            <a:cxnSpLocks/>
          </p:cNvCxnSpPr>
          <p:nvPr/>
        </p:nvCxnSpPr>
        <p:spPr>
          <a:xfrm>
            <a:off x="6574452" y="3870000"/>
            <a:ext cx="0" cy="252000"/>
          </a:xfrm>
          <a:prstGeom prst="straightConnector1">
            <a:avLst/>
          </a:prstGeom>
          <a:ln w="28575" cap="rnd">
            <a:solidFill>
              <a:srgbClr val="C0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a:extLst>
              <a:ext uri="{FF2B5EF4-FFF2-40B4-BE49-F238E27FC236}">
                <a16:creationId xmlns:a16="http://schemas.microsoft.com/office/drawing/2014/main" id="{63E461D1-67A5-48C2-21A4-70AE07ED8FC7}"/>
              </a:ext>
            </a:extLst>
          </p:cNvPr>
          <p:cNvCxnSpPr>
            <a:cxnSpLocks/>
            <a:stCxn id="10" idx="3"/>
            <a:endCxn id="8" idx="1"/>
          </p:cNvCxnSpPr>
          <p:nvPr/>
        </p:nvCxnSpPr>
        <p:spPr>
          <a:xfrm>
            <a:off x="5746526" y="3264627"/>
            <a:ext cx="319207" cy="479192"/>
          </a:xfrm>
          <a:prstGeom prst="straightConnector1">
            <a:avLst/>
          </a:prstGeom>
          <a:ln w="28575" cap="rnd">
            <a:solidFill>
              <a:srgbClr val="C0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a:extLst>
              <a:ext uri="{FF2B5EF4-FFF2-40B4-BE49-F238E27FC236}">
                <a16:creationId xmlns:a16="http://schemas.microsoft.com/office/drawing/2014/main" id="{B649F6F2-A397-A409-4A55-26367FDA3A5C}"/>
              </a:ext>
            </a:extLst>
          </p:cNvPr>
          <p:cNvCxnSpPr>
            <a:cxnSpLocks/>
            <a:stCxn id="11" idx="1"/>
            <a:endCxn id="12" idx="3"/>
          </p:cNvCxnSpPr>
          <p:nvPr/>
        </p:nvCxnSpPr>
        <p:spPr>
          <a:xfrm flipH="1">
            <a:off x="5746525" y="4223011"/>
            <a:ext cx="319207" cy="479192"/>
          </a:xfrm>
          <a:prstGeom prst="straightConnector1">
            <a:avLst/>
          </a:prstGeom>
          <a:ln w="28575" cap="rnd">
            <a:solidFill>
              <a:srgbClr val="C0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表格 3">
            <a:extLst>
              <a:ext uri="{FF2B5EF4-FFF2-40B4-BE49-F238E27FC236}">
                <a16:creationId xmlns:a16="http://schemas.microsoft.com/office/drawing/2014/main" id="{728FFE48-4021-02C4-A3DA-BAAA1485CE4B}"/>
              </a:ext>
            </a:extLst>
          </p:cNvPr>
          <p:cNvGraphicFramePr>
            <a:graphicFrameLocks noGrp="1"/>
          </p:cNvGraphicFramePr>
          <p:nvPr>
            <p:extLst>
              <p:ext uri="{D42A27DB-BD31-4B8C-83A1-F6EECF244321}">
                <p14:modId xmlns:p14="http://schemas.microsoft.com/office/powerpoint/2010/main" val="1426638941"/>
              </p:ext>
            </p:extLst>
          </p:nvPr>
        </p:nvGraphicFramePr>
        <p:xfrm>
          <a:off x="6814501" y="5943156"/>
          <a:ext cx="1729244" cy="670560"/>
        </p:xfrm>
        <a:graphic>
          <a:graphicData uri="http://schemas.openxmlformats.org/drawingml/2006/table">
            <a:tbl>
              <a:tblPr firstRow="1" bandRow="1">
                <a:tableStyleId>{073A0DAA-6AF3-43AB-8588-CEC1D06C72B9}</a:tableStyleId>
              </a:tblPr>
              <a:tblGrid>
                <a:gridCol w="864622">
                  <a:extLst>
                    <a:ext uri="{9D8B030D-6E8A-4147-A177-3AD203B41FA5}">
                      <a16:colId xmlns:a16="http://schemas.microsoft.com/office/drawing/2014/main" val="3824237959"/>
                    </a:ext>
                  </a:extLst>
                </a:gridCol>
                <a:gridCol w="864622">
                  <a:extLst>
                    <a:ext uri="{9D8B030D-6E8A-4147-A177-3AD203B41FA5}">
                      <a16:colId xmlns:a16="http://schemas.microsoft.com/office/drawing/2014/main" val="182234189"/>
                    </a:ext>
                  </a:extLst>
                </a:gridCol>
              </a:tblGrid>
              <a:tr h="324000">
                <a:tc>
                  <a:txBody>
                    <a:bodyPr/>
                    <a:lstStyle/>
                    <a:p>
                      <a:pPr algn="ctr"/>
                      <a:r>
                        <a:rPr lang="en-US" altLang="zh-CN" sz="1600" dirty="0">
                          <a:latin typeface="Consolas" panose="020B0609020204030204" pitchFamily="49" charset="0"/>
                        </a:rPr>
                        <a:t>id</a:t>
                      </a:r>
                      <a:endParaRPr lang="zh-CN" altLang="en-US" sz="1600" dirty="0">
                        <a:latin typeface="Consolas" panose="020B0609020204030204" pitchFamily="49" charset="0"/>
                      </a:endParaRPr>
                    </a:p>
                  </a:txBody>
                  <a:tcPr anchor="ctr"/>
                </a:tc>
                <a:tc>
                  <a:txBody>
                    <a:bodyPr/>
                    <a:lstStyle/>
                    <a:p>
                      <a:pPr algn="ctr"/>
                      <a:r>
                        <a:rPr lang="en-US" altLang="zh-CN" sz="1600" dirty="0">
                          <a:latin typeface="Consolas" panose="020B0609020204030204" pitchFamily="49" charset="0"/>
                        </a:rPr>
                        <a:t>v</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solidFill>
                            <a:srgbClr val="FF0000"/>
                          </a:solidFill>
                          <a:latin typeface="Consolas" panose="020B0609020204030204" pitchFamily="49" charset="0"/>
                        </a:rPr>
                        <a:t>1</a:t>
                      </a:r>
                      <a:endParaRPr lang="zh-CN" altLang="en-US" sz="1600" dirty="0">
                        <a:solidFill>
                          <a:srgbClr val="FF0000"/>
                        </a:solidFill>
                        <a:latin typeface="Consolas" panose="020B0609020204030204" pitchFamily="49" charset="0"/>
                      </a:endParaRPr>
                    </a:p>
                  </a:txBody>
                  <a:tcPr anchor="ctr">
                    <a:solidFill>
                      <a:schemeClr val="bg1">
                        <a:lumMod val="95000"/>
                      </a:schemeClr>
                    </a:solidFill>
                  </a:tcPr>
                </a:tc>
                <a:tc>
                  <a:txBody>
                    <a:bodyPr/>
                    <a:lstStyle/>
                    <a:p>
                      <a:pPr algn="ctr"/>
                      <a:r>
                        <a:rPr lang="en-US" altLang="zh-CN" sz="1600" dirty="0">
                          <a:solidFill>
                            <a:srgbClr val="FF0000"/>
                          </a:solidFill>
                          <a:latin typeface="Consolas" panose="020B0609020204030204" pitchFamily="49" charset="0"/>
                        </a:rPr>
                        <a:t>10</a:t>
                      </a:r>
                      <a:endParaRPr lang="zh-CN" altLang="en-US" sz="1600" dirty="0">
                        <a:solidFill>
                          <a:srgbClr val="FF0000"/>
                        </a:solidFill>
                        <a:latin typeface="Consolas" panose="020B0609020204030204" pitchFamily="49" charset="0"/>
                      </a:endParaRPr>
                    </a:p>
                  </a:txBody>
                  <a:tcPr anchor="ctr">
                    <a:solidFill>
                      <a:schemeClr val="bg1">
                        <a:lumMod val="95000"/>
                      </a:schemeClr>
                    </a:solidFill>
                  </a:tcPr>
                </a:tc>
                <a:extLst>
                  <a:ext uri="{0D108BD9-81ED-4DB2-BD59-A6C34878D82A}">
                    <a16:rowId xmlns:a16="http://schemas.microsoft.com/office/drawing/2014/main" val="104770135"/>
                  </a:ext>
                </a:extLst>
              </a:tr>
            </a:tbl>
          </a:graphicData>
        </a:graphic>
      </p:graphicFrame>
      <p:sp>
        <p:nvSpPr>
          <p:cNvPr id="9" name="文本框 8">
            <a:extLst>
              <a:ext uri="{FF2B5EF4-FFF2-40B4-BE49-F238E27FC236}">
                <a16:creationId xmlns:a16="http://schemas.microsoft.com/office/drawing/2014/main" id="{BD8AD2DE-22B7-BE84-9DC5-C6A51E404B62}"/>
              </a:ext>
            </a:extLst>
          </p:cNvPr>
          <p:cNvSpPr txBox="1"/>
          <p:nvPr/>
        </p:nvSpPr>
        <p:spPr>
          <a:xfrm>
            <a:off x="6704130" y="5641892"/>
            <a:ext cx="1949986"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Actual Select in tx1</a:t>
            </a:r>
            <a:endParaRPr lang="zh-CN" altLang="en-US" sz="1400" b="1" dirty="0">
              <a:latin typeface="Cambria" panose="02040503050406030204" pitchFamily="18" charset="0"/>
            </a:endParaRPr>
          </a:p>
        </p:txBody>
      </p:sp>
      <p:pic>
        <p:nvPicPr>
          <p:cNvPr id="22" name="图片 21">
            <a:extLst>
              <a:ext uri="{FF2B5EF4-FFF2-40B4-BE49-F238E27FC236}">
                <a16:creationId xmlns:a16="http://schemas.microsoft.com/office/drawing/2014/main" id="{3DA6F0DE-8949-F5FE-20B1-3F0D4B6A6D1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488265" y="6096635"/>
            <a:ext cx="542102" cy="574520"/>
          </a:xfrm>
          <a:prstGeom prst="rect">
            <a:avLst/>
          </a:prstGeom>
        </p:spPr>
      </p:pic>
      <p:graphicFrame>
        <p:nvGraphicFramePr>
          <p:cNvPr id="23" name="表格 3">
            <a:extLst>
              <a:ext uri="{FF2B5EF4-FFF2-40B4-BE49-F238E27FC236}">
                <a16:creationId xmlns:a16="http://schemas.microsoft.com/office/drawing/2014/main" id="{7D1DE2B6-D4C4-7B01-6995-1E5237C7BBD2}"/>
              </a:ext>
            </a:extLst>
          </p:cNvPr>
          <p:cNvGraphicFramePr>
            <a:graphicFrameLocks noGrp="1"/>
          </p:cNvGraphicFramePr>
          <p:nvPr>
            <p:extLst>
              <p:ext uri="{D42A27DB-BD31-4B8C-83A1-F6EECF244321}">
                <p14:modId xmlns:p14="http://schemas.microsoft.com/office/powerpoint/2010/main" val="3465069937"/>
              </p:ext>
            </p:extLst>
          </p:nvPr>
        </p:nvGraphicFramePr>
        <p:xfrm>
          <a:off x="4017280" y="5972137"/>
          <a:ext cx="1729244" cy="335280"/>
        </p:xfrm>
        <a:graphic>
          <a:graphicData uri="http://schemas.openxmlformats.org/drawingml/2006/table">
            <a:tbl>
              <a:tblPr firstRow="1" bandRow="1">
                <a:tableStyleId>{073A0DAA-6AF3-43AB-8588-CEC1D06C72B9}</a:tableStyleId>
              </a:tblPr>
              <a:tblGrid>
                <a:gridCol w="864622">
                  <a:extLst>
                    <a:ext uri="{9D8B030D-6E8A-4147-A177-3AD203B41FA5}">
                      <a16:colId xmlns:a16="http://schemas.microsoft.com/office/drawing/2014/main" val="3824237959"/>
                    </a:ext>
                  </a:extLst>
                </a:gridCol>
                <a:gridCol w="864622">
                  <a:extLst>
                    <a:ext uri="{9D8B030D-6E8A-4147-A177-3AD203B41FA5}">
                      <a16:colId xmlns:a16="http://schemas.microsoft.com/office/drawing/2014/main" val="182234189"/>
                    </a:ext>
                  </a:extLst>
                </a:gridCol>
              </a:tblGrid>
              <a:tr h="324000">
                <a:tc>
                  <a:txBody>
                    <a:bodyPr/>
                    <a:lstStyle/>
                    <a:p>
                      <a:pPr algn="ctr"/>
                      <a:r>
                        <a:rPr lang="en-US" altLang="zh-CN" sz="1600" dirty="0">
                          <a:latin typeface="Consolas" panose="020B0609020204030204" pitchFamily="49" charset="0"/>
                        </a:rPr>
                        <a:t>id</a:t>
                      </a:r>
                      <a:endParaRPr lang="zh-CN" altLang="en-US" sz="1600" dirty="0">
                        <a:latin typeface="Consolas" panose="020B0609020204030204" pitchFamily="49" charset="0"/>
                      </a:endParaRPr>
                    </a:p>
                  </a:txBody>
                  <a:tcPr anchor="ctr"/>
                </a:tc>
                <a:tc>
                  <a:txBody>
                    <a:bodyPr/>
                    <a:lstStyle/>
                    <a:p>
                      <a:pPr algn="ctr"/>
                      <a:r>
                        <a:rPr lang="en-US" altLang="zh-CN" sz="1600" dirty="0">
                          <a:latin typeface="Consolas" panose="020B0609020204030204" pitchFamily="49" charset="0"/>
                        </a:rPr>
                        <a:t>v</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bl>
          </a:graphicData>
        </a:graphic>
      </p:graphicFrame>
      <p:sp>
        <p:nvSpPr>
          <p:cNvPr id="24" name="文本框 23">
            <a:extLst>
              <a:ext uri="{FF2B5EF4-FFF2-40B4-BE49-F238E27FC236}">
                <a16:creationId xmlns:a16="http://schemas.microsoft.com/office/drawing/2014/main" id="{E96B5E2A-13D2-6B37-A1F5-A3AC1D6A54A2}"/>
              </a:ext>
            </a:extLst>
          </p:cNvPr>
          <p:cNvSpPr txBox="1"/>
          <p:nvPr/>
        </p:nvSpPr>
        <p:spPr>
          <a:xfrm>
            <a:off x="3829927" y="5668405"/>
            <a:ext cx="2121537"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Expected Select in tx1</a:t>
            </a:r>
            <a:endParaRPr lang="zh-CN" altLang="en-US" sz="1400" b="1" dirty="0">
              <a:latin typeface="Cambria" panose="02040503050406030204" pitchFamily="18" charset="0"/>
            </a:endParaRPr>
          </a:p>
        </p:txBody>
      </p:sp>
      <p:sp>
        <p:nvSpPr>
          <p:cNvPr id="28" name="文本框 27">
            <a:extLst>
              <a:ext uri="{FF2B5EF4-FFF2-40B4-BE49-F238E27FC236}">
                <a16:creationId xmlns:a16="http://schemas.microsoft.com/office/drawing/2014/main" id="{7DA6EDCA-5E68-4150-DF1B-A4B3827012BC}"/>
              </a:ext>
            </a:extLst>
          </p:cNvPr>
          <p:cNvSpPr txBox="1"/>
          <p:nvPr/>
        </p:nvSpPr>
        <p:spPr>
          <a:xfrm>
            <a:off x="3819853" y="6361217"/>
            <a:ext cx="2121537"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Empty set</a:t>
            </a:r>
            <a:endParaRPr lang="zh-CN" altLang="en-US" sz="1400" b="1" dirty="0">
              <a:latin typeface="Cambria" panose="02040503050406030204" pitchFamily="18" charset="0"/>
            </a:endParaRPr>
          </a:p>
        </p:txBody>
      </p:sp>
    </p:spTree>
    <p:extLst>
      <p:ext uri="{BB962C8B-B14F-4D97-AF65-F5344CB8AC3E}">
        <p14:creationId xmlns:p14="http://schemas.microsoft.com/office/powerpoint/2010/main" val="418293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9" grpId="0"/>
      <p:bldP spid="24"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113B689-BF21-15C1-450B-8FD08A423AD3}"/>
              </a:ext>
            </a:extLst>
          </p:cNvPr>
          <p:cNvSpPr>
            <a:spLocks noGrp="1"/>
          </p:cNvSpPr>
          <p:nvPr>
            <p:ph idx="1"/>
          </p:nvPr>
        </p:nvSpPr>
        <p:spPr>
          <a:xfrm>
            <a:off x="748740" y="1379799"/>
            <a:ext cx="10826495" cy="2595582"/>
          </a:xfrm>
        </p:spPr>
        <p:txBody>
          <a:bodyPr/>
          <a:lstStyle/>
          <a:p>
            <a:r>
              <a:rPr lang="en-US" altLang="zh-CN" dirty="0"/>
              <a:t>Transaction verification approaches verify whether DBMSs with </a:t>
            </a:r>
            <a:r>
              <a:rPr lang="en-US" altLang="zh-CN" dirty="0">
                <a:solidFill>
                  <a:srgbClr val="FF0000"/>
                </a:solidFill>
              </a:rPr>
              <a:t>key-value</a:t>
            </a:r>
            <a:r>
              <a:rPr lang="en-US" altLang="zh-CN" dirty="0"/>
              <a:t> data structures violate their claimed isolation levels</a:t>
            </a:r>
          </a:p>
          <a:p>
            <a:pPr lvl="1"/>
            <a:r>
              <a:rPr lang="en-US" altLang="zh-CN" dirty="0"/>
              <a:t>Elle[1], Cobra[2]</a:t>
            </a:r>
          </a:p>
          <a:p>
            <a:r>
              <a:rPr lang="en-US" altLang="zh-CN" dirty="0"/>
              <a:t>Transaction testing approaches adopt differential testing and test oracle construction to detect transaction bugs in </a:t>
            </a:r>
            <a:r>
              <a:rPr lang="en-US" altLang="zh-CN" dirty="0">
                <a:solidFill>
                  <a:srgbClr val="FF0000"/>
                </a:solidFill>
              </a:rPr>
              <a:t>relational</a:t>
            </a:r>
            <a:r>
              <a:rPr lang="en-US" altLang="zh-CN" dirty="0"/>
              <a:t> DBMSs</a:t>
            </a:r>
          </a:p>
          <a:p>
            <a:pPr lvl="1"/>
            <a:r>
              <a:rPr lang="en-US" altLang="zh-CN" dirty="0"/>
              <a:t>DT</a:t>
            </a:r>
            <a:r>
              <a:rPr lang="en-US" altLang="zh-CN" baseline="30000" dirty="0"/>
              <a:t>2</a:t>
            </a:r>
            <a:r>
              <a:rPr lang="en-US" altLang="zh-CN" dirty="0"/>
              <a:t>[3], </a:t>
            </a:r>
            <a:r>
              <a:rPr lang="en-US" altLang="zh-CN" dirty="0" err="1"/>
              <a:t>Troc</a:t>
            </a:r>
            <a:r>
              <a:rPr lang="en-US" altLang="zh-CN" dirty="0"/>
              <a:t>[4]</a:t>
            </a:r>
            <a:endParaRPr lang="zh-CN" altLang="en-US" dirty="0"/>
          </a:p>
        </p:txBody>
      </p:sp>
      <p:sp>
        <p:nvSpPr>
          <p:cNvPr id="3" name="标题 2">
            <a:extLst>
              <a:ext uri="{FF2B5EF4-FFF2-40B4-BE49-F238E27FC236}">
                <a16:creationId xmlns:a16="http://schemas.microsoft.com/office/drawing/2014/main" id="{53C62776-2834-6564-0424-F3A881F14861}"/>
              </a:ext>
            </a:extLst>
          </p:cNvPr>
          <p:cNvSpPr>
            <a:spLocks noGrp="1"/>
          </p:cNvSpPr>
          <p:nvPr>
            <p:ph type="title"/>
          </p:nvPr>
        </p:nvSpPr>
        <p:spPr/>
        <p:txBody>
          <a:bodyPr/>
          <a:lstStyle/>
          <a:p>
            <a:r>
              <a:rPr lang="en-US" altLang="zh-CN" dirty="0"/>
              <a:t>Existing Works</a:t>
            </a:r>
            <a:endParaRPr lang="zh-CN" altLang="en-US" dirty="0"/>
          </a:p>
        </p:txBody>
      </p:sp>
      <p:sp>
        <p:nvSpPr>
          <p:cNvPr id="4" name="灯片编号占位符 3">
            <a:extLst>
              <a:ext uri="{FF2B5EF4-FFF2-40B4-BE49-F238E27FC236}">
                <a16:creationId xmlns:a16="http://schemas.microsoft.com/office/drawing/2014/main" id="{18197EDF-E6D5-6272-6ACD-742DED5C7F9B}"/>
              </a:ext>
            </a:extLst>
          </p:cNvPr>
          <p:cNvSpPr>
            <a:spLocks noGrp="1"/>
          </p:cNvSpPr>
          <p:nvPr>
            <p:ph type="sldNum" sz="quarter" idx="4"/>
          </p:nvPr>
        </p:nvSpPr>
        <p:spPr/>
        <p:txBody>
          <a:bodyPr/>
          <a:lstStyle/>
          <a:p>
            <a:fld id="{27CAE394-06E6-47A3-B6CA-A6802AF0F537}" type="slidenum">
              <a:rPr lang="zh-CN" altLang="en-US" smtClean="0"/>
              <a:pPr/>
              <a:t>7</a:t>
            </a:fld>
            <a:endParaRPr lang="zh-CN" altLang="en-US" dirty="0"/>
          </a:p>
        </p:txBody>
      </p:sp>
      <p:sp>
        <p:nvSpPr>
          <p:cNvPr id="5" name="文本框 4">
            <a:extLst>
              <a:ext uri="{FF2B5EF4-FFF2-40B4-BE49-F238E27FC236}">
                <a16:creationId xmlns:a16="http://schemas.microsoft.com/office/drawing/2014/main" id="{F8A1973D-7902-DC26-7B26-432692C1AEB6}"/>
              </a:ext>
            </a:extLst>
          </p:cNvPr>
          <p:cNvSpPr txBox="1"/>
          <p:nvPr/>
        </p:nvSpPr>
        <p:spPr>
          <a:xfrm>
            <a:off x="460314" y="5903893"/>
            <a:ext cx="10153935" cy="954107"/>
          </a:xfrm>
          <a:prstGeom prst="rect">
            <a:avLst/>
          </a:prstGeom>
          <a:noFill/>
        </p:spPr>
        <p:txBody>
          <a:bodyPr wrap="square">
            <a:spAutoFit/>
          </a:bodyPr>
          <a:lstStyle/>
          <a:p>
            <a:pPr marL="406400" indent="-406400" algn="just">
              <a:spcAft>
                <a:spcPts val="0"/>
              </a:spcAft>
            </a:pPr>
            <a:r>
              <a:rPr lang="en-US" sz="1400" kern="100" dirty="0">
                <a:latin typeface="Cambria" panose="02040503050406030204" pitchFamily="18" charset="0"/>
                <a:ea typeface="Cambria" panose="02040503050406030204" pitchFamily="18" charset="0"/>
              </a:rPr>
              <a:t>[1] K. Kingsbury et al., Elle: Inferring Isolation Anomalies from Experimental Observations. (VLDB </a:t>
            </a:r>
            <a:r>
              <a:rPr lang="de-DE" altLang="zh-CN" sz="1400" kern="100" dirty="0">
                <a:latin typeface="Cambria" panose="02040503050406030204" pitchFamily="18" charset="0"/>
                <a:ea typeface="Cambria" panose="02040503050406030204" pitchFamily="18" charset="0"/>
              </a:rPr>
              <a:t>Endow</a:t>
            </a:r>
            <a:r>
              <a:rPr lang="en-US" sz="1400" kern="100" dirty="0">
                <a:latin typeface="Cambria" panose="02040503050406030204" pitchFamily="18" charset="0"/>
                <a:ea typeface="Cambria" panose="02040503050406030204" pitchFamily="18" charset="0"/>
              </a:rPr>
              <a:t> 2020).</a:t>
            </a:r>
          </a:p>
          <a:p>
            <a:pPr marL="406400" indent="-406400" algn="just">
              <a:spcAft>
                <a:spcPts val="0"/>
              </a:spcAft>
            </a:pPr>
            <a:r>
              <a:rPr lang="en-US" sz="1400" kern="100" dirty="0">
                <a:latin typeface="Cambria" panose="02040503050406030204" pitchFamily="18" charset="0"/>
                <a:ea typeface="Cambria" panose="02040503050406030204" pitchFamily="18" charset="0"/>
              </a:rPr>
              <a:t>[2] C. Tan et al., Cobra: Making Transactional Key-Value Stores Verifiably Serializable. (OSDI 2020).</a:t>
            </a:r>
          </a:p>
          <a:p>
            <a:pPr marL="406400" indent="-406400" algn="just">
              <a:spcAft>
                <a:spcPts val="0"/>
              </a:spcAft>
            </a:pPr>
            <a:r>
              <a:rPr lang="en-US" sz="1400" kern="100" dirty="0">
                <a:latin typeface="Cambria" panose="02040503050406030204" pitchFamily="18" charset="0"/>
                <a:ea typeface="Cambria" panose="02040503050406030204" pitchFamily="18" charset="0"/>
              </a:rPr>
              <a:t>[3] Z. Cui et al., Differentially Testing Database Transactions for Fun and Profit. (ASE 2022).</a:t>
            </a:r>
          </a:p>
          <a:p>
            <a:pPr marL="406400" indent="-406400" algn="just">
              <a:spcAft>
                <a:spcPts val="0"/>
              </a:spcAft>
            </a:pPr>
            <a:r>
              <a:rPr lang="en-US" sz="1400" kern="100" dirty="0">
                <a:latin typeface="Cambria" panose="02040503050406030204" pitchFamily="18" charset="0"/>
                <a:ea typeface="Cambria" panose="02040503050406030204" pitchFamily="18" charset="0"/>
              </a:rPr>
              <a:t>[4] W. Dou et al., Detecting Isolation Bugs via Transaction Oracle Construction. (ICSE 2023).</a:t>
            </a:r>
          </a:p>
        </p:txBody>
      </p:sp>
      <p:sp>
        <p:nvSpPr>
          <p:cNvPr id="7" name="矩形: 圆角 6">
            <a:extLst>
              <a:ext uri="{FF2B5EF4-FFF2-40B4-BE49-F238E27FC236}">
                <a16:creationId xmlns:a16="http://schemas.microsoft.com/office/drawing/2014/main" id="{BC7D5A98-7D7B-827E-7B92-EC5CBC363AA2}"/>
              </a:ext>
            </a:extLst>
          </p:cNvPr>
          <p:cNvSpPr/>
          <p:nvPr/>
        </p:nvSpPr>
        <p:spPr>
          <a:xfrm>
            <a:off x="1258290" y="4241333"/>
            <a:ext cx="9675420" cy="879217"/>
          </a:xfrm>
          <a:prstGeom prst="roundRect">
            <a:avLst>
              <a:gd name="adj" fmla="val 9808"/>
            </a:avLst>
          </a:prstGeom>
          <a:solidFill>
            <a:srgbClr val="C2F2D0"/>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altLang="zh-CN" sz="2400" dirty="0">
                <a:solidFill>
                  <a:schemeClr val="tx1"/>
                </a:solidFill>
                <a:latin typeface="Cambria" panose="02040503050406030204" pitchFamily="18" charset="0"/>
                <a:ea typeface="Cambria" panose="02040503050406030204" pitchFamily="18" charset="0"/>
              </a:rPr>
              <a:t>How effective existing approaches are in detecting real-world </a:t>
            </a:r>
            <a:r>
              <a:rPr lang="en-US" altLang="zh-CN" sz="2400" dirty="0" err="1">
                <a:solidFill>
                  <a:schemeClr val="tx1"/>
                </a:solidFill>
                <a:latin typeface="Cambria" panose="02040503050406030204" pitchFamily="18" charset="0"/>
                <a:ea typeface="Cambria" panose="02040503050406030204" pitchFamily="18" charset="0"/>
              </a:rPr>
              <a:t>TXBugs</a:t>
            </a:r>
            <a:r>
              <a:rPr lang="en-US" altLang="zh-CN" sz="2400" dirty="0">
                <a:solidFill>
                  <a:schemeClr val="tx1"/>
                </a:solidFill>
                <a:latin typeface="Cambria" panose="02040503050406030204" pitchFamily="18" charset="0"/>
                <a:ea typeface="Cambria" panose="02040503050406030204" pitchFamily="18" charset="0"/>
              </a:rPr>
              <a:t>?</a:t>
            </a:r>
          </a:p>
          <a:p>
            <a:pPr algn="just"/>
            <a:r>
              <a:rPr lang="en-US" altLang="zh-CN" sz="2400" dirty="0">
                <a:solidFill>
                  <a:schemeClr val="tx1"/>
                </a:solidFill>
                <a:latin typeface="Cambria" panose="02040503050406030204" pitchFamily="18" charset="0"/>
                <a:ea typeface="Cambria" panose="02040503050406030204" pitchFamily="18" charset="0"/>
              </a:rPr>
              <a:t>What </a:t>
            </a:r>
            <a:r>
              <a:rPr lang="en-US" altLang="zh-CN" sz="2400" dirty="0" err="1">
                <a:solidFill>
                  <a:schemeClr val="tx1"/>
                </a:solidFill>
                <a:latin typeface="Cambria" panose="02040503050406030204" pitchFamily="18" charset="0"/>
                <a:ea typeface="Cambria" panose="02040503050406030204" pitchFamily="18" charset="0"/>
              </a:rPr>
              <a:t>TXBugs</a:t>
            </a:r>
            <a:r>
              <a:rPr lang="en-US" altLang="zh-CN" sz="2400" dirty="0">
                <a:solidFill>
                  <a:schemeClr val="tx1"/>
                </a:solidFill>
                <a:latin typeface="Cambria" panose="02040503050406030204" pitchFamily="18" charset="0"/>
                <a:ea typeface="Cambria" panose="02040503050406030204" pitchFamily="18" charset="0"/>
              </a:rPr>
              <a:t> cannot be detected by existing approaches?</a:t>
            </a:r>
          </a:p>
        </p:txBody>
      </p:sp>
      <p:sp>
        <p:nvSpPr>
          <p:cNvPr id="6" name="矩形: 圆角 5">
            <a:extLst>
              <a:ext uri="{FF2B5EF4-FFF2-40B4-BE49-F238E27FC236}">
                <a16:creationId xmlns:a16="http://schemas.microsoft.com/office/drawing/2014/main" id="{A653B13C-3C57-4645-606C-289CAC7324C1}"/>
              </a:ext>
            </a:extLst>
          </p:cNvPr>
          <p:cNvSpPr/>
          <p:nvPr/>
        </p:nvSpPr>
        <p:spPr>
          <a:xfrm>
            <a:off x="1258290" y="5309296"/>
            <a:ext cx="9675420" cy="510778"/>
          </a:xfrm>
          <a:prstGeom prst="roundRect">
            <a:avLst/>
          </a:prstGeom>
          <a:solidFill>
            <a:srgbClr val="C2F2D0"/>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altLang="zh-CN" sz="2400" dirty="0">
                <a:solidFill>
                  <a:schemeClr val="tx1"/>
                </a:solidFill>
                <a:latin typeface="Cambria" panose="02040503050406030204" pitchFamily="18" charset="0"/>
                <a:ea typeface="Cambria" panose="02040503050406030204" pitchFamily="18" charset="0"/>
              </a:rPr>
              <a:t>Lack of </a:t>
            </a:r>
            <a:r>
              <a:rPr lang="en-US" altLang="zh-CN" sz="2400" dirty="0" err="1">
                <a:solidFill>
                  <a:schemeClr val="tx1"/>
                </a:solidFill>
                <a:latin typeface="Cambria" panose="02040503050406030204" pitchFamily="18" charset="0"/>
                <a:ea typeface="Cambria" panose="02040503050406030204" pitchFamily="18" charset="0"/>
              </a:rPr>
              <a:t>TXBug</a:t>
            </a:r>
            <a:r>
              <a:rPr lang="en-US" altLang="zh-CN" sz="2400" dirty="0">
                <a:solidFill>
                  <a:schemeClr val="tx1"/>
                </a:solidFill>
                <a:latin typeface="Cambria" panose="02040503050406030204" pitchFamily="18" charset="0"/>
                <a:ea typeface="Cambria" panose="02040503050406030204" pitchFamily="18" charset="0"/>
              </a:rPr>
              <a:t> dataset for </a:t>
            </a:r>
            <a:r>
              <a:rPr lang="en-US" altLang="zh-CN" sz="2400" dirty="0" err="1">
                <a:solidFill>
                  <a:schemeClr val="tx1"/>
                </a:solidFill>
                <a:latin typeface="Cambria" panose="02040503050406030204" pitchFamily="18" charset="0"/>
                <a:ea typeface="Cambria" panose="02040503050406030204" pitchFamily="18" charset="0"/>
              </a:rPr>
              <a:t>TXBug</a:t>
            </a:r>
            <a:r>
              <a:rPr lang="en-US" altLang="zh-CN" sz="2400" dirty="0">
                <a:solidFill>
                  <a:schemeClr val="tx1"/>
                </a:solidFill>
                <a:latin typeface="Cambria" panose="02040503050406030204" pitchFamily="18" charset="0"/>
                <a:ea typeface="Cambria" panose="02040503050406030204" pitchFamily="18" charset="0"/>
              </a:rPr>
              <a:t> research</a:t>
            </a:r>
          </a:p>
        </p:txBody>
      </p:sp>
      <p:pic>
        <p:nvPicPr>
          <p:cNvPr id="9" name="图片 8">
            <a:extLst>
              <a:ext uri="{FF2B5EF4-FFF2-40B4-BE49-F238E27FC236}">
                <a16:creationId xmlns:a16="http://schemas.microsoft.com/office/drawing/2014/main" id="{ED52C524-B8A9-A658-6BFE-46249392FE4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42054" y="3906835"/>
            <a:ext cx="1284261" cy="1279980"/>
          </a:xfrm>
          <a:prstGeom prst="rect">
            <a:avLst/>
          </a:prstGeom>
        </p:spPr>
      </p:pic>
    </p:spTree>
    <p:extLst>
      <p:ext uri="{BB962C8B-B14F-4D97-AF65-F5344CB8AC3E}">
        <p14:creationId xmlns:p14="http://schemas.microsoft.com/office/powerpoint/2010/main" val="326920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a:extLst>
              <a:ext uri="{FF2B5EF4-FFF2-40B4-BE49-F238E27FC236}">
                <a16:creationId xmlns:a16="http://schemas.microsoft.com/office/drawing/2014/main" id="{277DE623-18ED-71B1-4759-6DFD73566C2F}"/>
              </a:ext>
            </a:extLst>
          </p:cNvPr>
          <p:cNvGraphicFramePr>
            <a:graphicFrameLocks noGrp="1"/>
          </p:cNvGraphicFramePr>
          <p:nvPr>
            <p:extLst>
              <p:ext uri="{D42A27DB-BD31-4B8C-83A1-F6EECF244321}">
                <p14:modId xmlns:p14="http://schemas.microsoft.com/office/powerpoint/2010/main" val="672818689"/>
              </p:ext>
            </p:extLst>
          </p:nvPr>
        </p:nvGraphicFramePr>
        <p:xfrm>
          <a:off x="1308000" y="2009026"/>
          <a:ext cx="9576000" cy="2804160"/>
        </p:xfrm>
        <a:graphic>
          <a:graphicData uri="http://schemas.openxmlformats.org/drawingml/2006/table">
            <a:tbl>
              <a:tblPr firstRow="1" bandRow="1">
                <a:tableStyleId>{7DF18680-E054-41AD-8BC1-D1AEF772440D}</a:tableStyleId>
              </a:tblPr>
              <a:tblGrid>
                <a:gridCol w="1368000">
                  <a:extLst>
                    <a:ext uri="{9D8B030D-6E8A-4147-A177-3AD203B41FA5}">
                      <a16:colId xmlns:a16="http://schemas.microsoft.com/office/drawing/2014/main" val="3804962186"/>
                    </a:ext>
                  </a:extLst>
                </a:gridCol>
                <a:gridCol w="1008000">
                  <a:extLst>
                    <a:ext uri="{9D8B030D-6E8A-4147-A177-3AD203B41FA5}">
                      <a16:colId xmlns:a16="http://schemas.microsoft.com/office/drawing/2014/main" val="3468755950"/>
                    </a:ext>
                  </a:extLst>
                </a:gridCol>
                <a:gridCol w="1260000">
                  <a:extLst>
                    <a:ext uri="{9D8B030D-6E8A-4147-A177-3AD203B41FA5}">
                      <a16:colId xmlns:a16="http://schemas.microsoft.com/office/drawing/2014/main" val="2477470068"/>
                    </a:ext>
                  </a:extLst>
                </a:gridCol>
                <a:gridCol w="1044000">
                  <a:extLst>
                    <a:ext uri="{9D8B030D-6E8A-4147-A177-3AD203B41FA5}">
                      <a16:colId xmlns:a16="http://schemas.microsoft.com/office/drawing/2014/main" val="707757926"/>
                    </a:ext>
                  </a:extLst>
                </a:gridCol>
                <a:gridCol w="1188000">
                  <a:extLst>
                    <a:ext uri="{9D8B030D-6E8A-4147-A177-3AD203B41FA5}">
                      <a16:colId xmlns:a16="http://schemas.microsoft.com/office/drawing/2014/main" val="3426361846"/>
                    </a:ext>
                  </a:extLst>
                </a:gridCol>
                <a:gridCol w="1548000">
                  <a:extLst>
                    <a:ext uri="{9D8B030D-6E8A-4147-A177-3AD203B41FA5}">
                      <a16:colId xmlns:a16="http://schemas.microsoft.com/office/drawing/2014/main" val="1998634311"/>
                    </a:ext>
                  </a:extLst>
                </a:gridCol>
                <a:gridCol w="2160000">
                  <a:extLst>
                    <a:ext uri="{9D8B030D-6E8A-4147-A177-3AD203B41FA5}">
                      <a16:colId xmlns:a16="http://schemas.microsoft.com/office/drawing/2014/main" val="2516424978"/>
                    </a:ext>
                  </a:extLst>
                </a:gridCol>
              </a:tblGrid>
              <a:tr h="370840">
                <a:tc>
                  <a:txBody>
                    <a:bodyPr/>
                    <a:lstStyle/>
                    <a:p>
                      <a:r>
                        <a:rPr lang="en-US" sz="1600" b="1" dirty="0">
                          <a:solidFill>
                            <a:schemeClr val="bg1"/>
                          </a:solidFill>
                          <a:effectLst/>
                        </a:rPr>
                        <a:t>DBMS </a:t>
                      </a:r>
                      <a:endParaRPr lang="en-US" sz="5400" dirty="0">
                        <a:solidFill>
                          <a:schemeClr val="bg1"/>
                        </a:solidFill>
                        <a:effectLst/>
                        <a:latin typeface="Cambria" panose="02040503050406030204" pitchFamily="18" charset="0"/>
                        <a:ea typeface="Cambria" panose="02040503050406030204" pitchFamily="18" charset="0"/>
                      </a:endParaRPr>
                    </a:p>
                  </a:txBody>
                  <a:tcPr anchor="ctr"/>
                </a:tc>
                <a:tc>
                  <a:txBody>
                    <a:bodyPr/>
                    <a:lstStyle/>
                    <a:p>
                      <a:pPr algn="ctr"/>
                      <a:r>
                        <a:rPr lang="en-US" sz="1600" b="1" dirty="0">
                          <a:solidFill>
                            <a:schemeClr val="bg1"/>
                          </a:solidFill>
                          <a:effectLst/>
                        </a:rPr>
                        <a:t>Release </a:t>
                      </a:r>
                      <a:endParaRPr lang="en-US" sz="5400" dirty="0">
                        <a:solidFill>
                          <a:schemeClr val="bg1"/>
                        </a:solidFill>
                        <a:effectLst/>
                        <a:latin typeface="Cambria" panose="02040503050406030204" pitchFamily="18" charset="0"/>
                        <a:ea typeface="Cambria" panose="02040503050406030204" pitchFamily="18" charset="0"/>
                      </a:endParaRPr>
                    </a:p>
                  </a:txBody>
                  <a:tcPr anchor="ctr"/>
                </a:tc>
                <a:tc>
                  <a:txBody>
                    <a:bodyPr/>
                    <a:lstStyle/>
                    <a:p>
                      <a:pPr algn="ctr"/>
                      <a:r>
                        <a:rPr lang="en-US" sz="1600" b="1" dirty="0">
                          <a:solidFill>
                            <a:schemeClr val="bg1"/>
                          </a:solidFill>
                          <a:effectLst/>
                        </a:rPr>
                        <a:t>DB-Engines Ranking </a:t>
                      </a:r>
                      <a:endParaRPr lang="en-US" sz="5400" dirty="0">
                        <a:solidFill>
                          <a:schemeClr val="bg1"/>
                        </a:solidFill>
                        <a:effectLst/>
                        <a:latin typeface="Cambria" panose="02040503050406030204" pitchFamily="18" charset="0"/>
                        <a:ea typeface="Cambria" panose="02040503050406030204" pitchFamily="18" charset="0"/>
                      </a:endParaRPr>
                    </a:p>
                  </a:txBody>
                  <a:tcPr anchor="ctr"/>
                </a:tc>
                <a:tc>
                  <a:txBody>
                    <a:bodyPr/>
                    <a:lstStyle/>
                    <a:p>
                      <a:pPr algn="ctr"/>
                      <a:r>
                        <a:rPr lang="en-US" sz="1600" b="1" dirty="0" err="1">
                          <a:solidFill>
                            <a:schemeClr val="bg1"/>
                          </a:solidFill>
                          <a:effectLst/>
                        </a:rPr>
                        <a:t>Github</a:t>
                      </a:r>
                      <a:endParaRPr lang="en-US" sz="1600" b="1" dirty="0">
                        <a:solidFill>
                          <a:schemeClr val="bg1"/>
                        </a:solidFill>
                        <a:effectLst/>
                      </a:endParaRPr>
                    </a:p>
                    <a:p>
                      <a:pPr algn="ctr"/>
                      <a:r>
                        <a:rPr lang="en-US" sz="1600" b="1" dirty="0">
                          <a:solidFill>
                            <a:schemeClr val="bg1"/>
                          </a:solidFill>
                          <a:effectLst/>
                        </a:rPr>
                        <a:t>Stars </a:t>
                      </a:r>
                      <a:endParaRPr lang="en-US" sz="5400" dirty="0">
                        <a:solidFill>
                          <a:schemeClr val="bg1"/>
                        </a:solidFill>
                        <a:effectLst/>
                        <a:latin typeface="Cambria" panose="02040503050406030204" pitchFamily="18" charset="0"/>
                        <a:ea typeface="Cambria" panose="02040503050406030204" pitchFamily="18" charset="0"/>
                      </a:endParaRPr>
                    </a:p>
                  </a:txBody>
                  <a:tcPr anchor="ctr"/>
                </a:tc>
                <a:tc>
                  <a:txBody>
                    <a:bodyPr/>
                    <a:lstStyle/>
                    <a:p>
                      <a:pPr algn="ctr"/>
                      <a:r>
                        <a:rPr lang="en-US" sz="1600" b="1" dirty="0">
                          <a:solidFill>
                            <a:schemeClr val="bg1"/>
                          </a:solidFill>
                          <a:effectLst/>
                        </a:rPr>
                        <a:t>Database Type </a:t>
                      </a:r>
                      <a:endParaRPr lang="en-US" sz="5400" dirty="0">
                        <a:solidFill>
                          <a:schemeClr val="bg1"/>
                        </a:solidFill>
                        <a:effectLst/>
                        <a:latin typeface="Cambria" panose="02040503050406030204" pitchFamily="18" charset="0"/>
                        <a:ea typeface="Cambria" panose="02040503050406030204" pitchFamily="18" charset="0"/>
                      </a:endParaRPr>
                    </a:p>
                  </a:txBody>
                  <a:tcPr anchor="ctr"/>
                </a:tc>
                <a:tc>
                  <a:txBody>
                    <a:bodyPr/>
                    <a:lstStyle/>
                    <a:p>
                      <a:pPr algn="ctr"/>
                      <a:r>
                        <a:rPr lang="en-US" sz="1600" b="1" dirty="0">
                          <a:solidFill>
                            <a:schemeClr val="bg1"/>
                          </a:solidFill>
                          <a:effectLst/>
                        </a:rPr>
                        <a:t>Isolation Level </a:t>
                      </a:r>
                      <a:endParaRPr lang="en-US" sz="5400" dirty="0">
                        <a:solidFill>
                          <a:schemeClr val="bg1"/>
                        </a:solidFill>
                        <a:effectLst/>
                        <a:latin typeface="Cambria" panose="02040503050406030204" pitchFamily="18" charset="0"/>
                        <a:ea typeface="Cambria" panose="02040503050406030204" pitchFamily="18" charset="0"/>
                      </a:endParaRPr>
                    </a:p>
                  </a:txBody>
                  <a:tcPr anchor="ctr"/>
                </a:tc>
                <a:tc>
                  <a:txBody>
                    <a:bodyPr/>
                    <a:lstStyle/>
                    <a:p>
                      <a:pPr algn="ctr"/>
                      <a:r>
                        <a:rPr lang="en-US" sz="1600" b="1" dirty="0">
                          <a:solidFill>
                            <a:schemeClr val="bg1"/>
                          </a:solidFill>
                          <a:effectLst/>
                        </a:rPr>
                        <a:t>Concurrency Control</a:t>
                      </a:r>
                      <a:endParaRPr lang="en-US" sz="5400" dirty="0">
                        <a:solidFill>
                          <a:schemeClr val="bg1"/>
                        </a:solidFill>
                        <a:effectLst/>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427285356"/>
                  </a:ext>
                </a:extLst>
              </a:tr>
              <a:tr h="370840">
                <a:tc>
                  <a:txBody>
                    <a:bodyPr/>
                    <a:lstStyle/>
                    <a:p>
                      <a:r>
                        <a:rPr lang="en-US" sz="1600" b="0">
                          <a:solidFill>
                            <a:srgbClr val="000000"/>
                          </a:solidFill>
                          <a:effectLst/>
                        </a:rPr>
                        <a:t>MySQL </a:t>
                      </a:r>
                      <a:endParaRPr lang="en-US" sz="5400">
                        <a:effectLst/>
                        <a:latin typeface="Cambria" panose="02040503050406030204" pitchFamily="18" charset="0"/>
                        <a:ea typeface="Cambria" panose="02040503050406030204" pitchFamily="18" charset="0"/>
                      </a:endParaRPr>
                    </a:p>
                  </a:txBody>
                  <a:tcPr anchor="ctr"/>
                </a:tc>
                <a:tc>
                  <a:txBody>
                    <a:bodyPr/>
                    <a:lstStyle/>
                    <a:p>
                      <a:pPr algn="ctr"/>
                      <a:r>
                        <a:rPr lang="en-US" altLang="zh-CN" sz="1600" b="0" dirty="0">
                          <a:solidFill>
                            <a:srgbClr val="000000"/>
                          </a:solidFill>
                          <a:effectLst/>
                        </a:rPr>
                        <a:t>1995 </a:t>
                      </a:r>
                      <a:endParaRPr lang="zh-CN" altLang="en-US" sz="5400" dirty="0">
                        <a:effectLst/>
                        <a:latin typeface="Cambria" panose="02040503050406030204" pitchFamily="18" charset="0"/>
                      </a:endParaRPr>
                    </a:p>
                  </a:txBody>
                  <a:tcPr anchor="ctr"/>
                </a:tc>
                <a:tc>
                  <a:txBody>
                    <a:bodyPr/>
                    <a:lstStyle/>
                    <a:p>
                      <a:pPr algn="ctr"/>
                      <a:r>
                        <a:rPr lang="en-US" altLang="zh-CN" sz="1600" b="0">
                          <a:solidFill>
                            <a:srgbClr val="000000"/>
                          </a:solidFill>
                          <a:effectLst/>
                        </a:rPr>
                        <a:t>2 </a:t>
                      </a:r>
                      <a:endParaRPr lang="zh-CN" altLang="en-US" sz="5400">
                        <a:effectLst/>
                        <a:latin typeface="Cambria" panose="02040503050406030204" pitchFamily="18" charset="0"/>
                      </a:endParaRPr>
                    </a:p>
                  </a:txBody>
                  <a:tcPr anchor="ctr"/>
                </a:tc>
                <a:tc>
                  <a:txBody>
                    <a:bodyPr/>
                    <a:lstStyle/>
                    <a:p>
                      <a:pPr algn="ctr"/>
                      <a:r>
                        <a:rPr lang="en-US" sz="1600" b="0">
                          <a:solidFill>
                            <a:srgbClr val="000000"/>
                          </a:solidFill>
                          <a:effectLst/>
                        </a:rPr>
                        <a:t>10.2K </a:t>
                      </a:r>
                      <a:endParaRPr lang="en-US" sz="5400" dirty="0">
                        <a:effectLst/>
                        <a:latin typeface="Cambria" panose="02040503050406030204" pitchFamily="18" charset="0"/>
                        <a:ea typeface="Cambria" panose="02040503050406030204" pitchFamily="18" charset="0"/>
                      </a:endParaRPr>
                    </a:p>
                  </a:txBody>
                  <a:tcPr anchor="ctr"/>
                </a:tc>
                <a:tc>
                  <a:txBody>
                    <a:bodyPr/>
                    <a:lstStyle/>
                    <a:p>
                      <a:pPr algn="ctr"/>
                      <a:r>
                        <a:rPr lang="en-US" sz="1600" b="0">
                          <a:solidFill>
                            <a:srgbClr val="000000"/>
                          </a:solidFill>
                          <a:effectLst/>
                        </a:rPr>
                        <a:t>Traditional </a:t>
                      </a:r>
                      <a:endParaRPr lang="en-US" sz="5400">
                        <a:effectLst/>
                        <a:latin typeface="Cambria" panose="02040503050406030204" pitchFamily="18" charset="0"/>
                        <a:ea typeface="Cambria" panose="02040503050406030204" pitchFamily="18" charset="0"/>
                      </a:endParaRPr>
                    </a:p>
                  </a:txBody>
                  <a:tcPr anchor="ctr"/>
                </a:tc>
                <a:tc>
                  <a:txBody>
                    <a:bodyPr/>
                    <a:lstStyle/>
                    <a:p>
                      <a:pPr algn="ctr"/>
                      <a:r>
                        <a:rPr lang="en-US" sz="1600" b="0">
                          <a:solidFill>
                            <a:srgbClr val="000000"/>
                          </a:solidFill>
                          <a:effectLst/>
                        </a:rPr>
                        <a:t>RU, RC, RR, SER </a:t>
                      </a:r>
                      <a:endParaRPr lang="en-US" sz="5400">
                        <a:effectLst/>
                        <a:latin typeface="Cambria" panose="02040503050406030204" pitchFamily="18" charset="0"/>
                        <a:ea typeface="Cambria" panose="02040503050406030204" pitchFamily="18" charset="0"/>
                      </a:endParaRPr>
                    </a:p>
                  </a:txBody>
                  <a:tcPr anchor="ctr"/>
                </a:tc>
                <a:tc>
                  <a:txBody>
                    <a:bodyPr/>
                    <a:lstStyle/>
                    <a:p>
                      <a:pPr algn="ctr"/>
                      <a:r>
                        <a:rPr lang="en-US" sz="1600" b="0">
                          <a:solidFill>
                            <a:srgbClr val="000000"/>
                          </a:solidFill>
                          <a:effectLst/>
                        </a:rPr>
                        <a:t>Pessimistic</a:t>
                      </a:r>
                      <a:endParaRPr lang="en-US" sz="5400">
                        <a:effectLst/>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20184162"/>
                  </a:ext>
                </a:extLst>
              </a:tr>
              <a:tr h="370840">
                <a:tc>
                  <a:txBody>
                    <a:bodyPr/>
                    <a:lstStyle/>
                    <a:p>
                      <a:r>
                        <a:rPr lang="en-US" sz="1600" b="0">
                          <a:solidFill>
                            <a:srgbClr val="000000"/>
                          </a:solidFill>
                          <a:effectLst/>
                        </a:rPr>
                        <a:t>PostgreSQL </a:t>
                      </a:r>
                      <a:endParaRPr lang="en-US" sz="5400">
                        <a:effectLst/>
                        <a:latin typeface="Cambria" panose="02040503050406030204" pitchFamily="18" charset="0"/>
                        <a:ea typeface="Cambria" panose="02040503050406030204" pitchFamily="18" charset="0"/>
                      </a:endParaRPr>
                    </a:p>
                  </a:txBody>
                  <a:tcPr anchor="ctr"/>
                </a:tc>
                <a:tc>
                  <a:txBody>
                    <a:bodyPr/>
                    <a:lstStyle/>
                    <a:p>
                      <a:pPr algn="ctr"/>
                      <a:r>
                        <a:rPr lang="en-US" altLang="zh-CN" sz="1600" b="0">
                          <a:solidFill>
                            <a:srgbClr val="000000"/>
                          </a:solidFill>
                          <a:effectLst/>
                        </a:rPr>
                        <a:t>1996 </a:t>
                      </a:r>
                      <a:endParaRPr lang="zh-CN" altLang="en-US" sz="5400">
                        <a:effectLst/>
                        <a:latin typeface="Cambria" panose="02040503050406030204" pitchFamily="18" charset="0"/>
                      </a:endParaRPr>
                    </a:p>
                  </a:txBody>
                  <a:tcPr anchor="ctr"/>
                </a:tc>
                <a:tc>
                  <a:txBody>
                    <a:bodyPr/>
                    <a:lstStyle/>
                    <a:p>
                      <a:pPr algn="ctr"/>
                      <a:r>
                        <a:rPr lang="en-US" altLang="zh-CN" sz="1600" b="0">
                          <a:solidFill>
                            <a:srgbClr val="000000"/>
                          </a:solidFill>
                          <a:effectLst/>
                        </a:rPr>
                        <a:t>4 </a:t>
                      </a:r>
                      <a:endParaRPr lang="zh-CN" altLang="en-US" sz="5400">
                        <a:effectLst/>
                        <a:latin typeface="Cambria" panose="02040503050406030204" pitchFamily="18" charset="0"/>
                      </a:endParaRPr>
                    </a:p>
                  </a:txBody>
                  <a:tcPr anchor="ctr"/>
                </a:tc>
                <a:tc>
                  <a:txBody>
                    <a:bodyPr/>
                    <a:lstStyle/>
                    <a:p>
                      <a:pPr algn="ctr"/>
                      <a:r>
                        <a:rPr lang="en-US" sz="1600" b="0" dirty="0">
                          <a:solidFill>
                            <a:srgbClr val="000000"/>
                          </a:solidFill>
                          <a:effectLst/>
                        </a:rPr>
                        <a:t>14.6K </a:t>
                      </a:r>
                      <a:endParaRPr lang="en-US" sz="5400" dirty="0">
                        <a:effectLst/>
                        <a:latin typeface="Cambria" panose="02040503050406030204" pitchFamily="18" charset="0"/>
                        <a:ea typeface="Cambria" panose="02040503050406030204" pitchFamily="18" charset="0"/>
                      </a:endParaRPr>
                    </a:p>
                  </a:txBody>
                  <a:tcPr anchor="ctr"/>
                </a:tc>
                <a:tc>
                  <a:txBody>
                    <a:bodyPr/>
                    <a:lstStyle/>
                    <a:p>
                      <a:pPr algn="ctr"/>
                      <a:r>
                        <a:rPr lang="en-US" sz="1600" b="0" dirty="0">
                          <a:solidFill>
                            <a:srgbClr val="000000"/>
                          </a:solidFill>
                          <a:effectLst/>
                        </a:rPr>
                        <a:t>Traditional </a:t>
                      </a:r>
                      <a:endParaRPr lang="en-US" sz="5400" dirty="0">
                        <a:effectLst/>
                        <a:latin typeface="Cambria" panose="02040503050406030204" pitchFamily="18" charset="0"/>
                        <a:ea typeface="Cambria" panose="02040503050406030204" pitchFamily="18" charset="0"/>
                      </a:endParaRPr>
                    </a:p>
                  </a:txBody>
                  <a:tcPr anchor="ctr"/>
                </a:tc>
                <a:tc>
                  <a:txBody>
                    <a:bodyPr/>
                    <a:lstStyle/>
                    <a:p>
                      <a:pPr algn="ctr"/>
                      <a:r>
                        <a:rPr lang="en-US" sz="1600" b="0" dirty="0">
                          <a:solidFill>
                            <a:srgbClr val="000000"/>
                          </a:solidFill>
                          <a:effectLst/>
                        </a:rPr>
                        <a:t>RC, RR, SER </a:t>
                      </a:r>
                      <a:endParaRPr lang="en-US" sz="5400" dirty="0">
                        <a:effectLst/>
                        <a:latin typeface="Cambria" panose="02040503050406030204" pitchFamily="18" charset="0"/>
                        <a:ea typeface="Cambria" panose="02040503050406030204" pitchFamily="18" charset="0"/>
                      </a:endParaRPr>
                    </a:p>
                  </a:txBody>
                  <a:tcPr anchor="ctr"/>
                </a:tc>
                <a:tc>
                  <a:txBody>
                    <a:bodyPr/>
                    <a:lstStyle/>
                    <a:p>
                      <a:pPr algn="ctr"/>
                      <a:r>
                        <a:rPr lang="en-US" sz="1600" b="0">
                          <a:solidFill>
                            <a:srgbClr val="000000"/>
                          </a:solidFill>
                          <a:effectLst/>
                        </a:rPr>
                        <a:t>Pessimistic, Optimistic</a:t>
                      </a:r>
                      <a:endParaRPr lang="en-US" sz="5400">
                        <a:effectLst/>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3585793389"/>
                  </a:ext>
                </a:extLst>
              </a:tr>
              <a:tr h="370840">
                <a:tc>
                  <a:txBody>
                    <a:bodyPr/>
                    <a:lstStyle/>
                    <a:p>
                      <a:r>
                        <a:rPr lang="en-US" sz="1600" b="0">
                          <a:solidFill>
                            <a:srgbClr val="000000"/>
                          </a:solidFill>
                          <a:effectLst/>
                        </a:rPr>
                        <a:t>SQLite </a:t>
                      </a:r>
                      <a:endParaRPr lang="en-US" sz="5400">
                        <a:effectLst/>
                        <a:latin typeface="Cambria" panose="02040503050406030204" pitchFamily="18" charset="0"/>
                        <a:ea typeface="Cambria" panose="02040503050406030204" pitchFamily="18" charset="0"/>
                      </a:endParaRPr>
                    </a:p>
                  </a:txBody>
                  <a:tcPr anchor="ctr"/>
                </a:tc>
                <a:tc>
                  <a:txBody>
                    <a:bodyPr/>
                    <a:lstStyle/>
                    <a:p>
                      <a:pPr algn="ctr"/>
                      <a:r>
                        <a:rPr lang="en-US" altLang="zh-CN" sz="1600" b="0">
                          <a:solidFill>
                            <a:srgbClr val="000000"/>
                          </a:solidFill>
                          <a:effectLst/>
                        </a:rPr>
                        <a:t>2000 </a:t>
                      </a:r>
                      <a:endParaRPr lang="zh-CN" altLang="en-US" sz="5400">
                        <a:effectLst/>
                        <a:latin typeface="Cambria" panose="02040503050406030204" pitchFamily="18" charset="0"/>
                      </a:endParaRPr>
                    </a:p>
                  </a:txBody>
                  <a:tcPr anchor="ctr"/>
                </a:tc>
                <a:tc>
                  <a:txBody>
                    <a:bodyPr/>
                    <a:lstStyle/>
                    <a:p>
                      <a:pPr algn="ctr"/>
                      <a:r>
                        <a:rPr lang="en-US" altLang="zh-CN" sz="1600" b="0">
                          <a:solidFill>
                            <a:srgbClr val="000000"/>
                          </a:solidFill>
                          <a:effectLst/>
                        </a:rPr>
                        <a:t>10 </a:t>
                      </a:r>
                      <a:endParaRPr lang="zh-CN" altLang="en-US" sz="5400">
                        <a:effectLst/>
                        <a:latin typeface="Cambria" panose="02040503050406030204" pitchFamily="18" charset="0"/>
                      </a:endParaRPr>
                    </a:p>
                  </a:txBody>
                  <a:tcPr anchor="ctr"/>
                </a:tc>
                <a:tc>
                  <a:txBody>
                    <a:bodyPr/>
                    <a:lstStyle/>
                    <a:p>
                      <a:pPr algn="ctr"/>
                      <a:r>
                        <a:rPr lang="en-US" sz="1600" b="0" dirty="0">
                          <a:solidFill>
                            <a:srgbClr val="000000"/>
                          </a:solidFill>
                          <a:effectLst/>
                        </a:rPr>
                        <a:t>5.4K </a:t>
                      </a:r>
                      <a:endParaRPr lang="en-US" sz="5400" dirty="0">
                        <a:effectLst/>
                        <a:latin typeface="Cambria" panose="02040503050406030204" pitchFamily="18" charset="0"/>
                        <a:ea typeface="Cambria" panose="02040503050406030204" pitchFamily="18" charset="0"/>
                      </a:endParaRPr>
                    </a:p>
                  </a:txBody>
                  <a:tcPr anchor="ctr"/>
                </a:tc>
                <a:tc>
                  <a:txBody>
                    <a:bodyPr/>
                    <a:lstStyle/>
                    <a:p>
                      <a:pPr algn="ctr"/>
                      <a:r>
                        <a:rPr lang="en-US" sz="1600" b="0">
                          <a:solidFill>
                            <a:srgbClr val="000000"/>
                          </a:solidFill>
                          <a:effectLst/>
                        </a:rPr>
                        <a:t>Embedded </a:t>
                      </a:r>
                      <a:endParaRPr lang="en-US" sz="5400">
                        <a:effectLst/>
                        <a:latin typeface="Cambria" panose="02040503050406030204" pitchFamily="18" charset="0"/>
                        <a:ea typeface="Cambria" panose="02040503050406030204" pitchFamily="18" charset="0"/>
                      </a:endParaRPr>
                    </a:p>
                  </a:txBody>
                  <a:tcPr anchor="ctr"/>
                </a:tc>
                <a:tc>
                  <a:txBody>
                    <a:bodyPr/>
                    <a:lstStyle/>
                    <a:p>
                      <a:pPr algn="ctr"/>
                      <a:r>
                        <a:rPr lang="en-US" sz="1600" b="0" dirty="0">
                          <a:solidFill>
                            <a:srgbClr val="000000"/>
                          </a:solidFill>
                          <a:effectLst/>
                        </a:rPr>
                        <a:t>RU, SER </a:t>
                      </a:r>
                      <a:endParaRPr lang="en-US" sz="5400" dirty="0">
                        <a:effectLst/>
                        <a:latin typeface="Cambria" panose="02040503050406030204" pitchFamily="18" charset="0"/>
                        <a:ea typeface="Cambria" panose="02040503050406030204" pitchFamily="18" charset="0"/>
                      </a:endParaRPr>
                    </a:p>
                  </a:txBody>
                  <a:tcPr anchor="ctr"/>
                </a:tc>
                <a:tc>
                  <a:txBody>
                    <a:bodyPr/>
                    <a:lstStyle/>
                    <a:p>
                      <a:pPr algn="ctr"/>
                      <a:r>
                        <a:rPr lang="en-US" sz="1600" b="0" dirty="0">
                          <a:solidFill>
                            <a:srgbClr val="000000"/>
                          </a:solidFill>
                          <a:effectLst/>
                        </a:rPr>
                        <a:t>Pessimistic</a:t>
                      </a:r>
                      <a:endParaRPr lang="en-US" sz="5400" dirty="0">
                        <a:effectLst/>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2490634610"/>
                  </a:ext>
                </a:extLst>
              </a:tr>
              <a:tr h="370840">
                <a:tc>
                  <a:txBody>
                    <a:bodyPr/>
                    <a:lstStyle/>
                    <a:p>
                      <a:r>
                        <a:rPr lang="en-US" sz="1600" b="0">
                          <a:solidFill>
                            <a:srgbClr val="000000"/>
                          </a:solidFill>
                          <a:effectLst/>
                        </a:rPr>
                        <a:t>MariaDB </a:t>
                      </a:r>
                      <a:endParaRPr lang="en-US" sz="5400">
                        <a:effectLst/>
                        <a:latin typeface="Cambria" panose="02040503050406030204" pitchFamily="18" charset="0"/>
                        <a:ea typeface="Cambria" panose="02040503050406030204" pitchFamily="18" charset="0"/>
                      </a:endParaRPr>
                    </a:p>
                  </a:txBody>
                  <a:tcPr anchor="ctr"/>
                </a:tc>
                <a:tc>
                  <a:txBody>
                    <a:bodyPr/>
                    <a:lstStyle/>
                    <a:p>
                      <a:pPr algn="ctr"/>
                      <a:r>
                        <a:rPr lang="en-US" altLang="zh-CN" sz="1600" b="0">
                          <a:solidFill>
                            <a:srgbClr val="000000"/>
                          </a:solidFill>
                          <a:effectLst/>
                        </a:rPr>
                        <a:t>2009 </a:t>
                      </a:r>
                      <a:endParaRPr lang="zh-CN" altLang="en-US" sz="5400">
                        <a:effectLst/>
                        <a:latin typeface="Cambria" panose="02040503050406030204" pitchFamily="18" charset="0"/>
                      </a:endParaRPr>
                    </a:p>
                  </a:txBody>
                  <a:tcPr anchor="ctr"/>
                </a:tc>
                <a:tc>
                  <a:txBody>
                    <a:bodyPr/>
                    <a:lstStyle/>
                    <a:p>
                      <a:pPr algn="ctr"/>
                      <a:r>
                        <a:rPr lang="en-US" altLang="zh-CN" sz="1600" b="0">
                          <a:solidFill>
                            <a:srgbClr val="000000"/>
                          </a:solidFill>
                          <a:effectLst/>
                        </a:rPr>
                        <a:t>13 </a:t>
                      </a:r>
                      <a:endParaRPr lang="zh-CN" altLang="en-US" sz="5400">
                        <a:effectLst/>
                        <a:latin typeface="Cambria" panose="02040503050406030204" pitchFamily="18" charset="0"/>
                      </a:endParaRPr>
                    </a:p>
                  </a:txBody>
                  <a:tcPr anchor="ctr"/>
                </a:tc>
                <a:tc>
                  <a:txBody>
                    <a:bodyPr/>
                    <a:lstStyle/>
                    <a:p>
                      <a:pPr algn="ctr"/>
                      <a:r>
                        <a:rPr lang="en-US" sz="1600" b="0" dirty="0">
                          <a:solidFill>
                            <a:srgbClr val="000000"/>
                          </a:solidFill>
                          <a:effectLst/>
                        </a:rPr>
                        <a:t>5.3K </a:t>
                      </a:r>
                      <a:endParaRPr lang="en-US" sz="5400" dirty="0">
                        <a:effectLst/>
                        <a:latin typeface="Cambria" panose="02040503050406030204" pitchFamily="18" charset="0"/>
                        <a:ea typeface="Cambria" panose="02040503050406030204" pitchFamily="18" charset="0"/>
                      </a:endParaRPr>
                    </a:p>
                  </a:txBody>
                  <a:tcPr anchor="ctr"/>
                </a:tc>
                <a:tc>
                  <a:txBody>
                    <a:bodyPr/>
                    <a:lstStyle/>
                    <a:p>
                      <a:pPr algn="ctr"/>
                      <a:r>
                        <a:rPr lang="en-US" sz="1600" b="0">
                          <a:solidFill>
                            <a:srgbClr val="000000"/>
                          </a:solidFill>
                          <a:effectLst/>
                        </a:rPr>
                        <a:t>Traditional </a:t>
                      </a:r>
                      <a:endParaRPr lang="en-US" sz="5400">
                        <a:effectLst/>
                        <a:latin typeface="Cambria" panose="02040503050406030204" pitchFamily="18" charset="0"/>
                        <a:ea typeface="Cambria" panose="02040503050406030204" pitchFamily="18" charset="0"/>
                      </a:endParaRPr>
                    </a:p>
                  </a:txBody>
                  <a:tcPr anchor="ctr"/>
                </a:tc>
                <a:tc>
                  <a:txBody>
                    <a:bodyPr/>
                    <a:lstStyle/>
                    <a:p>
                      <a:pPr algn="ctr"/>
                      <a:r>
                        <a:rPr lang="en-US" sz="1600" b="0">
                          <a:solidFill>
                            <a:srgbClr val="000000"/>
                          </a:solidFill>
                          <a:effectLst/>
                        </a:rPr>
                        <a:t>RU, RC, RR, SER </a:t>
                      </a:r>
                      <a:endParaRPr lang="en-US" sz="5400">
                        <a:effectLst/>
                        <a:latin typeface="Cambria" panose="02040503050406030204" pitchFamily="18" charset="0"/>
                        <a:ea typeface="Cambria" panose="02040503050406030204" pitchFamily="18" charset="0"/>
                      </a:endParaRPr>
                    </a:p>
                  </a:txBody>
                  <a:tcPr anchor="ctr"/>
                </a:tc>
                <a:tc>
                  <a:txBody>
                    <a:bodyPr/>
                    <a:lstStyle/>
                    <a:p>
                      <a:pPr algn="ctr"/>
                      <a:r>
                        <a:rPr lang="en-US" sz="1600" b="0" dirty="0">
                          <a:solidFill>
                            <a:srgbClr val="000000"/>
                          </a:solidFill>
                          <a:effectLst/>
                        </a:rPr>
                        <a:t>Pessimistic</a:t>
                      </a:r>
                      <a:endParaRPr lang="en-US" sz="5400" dirty="0">
                        <a:effectLst/>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1092236913"/>
                  </a:ext>
                </a:extLst>
              </a:tr>
              <a:tr h="370840">
                <a:tc>
                  <a:txBody>
                    <a:bodyPr/>
                    <a:lstStyle/>
                    <a:p>
                      <a:r>
                        <a:rPr lang="en-US" sz="1600" b="0">
                          <a:solidFill>
                            <a:srgbClr val="000000"/>
                          </a:solidFill>
                          <a:effectLst/>
                        </a:rPr>
                        <a:t>CockroachDB </a:t>
                      </a:r>
                      <a:endParaRPr lang="en-US" sz="5400">
                        <a:effectLst/>
                        <a:latin typeface="Cambria" panose="02040503050406030204" pitchFamily="18" charset="0"/>
                        <a:ea typeface="Cambria" panose="02040503050406030204" pitchFamily="18" charset="0"/>
                      </a:endParaRPr>
                    </a:p>
                  </a:txBody>
                  <a:tcPr anchor="ctr"/>
                </a:tc>
                <a:tc>
                  <a:txBody>
                    <a:bodyPr/>
                    <a:lstStyle/>
                    <a:p>
                      <a:pPr algn="ctr"/>
                      <a:r>
                        <a:rPr lang="en-US" altLang="zh-CN" sz="1600" b="0">
                          <a:solidFill>
                            <a:srgbClr val="000000"/>
                          </a:solidFill>
                          <a:effectLst/>
                        </a:rPr>
                        <a:t>2015 </a:t>
                      </a:r>
                      <a:endParaRPr lang="zh-CN" altLang="en-US" sz="5400">
                        <a:effectLst/>
                        <a:latin typeface="Cambria" panose="02040503050406030204" pitchFamily="18" charset="0"/>
                      </a:endParaRPr>
                    </a:p>
                  </a:txBody>
                  <a:tcPr anchor="ctr"/>
                </a:tc>
                <a:tc>
                  <a:txBody>
                    <a:bodyPr/>
                    <a:lstStyle/>
                    <a:p>
                      <a:pPr algn="ctr"/>
                      <a:r>
                        <a:rPr lang="en-US" altLang="zh-CN" sz="1600" b="0" dirty="0">
                          <a:solidFill>
                            <a:srgbClr val="000000"/>
                          </a:solidFill>
                          <a:effectLst/>
                          <a:latin typeface="Cambria" panose="02040503050406030204" pitchFamily="18" charset="0"/>
                        </a:rPr>
                        <a:t>58</a:t>
                      </a:r>
                      <a:endParaRPr lang="zh-CN" altLang="en-US" sz="5400" dirty="0">
                        <a:effectLst/>
                        <a:latin typeface="Cambria" panose="02040503050406030204" pitchFamily="18" charset="0"/>
                      </a:endParaRPr>
                    </a:p>
                  </a:txBody>
                  <a:tcPr anchor="ctr"/>
                </a:tc>
                <a:tc>
                  <a:txBody>
                    <a:bodyPr/>
                    <a:lstStyle/>
                    <a:p>
                      <a:pPr algn="ctr"/>
                      <a:r>
                        <a:rPr lang="en-US" sz="1600" b="0" dirty="0">
                          <a:solidFill>
                            <a:srgbClr val="000000"/>
                          </a:solidFill>
                          <a:effectLst/>
                        </a:rPr>
                        <a:t>29.0K </a:t>
                      </a:r>
                      <a:endParaRPr lang="en-US" sz="5400" dirty="0">
                        <a:effectLst/>
                        <a:latin typeface="Cambria" panose="02040503050406030204" pitchFamily="18" charset="0"/>
                        <a:ea typeface="Cambria" panose="02040503050406030204" pitchFamily="18" charset="0"/>
                      </a:endParaRPr>
                    </a:p>
                  </a:txBody>
                  <a:tcPr anchor="ctr"/>
                </a:tc>
                <a:tc>
                  <a:txBody>
                    <a:bodyPr/>
                    <a:lstStyle/>
                    <a:p>
                      <a:pPr algn="ctr"/>
                      <a:r>
                        <a:rPr lang="en-US" sz="1600" b="0">
                          <a:solidFill>
                            <a:srgbClr val="000000"/>
                          </a:solidFill>
                          <a:effectLst/>
                        </a:rPr>
                        <a:t>NewSQL </a:t>
                      </a:r>
                      <a:endParaRPr lang="en-US" sz="5400">
                        <a:effectLst/>
                        <a:latin typeface="Cambria" panose="02040503050406030204" pitchFamily="18" charset="0"/>
                        <a:ea typeface="Cambria" panose="02040503050406030204" pitchFamily="18" charset="0"/>
                      </a:endParaRPr>
                    </a:p>
                  </a:txBody>
                  <a:tcPr anchor="ctr"/>
                </a:tc>
                <a:tc>
                  <a:txBody>
                    <a:bodyPr/>
                    <a:lstStyle/>
                    <a:p>
                      <a:pPr algn="ctr"/>
                      <a:r>
                        <a:rPr lang="en-US" sz="1600" b="0">
                          <a:solidFill>
                            <a:srgbClr val="000000"/>
                          </a:solidFill>
                          <a:effectLst/>
                        </a:rPr>
                        <a:t>SER </a:t>
                      </a:r>
                      <a:endParaRPr lang="en-US" sz="5400">
                        <a:effectLst/>
                        <a:latin typeface="Cambria" panose="02040503050406030204" pitchFamily="18" charset="0"/>
                        <a:ea typeface="Cambria" panose="02040503050406030204" pitchFamily="18" charset="0"/>
                      </a:endParaRPr>
                    </a:p>
                  </a:txBody>
                  <a:tcPr anchor="ctr"/>
                </a:tc>
                <a:tc>
                  <a:txBody>
                    <a:bodyPr/>
                    <a:lstStyle/>
                    <a:p>
                      <a:pPr algn="ctr"/>
                      <a:r>
                        <a:rPr lang="en-US" sz="1600" b="0" dirty="0">
                          <a:solidFill>
                            <a:srgbClr val="000000"/>
                          </a:solidFill>
                          <a:effectLst/>
                        </a:rPr>
                        <a:t>Optimistic</a:t>
                      </a:r>
                      <a:endParaRPr lang="en-US" sz="5400" dirty="0">
                        <a:effectLst/>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283897735"/>
                  </a:ext>
                </a:extLst>
              </a:tr>
              <a:tr h="370840">
                <a:tc>
                  <a:txBody>
                    <a:bodyPr/>
                    <a:lstStyle/>
                    <a:p>
                      <a:r>
                        <a:rPr lang="en-US" sz="1600" b="0">
                          <a:solidFill>
                            <a:srgbClr val="000000"/>
                          </a:solidFill>
                          <a:effectLst/>
                        </a:rPr>
                        <a:t>TiDB </a:t>
                      </a:r>
                      <a:endParaRPr lang="en-US" sz="5400">
                        <a:effectLst/>
                        <a:latin typeface="Cambria" panose="02040503050406030204" pitchFamily="18" charset="0"/>
                        <a:ea typeface="Cambria" panose="02040503050406030204" pitchFamily="18" charset="0"/>
                      </a:endParaRPr>
                    </a:p>
                  </a:txBody>
                  <a:tcPr anchor="ctr"/>
                </a:tc>
                <a:tc>
                  <a:txBody>
                    <a:bodyPr/>
                    <a:lstStyle/>
                    <a:p>
                      <a:pPr algn="ctr"/>
                      <a:r>
                        <a:rPr lang="en-US" altLang="zh-CN" sz="1600" b="0">
                          <a:solidFill>
                            <a:srgbClr val="000000"/>
                          </a:solidFill>
                          <a:effectLst/>
                        </a:rPr>
                        <a:t>2017 </a:t>
                      </a:r>
                      <a:endParaRPr lang="zh-CN" altLang="en-US" sz="5400">
                        <a:effectLst/>
                        <a:latin typeface="Cambria" panose="02040503050406030204" pitchFamily="18" charset="0"/>
                      </a:endParaRPr>
                    </a:p>
                  </a:txBody>
                  <a:tcPr anchor="ctr"/>
                </a:tc>
                <a:tc>
                  <a:txBody>
                    <a:bodyPr/>
                    <a:lstStyle/>
                    <a:p>
                      <a:pPr algn="ctr"/>
                      <a:r>
                        <a:rPr lang="en-US" altLang="zh-CN" sz="1600" b="0" dirty="0">
                          <a:solidFill>
                            <a:srgbClr val="000000"/>
                          </a:solidFill>
                          <a:effectLst/>
                        </a:rPr>
                        <a:t>72 </a:t>
                      </a:r>
                      <a:endParaRPr lang="zh-CN" altLang="en-US" sz="5400" dirty="0">
                        <a:effectLst/>
                        <a:latin typeface="Cambria" panose="02040503050406030204" pitchFamily="18" charset="0"/>
                      </a:endParaRPr>
                    </a:p>
                  </a:txBody>
                  <a:tcPr anchor="ctr"/>
                </a:tc>
                <a:tc>
                  <a:txBody>
                    <a:bodyPr/>
                    <a:lstStyle/>
                    <a:p>
                      <a:pPr algn="ctr"/>
                      <a:r>
                        <a:rPr lang="en-US" sz="1600" b="0" dirty="0">
                          <a:solidFill>
                            <a:srgbClr val="000000"/>
                          </a:solidFill>
                          <a:effectLst/>
                        </a:rPr>
                        <a:t>36.0K </a:t>
                      </a:r>
                      <a:endParaRPr lang="en-US" sz="5400" dirty="0">
                        <a:effectLst/>
                        <a:latin typeface="Cambria" panose="02040503050406030204" pitchFamily="18" charset="0"/>
                        <a:ea typeface="Cambria" panose="02040503050406030204" pitchFamily="18" charset="0"/>
                      </a:endParaRPr>
                    </a:p>
                  </a:txBody>
                  <a:tcPr anchor="ctr"/>
                </a:tc>
                <a:tc>
                  <a:txBody>
                    <a:bodyPr/>
                    <a:lstStyle/>
                    <a:p>
                      <a:pPr algn="ctr"/>
                      <a:r>
                        <a:rPr lang="en-US" sz="1600" b="0">
                          <a:solidFill>
                            <a:srgbClr val="000000"/>
                          </a:solidFill>
                          <a:effectLst/>
                        </a:rPr>
                        <a:t>NewSQL </a:t>
                      </a:r>
                      <a:endParaRPr lang="en-US" sz="5400">
                        <a:effectLst/>
                        <a:latin typeface="Cambria" panose="02040503050406030204" pitchFamily="18" charset="0"/>
                        <a:ea typeface="Cambria" panose="02040503050406030204" pitchFamily="18" charset="0"/>
                      </a:endParaRPr>
                    </a:p>
                  </a:txBody>
                  <a:tcPr anchor="ctr"/>
                </a:tc>
                <a:tc>
                  <a:txBody>
                    <a:bodyPr/>
                    <a:lstStyle/>
                    <a:p>
                      <a:pPr algn="ctr"/>
                      <a:r>
                        <a:rPr lang="en-US" sz="1600" b="0" dirty="0">
                          <a:solidFill>
                            <a:srgbClr val="000000"/>
                          </a:solidFill>
                          <a:effectLst/>
                        </a:rPr>
                        <a:t>RC, RR </a:t>
                      </a:r>
                      <a:endParaRPr lang="en-US" sz="5400" dirty="0">
                        <a:effectLst/>
                        <a:latin typeface="Cambria" panose="02040503050406030204" pitchFamily="18" charset="0"/>
                        <a:ea typeface="Cambria" panose="02040503050406030204" pitchFamily="18" charset="0"/>
                      </a:endParaRPr>
                    </a:p>
                  </a:txBody>
                  <a:tcPr anchor="ctr"/>
                </a:tc>
                <a:tc>
                  <a:txBody>
                    <a:bodyPr/>
                    <a:lstStyle/>
                    <a:p>
                      <a:pPr algn="ctr"/>
                      <a:r>
                        <a:rPr lang="en-US" sz="1600" b="0" dirty="0">
                          <a:solidFill>
                            <a:srgbClr val="000000"/>
                          </a:solidFill>
                          <a:effectLst/>
                        </a:rPr>
                        <a:t>Pessimistic, Optimistic</a:t>
                      </a:r>
                      <a:endParaRPr lang="en-US" sz="5400" dirty="0">
                        <a:effectLst/>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123161056"/>
                  </a:ext>
                </a:extLst>
              </a:tr>
            </a:tbl>
          </a:graphicData>
        </a:graphic>
      </p:graphicFrame>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748740" y="1379799"/>
            <a:ext cx="10826496" cy="461665"/>
          </a:xfrm>
        </p:spPr>
        <p:txBody>
          <a:bodyPr/>
          <a:lstStyle/>
          <a:p>
            <a:r>
              <a:rPr lang="en-US" altLang="zh-CN" sz="2400" dirty="0">
                <a:latin typeface="Cambria" panose="02040503050406030204" pitchFamily="18" charset="0"/>
                <a:ea typeface="Cambria" panose="02040503050406030204" pitchFamily="18" charset="0"/>
              </a:rPr>
              <a:t>Select target DBMSs - </a:t>
            </a:r>
            <a:r>
              <a:rPr lang="en-US" altLang="zh-CN" sz="2400" dirty="0">
                <a:solidFill>
                  <a:srgbClr val="FF0000"/>
                </a:solidFill>
                <a:latin typeface="Cambria" panose="02040503050406030204" pitchFamily="18" charset="0"/>
                <a:ea typeface="Cambria" panose="02040503050406030204" pitchFamily="18" charset="0"/>
              </a:rPr>
              <a:t>6</a:t>
            </a:r>
            <a:r>
              <a:rPr lang="en-US" altLang="zh-CN" sz="2400" dirty="0">
                <a:latin typeface="Cambria" panose="02040503050406030204" pitchFamily="18" charset="0"/>
                <a:ea typeface="Cambria" panose="02040503050406030204" pitchFamily="18" charset="0"/>
              </a:rPr>
              <a:t> widely-used DBMSs</a:t>
            </a: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Study Methodology</a:t>
            </a:r>
            <a:endParaRPr lang="zh-CN" altLang="en-US" sz="3600" dirty="0">
              <a:latin typeface="Cambria" panose="02040503050406030204" pitchFamily="18" charset="0"/>
              <a:ea typeface="+mn-ea"/>
            </a:endParaRPr>
          </a:p>
        </p:txBody>
      </p:sp>
      <p:sp>
        <p:nvSpPr>
          <p:cNvPr id="4" name="灯片编号占位符 3">
            <a:extLst>
              <a:ext uri="{FF2B5EF4-FFF2-40B4-BE49-F238E27FC236}">
                <a16:creationId xmlns:a16="http://schemas.microsoft.com/office/drawing/2014/main" id="{2577C2D6-C79A-DA0A-0DC8-76748FC8BB3F}"/>
              </a:ext>
            </a:extLst>
          </p:cNvPr>
          <p:cNvSpPr>
            <a:spLocks noGrp="1"/>
          </p:cNvSpPr>
          <p:nvPr>
            <p:ph type="sldNum" sz="quarter" idx="4"/>
          </p:nvPr>
        </p:nvSpPr>
        <p:spPr/>
        <p:txBody>
          <a:bodyPr/>
          <a:lstStyle/>
          <a:p>
            <a:fld id="{27CAE394-06E6-47A3-B6CA-A6802AF0F537}" type="slidenum">
              <a:rPr lang="zh-CN" altLang="en-US" smtClean="0"/>
              <a:pPr/>
              <a:t>8</a:t>
            </a:fld>
            <a:endParaRPr lang="zh-CN" altLang="en-US" dirty="0"/>
          </a:p>
        </p:txBody>
      </p:sp>
      <p:pic>
        <p:nvPicPr>
          <p:cNvPr id="5" name="Picture 6">
            <a:extLst>
              <a:ext uri="{FF2B5EF4-FFF2-40B4-BE49-F238E27FC236}">
                <a16:creationId xmlns:a16="http://schemas.microsoft.com/office/drawing/2014/main" id="{7F3976CE-FE2E-20B8-A4B1-B8A96AA88184}"/>
              </a:ext>
            </a:extLst>
          </p:cNvPr>
          <p:cNvPicPr>
            <a:picLocks noChangeAspect="1"/>
          </p:cNvPicPr>
          <p:nvPr/>
        </p:nvPicPr>
        <p:blipFill rotWithShape="1">
          <a:blip r:embed="rId3">
            <a:extLst>
              <a:ext uri="{28A0092B-C50C-407E-A947-70E740481C1C}">
                <a14:useLocalDpi xmlns:a14="http://schemas.microsoft.com/office/drawing/2010/main" val="0"/>
              </a:ext>
            </a:extLst>
          </a:blip>
          <a:srcRect t="2248" b="2248"/>
          <a:stretch/>
        </p:blipFill>
        <p:spPr>
          <a:xfrm>
            <a:off x="2426118" y="5461706"/>
            <a:ext cx="1071825" cy="503816"/>
          </a:xfrm>
          <a:prstGeom prst="rect">
            <a:avLst/>
          </a:prstGeom>
        </p:spPr>
      </p:pic>
      <p:pic>
        <p:nvPicPr>
          <p:cNvPr id="6" name="Picture 4">
            <a:extLst>
              <a:ext uri="{FF2B5EF4-FFF2-40B4-BE49-F238E27FC236}">
                <a16:creationId xmlns:a16="http://schemas.microsoft.com/office/drawing/2014/main" id="{D3CA1FAD-A1ED-136E-53A2-E17E81DE8D4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95" b="10130"/>
          <a:stretch/>
        </p:blipFill>
        <p:spPr bwMode="auto">
          <a:xfrm>
            <a:off x="4567766" y="5474460"/>
            <a:ext cx="1810992" cy="5170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Database of Databases - TiDB">
            <a:extLst>
              <a:ext uri="{FF2B5EF4-FFF2-40B4-BE49-F238E27FC236}">
                <a16:creationId xmlns:a16="http://schemas.microsoft.com/office/drawing/2014/main" id="{157F961D-EB50-DB0F-4BF9-80455443053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21662" y="6273978"/>
            <a:ext cx="939101" cy="365125"/>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9">
            <a:extLst>
              <a:ext uri="{FF2B5EF4-FFF2-40B4-BE49-F238E27FC236}">
                <a16:creationId xmlns:a16="http://schemas.microsoft.com/office/drawing/2014/main" id="{5CA3C110-C2D6-CE09-D844-7FCA45EBE316}"/>
              </a:ext>
            </a:extLst>
          </p:cNvPr>
          <p:cNvPicPr>
            <a:picLocks noChangeAspect="1"/>
          </p:cNvPicPr>
          <p:nvPr/>
        </p:nvPicPr>
        <p:blipFill>
          <a:blip r:embed="rId6"/>
          <a:stretch>
            <a:fillRect/>
          </a:stretch>
        </p:blipFill>
        <p:spPr>
          <a:xfrm>
            <a:off x="7446579" y="5500455"/>
            <a:ext cx="2017987" cy="465067"/>
          </a:xfrm>
          <a:prstGeom prst="rect">
            <a:avLst/>
          </a:prstGeom>
        </p:spPr>
      </p:pic>
      <p:grpSp>
        <p:nvGrpSpPr>
          <p:cNvPr id="12" name="组合 11">
            <a:extLst>
              <a:ext uri="{FF2B5EF4-FFF2-40B4-BE49-F238E27FC236}">
                <a16:creationId xmlns:a16="http://schemas.microsoft.com/office/drawing/2014/main" id="{9812170C-DEFF-22DD-91BD-9116E4AC6DBC}"/>
              </a:ext>
            </a:extLst>
          </p:cNvPr>
          <p:cNvGrpSpPr/>
          <p:nvPr/>
        </p:nvGrpSpPr>
        <p:grpSpPr>
          <a:xfrm>
            <a:off x="6266243" y="6189928"/>
            <a:ext cx="1398994" cy="503816"/>
            <a:chOff x="7390794" y="4369270"/>
            <a:chExt cx="3144124" cy="1498812"/>
          </a:xfrm>
        </p:grpSpPr>
        <p:pic>
          <p:nvPicPr>
            <p:cNvPr id="14" name="图片 13">
              <a:extLst>
                <a:ext uri="{FF2B5EF4-FFF2-40B4-BE49-F238E27FC236}">
                  <a16:creationId xmlns:a16="http://schemas.microsoft.com/office/drawing/2014/main" id="{B621ADB8-4124-E213-81E9-B6250592C91B}"/>
                </a:ext>
              </a:extLst>
            </p:cNvPr>
            <p:cNvPicPr>
              <a:picLocks noChangeAspect="1"/>
            </p:cNvPicPr>
            <p:nvPr/>
          </p:nvPicPr>
          <p:blipFill>
            <a:blip r:embed="rId7"/>
            <a:stretch>
              <a:fillRect/>
            </a:stretch>
          </p:blipFill>
          <p:spPr>
            <a:xfrm>
              <a:off x="7390794" y="4369270"/>
              <a:ext cx="3144124" cy="1498812"/>
            </a:xfrm>
            <a:prstGeom prst="rect">
              <a:avLst/>
            </a:prstGeom>
          </p:spPr>
        </p:pic>
        <p:sp>
          <p:nvSpPr>
            <p:cNvPr id="16" name="矩形 15">
              <a:extLst>
                <a:ext uri="{FF2B5EF4-FFF2-40B4-BE49-F238E27FC236}">
                  <a16:creationId xmlns:a16="http://schemas.microsoft.com/office/drawing/2014/main" id="{BE7CBE11-688E-FE95-D3F0-33E5644A2524}"/>
                </a:ext>
              </a:extLst>
            </p:cNvPr>
            <p:cNvSpPr/>
            <p:nvPr/>
          </p:nvSpPr>
          <p:spPr bwMode="auto">
            <a:xfrm>
              <a:off x="9435262" y="4369270"/>
              <a:ext cx="1099656" cy="567455"/>
            </a:xfrm>
            <a:prstGeom prst="rect">
              <a:avLst/>
            </a:prstGeom>
            <a:solidFill>
              <a:schemeClr val="bg1"/>
            </a:solidFill>
            <a:ln w="28575">
              <a:no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800" i="0" u="none" strike="noStrike" cap="none" normalizeH="0" baseline="0" dirty="0" err="1">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grpSp>
      <p:sp>
        <p:nvSpPr>
          <p:cNvPr id="11" name="矩形: 圆角 10">
            <a:extLst>
              <a:ext uri="{FF2B5EF4-FFF2-40B4-BE49-F238E27FC236}">
                <a16:creationId xmlns:a16="http://schemas.microsoft.com/office/drawing/2014/main" id="{DF1B3597-20F5-3759-BEFC-DF928E7F359A}"/>
              </a:ext>
            </a:extLst>
          </p:cNvPr>
          <p:cNvSpPr/>
          <p:nvPr/>
        </p:nvSpPr>
        <p:spPr bwMode="gray">
          <a:xfrm>
            <a:off x="3689130" y="1948678"/>
            <a:ext cx="2309649" cy="2927572"/>
          </a:xfrm>
          <a:prstGeom prst="roundRect">
            <a:avLst>
              <a:gd name="adj" fmla="val 10524"/>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none" rtlCol="0" anchor="ctr"/>
          <a:lstStyle/>
          <a:p>
            <a:pPr algn="ctr"/>
            <a:endParaRPr lang="zh-CN" altLang="en-US" b="1" dirty="0">
              <a:solidFill>
                <a:schemeClr val="bg1"/>
              </a:solidFill>
              <a:latin typeface="Cambria" panose="02040503050406030204" pitchFamily="18" charset="0"/>
            </a:endParaRPr>
          </a:p>
        </p:txBody>
      </p:sp>
      <p:sp>
        <p:nvSpPr>
          <p:cNvPr id="13" name="矩形: 圆角 12">
            <a:extLst>
              <a:ext uri="{FF2B5EF4-FFF2-40B4-BE49-F238E27FC236}">
                <a16:creationId xmlns:a16="http://schemas.microsoft.com/office/drawing/2014/main" id="{0D4D1F83-7098-EF3B-8EE0-FD7EA8D6F539}"/>
              </a:ext>
            </a:extLst>
          </p:cNvPr>
          <p:cNvSpPr/>
          <p:nvPr/>
        </p:nvSpPr>
        <p:spPr bwMode="gray">
          <a:xfrm>
            <a:off x="7176131" y="1947320"/>
            <a:ext cx="3707869" cy="2927572"/>
          </a:xfrm>
          <a:prstGeom prst="roundRect">
            <a:avLst>
              <a:gd name="adj" fmla="val 7562"/>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none" rtlCol="0" anchor="ctr"/>
          <a:lstStyle/>
          <a:p>
            <a:pPr algn="ctr"/>
            <a:endParaRPr lang="zh-CN" altLang="en-US" b="1" dirty="0">
              <a:solidFill>
                <a:schemeClr val="bg1"/>
              </a:solidFill>
              <a:latin typeface="Cambria" panose="02040503050406030204" pitchFamily="18" charset="0"/>
            </a:endParaRPr>
          </a:p>
        </p:txBody>
      </p:sp>
      <p:pic>
        <p:nvPicPr>
          <p:cNvPr id="1026" name="Picture 2" descr="PostgreSQL logo and symbol, meaning, history, PNG">
            <a:extLst>
              <a:ext uri="{FF2B5EF4-FFF2-40B4-BE49-F238E27FC236}">
                <a16:creationId xmlns:a16="http://schemas.microsoft.com/office/drawing/2014/main" id="{23CCEDC8-B17A-92C9-A948-41AEFE10A5E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6870" b="37004"/>
          <a:stretch/>
        </p:blipFill>
        <p:spPr bwMode="auto">
          <a:xfrm>
            <a:off x="2900926" y="6207811"/>
            <a:ext cx="2117304" cy="34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03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748739" y="1379799"/>
            <a:ext cx="10826495" cy="461665"/>
          </a:xfrm>
        </p:spPr>
        <p:txBody>
          <a:bodyPr/>
          <a:lstStyle/>
          <a:p>
            <a:r>
              <a:rPr lang="en-US" altLang="zh-CN" sz="2400" dirty="0">
                <a:latin typeface="Cambria" panose="02040503050406030204" pitchFamily="18" charset="0"/>
                <a:ea typeface="Cambria" panose="02040503050406030204" pitchFamily="18" charset="0"/>
              </a:rPr>
              <a:t>Collect 140 </a:t>
            </a:r>
            <a:r>
              <a:rPr lang="en-US" altLang="zh-CN" sz="2400" dirty="0" err="1">
                <a:latin typeface="Cambria" panose="02040503050406030204" pitchFamily="18" charset="0"/>
                <a:ea typeface="Cambria" panose="02040503050406030204" pitchFamily="18" charset="0"/>
              </a:rPr>
              <a:t>TXBugs</a:t>
            </a:r>
            <a:endParaRPr lang="en-US" altLang="zh-CN" sz="2133" dirty="0"/>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Study Methodology</a:t>
            </a:r>
            <a:endParaRPr lang="zh-CN" altLang="en-US" sz="3600" dirty="0">
              <a:latin typeface="Cambria" panose="02040503050406030204" pitchFamily="18" charset="0"/>
              <a:ea typeface="+mn-ea"/>
            </a:endParaRPr>
          </a:p>
        </p:txBody>
      </p:sp>
      <p:sp>
        <p:nvSpPr>
          <p:cNvPr id="4" name="灯片编号占位符 3">
            <a:extLst>
              <a:ext uri="{FF2B5EF4-FFF2-40B4-BE49-F238E27FC236}">
                <a16:creationId xmlns:a16="http://schemas.microsoft.com/office/drawing/2014/main" id="{2577C2D6-C79A-DA0A-0DC8-76748FC8BB3F}"/>
              </a:ext>
            </a:extLst>
          </p:cNvPr>
          <p:cNvSpPr>
            <a:spLocks noGrp="1"/>
          </p:cNvSpPr>
          <p:nvPr>
            <p:ph type="sldNum" sz="quarter" idx="4"/>
          </p:nvPr>
        </p:nvSpPr>
        <p:spPr/>
        <p:txBody>
          <a:bodyPr/>
          <a:lstStyle/>
          <a:p>
            <a:fld id="{27CAE394-06E6-47A3-B6CA-A6802AF0F537}" type="slidenum">
              <a:rPr lang="zh-CN" altLang="en-US" smtClean="0"/>
              <a:pPr/>
              <a:t>9</a:t>
            </a:fld>
            <a:endParaRPr lang="zh-CN" altLang="en-US" dirty="0"/>
          </a:p>
        </p:txBody>
      </p:sp>
      <p:sp>
        <p:nvSpPr>
          <p:cNvPr id="11" name="箭头: V 形 10">
            <a:extLst>
              <a:ext uri="{FF2B5EF4-FFF2-40B4-BE49-F238E27FC236}">
                <a16:creationId xmlns:a16="http://schemas.microsoft.com/office/drawing/2014/main" id="{FFF29194-7879-34CB-23DA-09E9742DC912}"/>
              </a:ext>
            </a:extLst>
          </p:cNvPr>
          <p:cNvSpPr/>
          <p:nvPr/>
        </p:nvSpPr>
        <p:spPr bwMode="gray">
          <a:xfrm>
            <a:off x="4060287" y="2422193"/>
            <a:ext cx="3030727" cy="704969"/>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algn="ctr"/>
            <a:r>
              <a:rPr lang="en-US" altLang="zh-CN" sz="2000" b="1" dirty="0">
                <a:solidFill>
                  <a:schemeClr val="bg1"/>
                </a:solidFill>
              </a:rPr>
              <a:t>Keyword</a:t>
            </a:r>
            <a:endParaRPr lang="zh-CN" altLang="en-US" sz="2000" b="1" dirty="0">
              <a:solidFill>
                <a:schemeClr val="bg1"/>
              </a:solidFill>
            </a:endParaRPr>
          </a:p>
        </p:txBody>
      </p:sp>
      <p:sp>
        <p:nvSpPr>
          <p:cNvPr id="13" name="箭头: 五边形 12">
            <a:extLst>
              <a:ext uri="{FF2B5EF4-FFF2-40B4-BE49-F238E27FC236}">
                <a16:creationId xmlns:a16="http://schemas.microsoft.com/office/drawing/2014/main" id="{23CB926A-EF59-1022-0CE1-05AD009FC52A}"/>
              </a:ext>
            </a:extLst>
          </p:cNvPr>
          <p:cNvSpPr/>
          <p:nvPr/>
        </p:nvSpPr>
        <p:spPr bwMode="gray">
          <a:xfrm>
            <a:off x="2017981" y="2422193"/>
            <a:ext cx="2264461" cy="704774"/>
          </a:xfrm>
          <a:prstGeom prst="homePlat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algn="ctr"/>
            <a:r>
              <a:rPr lang="en-US" altLang="zh-CN" sz="2000" b="1" dirty="0">
                <a:solidFill>
                  <a:schemeClr val="bg1"/>
                </a:solidFill>
              </a:rPr>
              <a:t>Time range</a:t>
            </a:r>
            <a:endParaRPr lang="zh-CN" altLang="en-US" sz="2000" b="1" dirty="0">
              <a:solidFill>
                <a:schemeClr val="bg1"/>
              </a:solidFill>
            </a:endParaRPr>
          </a:p>
        </p:txBody>
      </p:sp>
      <p:sp>
        <p:nvSpPr>
          <p:cNvPr id="15" name="箭头: V 形 14">
            <a:extLst>
              <a:ext uri="{FF2B5EF4-FFF2-40B4-BE49-F238E27FC236}">
                <a16:creationId xmlns:a16="http://schemas.microsoft.com/office/drawing/2014/main" id="{BC666185-8A54-7405-3336-9C0DEB74A92C}"/>
              </a:ext>
            </a:extLst>
          </p:cNvPr>
          <p:cNvSpPr/>
          <p:nvPr/>
        </p:nvSpPr>
        <p:spPr bwMode="gray">
          <a:xfrm>
            <a:off x="6868860" y="2422193"/>
            <a:ext cx="3314820" cy="704969"/>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algn="ctr"/>
            <a:r>
              <a:rPr lang="en-US" altLang="zh-CN" sz="2000" b="1" dirty="0">
                <a:solidFill>
                  <a:schemeClr val="bg1"/>
                </a:solidFill>
              </a:rPr>
              <a:t>Transaction feature</a:t>
            </a:r>
            <a:endParaRPr lang="zh-CN" altLang="en-US" sz="2000" b="1" dirty="0">
              <a:solidFill>
                <a:schemeClr val="bg1"/>
              </a:solidFill>
            </a:endParaRPr>
          </a:p>
        </p:txBody>
      </p:sp>
      <p:sp>
        <p:nvSpPr>
          <p:cNvPr id="17" name="矩形 16">
            <a:extLst>
              <a:ext uri="{FF2B5EF4-FFF2-40B4-BE49-F238E27FC236}">
                <a16:creationId xmlns:a16="http://schemas.microsoft.com/office/drawing/2014/main" id="{E7A9E567-FED9-592B-A032-6B87B8FAE377}"/>
              </a:ext>
            </a:extLst>
          </p:cNvPr>
          <p:cNvSpPr/>
          <p:nvPr/>
        </p:nvSpPr>
        <p:spPr bwMode="gray">
          <a:xfrm>
            <a:off x="2017981" y="3216537"/>
            <a:ext cx="1931278" cy="1800000"/>
          </a:xfrm>
          <a:prstGeom prst="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algn="ctr"/>
            <a:r>
              <a:rPr lang="en-US" altLang="zh-CN" sz="2000" b="1" dirty="0">
                <a:solidFill>
                  <a:schemeClr val="tx1"/>
                </a:solidFill>
              </a:rPr>
              <a:t>2018-2022</a:t>
            </a:r>
            <a:endParaRPr lang="zh-CN" altLang="en-US" sz="2000" b="1" dirty="0">
              <a:solidFill>
                <a:schemeClr val="tx1"/>
              </a:solidFill>
            </a:endParaRPr>
          </a:p>
        </p:txBody>
      </p:sp>
      <p:sp>
        <p:nvSpPr>
          <p:cNvPr id="18" name="矩形 17">
            <a:extLst>
              <a:ext uri="{FF2B5EF4-FFF2-40B4-BE49-F238E27FC236}">
                <a16:creationId xmlns:a16="http://schemas.microsoft.com/office/drawing/2014/main" id="{E725866F-0110-5AFC-B3F9-D134240D4AE1}"/>
              </a:ext>
            </a:extLst>
          </p:cNvPr>
          <p:cNvSpPr/>
          <p:nvPr/>
        </p:nvSpPr>
        <p:spPr bwMode="gray">
          <a:xfrm>
            <a:off x="4082302" y="3216537"/>
            <a:ext cx="2653514" cy="1800000"/>
          </a:xfrm>
          <a:prstGeom prst="rect">
            <a:avLst/>
          </a:prstGeom>
          <a:solidFill>
            <a:schemeClr val="accent5">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r>
              <a:rPr lang="en-US" altLang="zh-CN" sz="2000" b="1" dirty="0">
                <a:solidFill>
                  <a:schemeClr val="tx1"/>
                </a:solidFill>
              </a:rPr>
              <a:t>transaction, isolation level,</a:t>
            </a:r>
          </a:p>
          <a:p>
            <a:r>
              <a:rPr lang="en-US" altLang="zh-CN" sz="2000" b="1" dirty="0">
                <a:solidFill>
                  <a:schemeClr val="tx1"/>
                </a:solidFill>
              </a:rPr>
              <a:t>commit, abort,</a:t>
            </a:r>
          </a:p>
          <a:p>
            <a:r>
              <a:rPr lang="en-US" altLang="zh-CN" sz="2000" b="1" dirty="0">
                <a:solidFill>
                  <a:schemeClr val="tx1"/>
                </a:solidFill>
              </a:rPr>
              <a:t>…</a:t>
            </a:r>
            <a:endParaRPr lang="zh-CN" altLang="en-US" sz="2000" b="1" dirty="0">
              <a:solidFill>
                <a:schemeClr val="tx1"/>
              </a:solidFill>
            </a:endParaRPr>
          </a:p>
        </p:txBody>
      </p:sp>
      <p:sp>
        <p:nvSpPr>
          <p:cNvPr id="19" name="矩形 18">
            <a:extLst>
              <a:ext uri="{FF2B5EF4-FFF2-40B4-BE49-F238E27FC236}">
                <a16:creationId xmlns:a16="http://schemas.microsoft.com/office/drawing/2014/main" id="{A72EC378-159A-C1C4-461A-B85E7AADF3BF}"/>
              </a:ext>
            </a:extLst>
          </p:cNvPr>
          <p:cNvSpPr/>
          <p:nvPr/>
        </p:nvSpPr>
        <p:spPr bwMode="gray">
          <a:xfrm>
            <a:off x="6868859" y="3216537"/>
            <a:ext cx="3030727" cy="1800000"/>
          </a:xfrm>
          <a:prstGeom prst="rect">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r>
              <a:rPr lang="en-US" altLang="zh-CN" sz="2000" b="1" dirty="0" err="1">
                <a:solidFill>
                  <a:schemeClr val="tx1"/>
                </a:solidFill>
              </a:rPr>
              <a:t>TXBug</a:t>
            </a:r>
            <a:r>
              <a:rPr lang="en-US" altLang="zh-CN" sz="2000" b="1" dirty="0">
                <a:solidFill>
                  <a:schemeClr val="tx1"/>
                </a:solidFill>
              </a:rPr>
              <a:t> contains </a:t>
            </a:r>
          </a:p>
          <a:p>
            <a:pPr marL="285750" indent="-285750">
              <a:buFont typeface="Arial" panose="020B0604020202020204" pitchFamily="34" charset="0"/>
              <a:buChar char="•"/>
            </a:pPr>
            <a:r>
              <a:rPr lang="en-US" altLang="zh-CN" sz="2000" b="1" dirty="0">
                <a:solidFill>
                  <a:schemeClr val="tx1"/>
                </a:solidFill>
              </a:rPr>
              <a:t>at least one explicit   transaction</a:t>
            </a:r>
          </a:p>
          <a:p>
            <a:pPr marL="285750" indent="-285750">
              <a:buFont typeface="Arial" panose="020B0604020202020204" pitchFamily="34" charset="0"/>
              <a:buChar char="•"/>
            </a:pPr>
            <a:r>
              <a:rPr lang="en-US" altLang="zh-CN" sz="2000" b="1" dirty="0">
                <a:solidFill>
                  <a:schemeClr val="tx1"/>
                </a:solidFill>
              </a:rPr>
              <a:t>or at least two transactions</a:t>
            </a:r>
            <a:endParaRPr lang="zh-CN" altLang="en-US" sz="2000" b="1" dirty="0">
              <a:solidFill>
                <a:schemeClr val="tx1"/>
              </a:solidFill>
            </a:endParaRPr>
          </a:p>
        </p:txBody>
      </p:sp>
    </p:spTree>
    <p:extLst>
      <p:ext uri="{BB962C8B-B14F-4D97-AF65-F5344CB8AC3E}">
        <p14:creationId xmlns:p14="http://schemas.microsoft.com/office/powerpoint/2010/main" val="1211688871"/>
      </p:ext>
    </p:extLst>
  </p:cSld>
  <p:clrMapOvr>
    <a:masterClrMapping/>
  </p:clrMapOvr>
</p:sld>
</file>

<file path=ppt/theme/theme1.xml><?xml version="1.0" encoding="utf-8"?>
<a:theme xmlns:a="http://schemas.openxmlformats.org/drawingml/2006/main" name="主题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effectLst/>
      </a:spPr>
      <a:bodyPr wrap="none" rtlCol="0" anchor="ctr"/>
      <a:lstStyle>
        <a:defPPr algn="ctr">
          <a:defRPr b="1" dirty="0" smtClean="0">
            <a:solidFill>
              <a:schemeClr val="bg1"/>
            </a:solidFill>
          </a:defRPr>
        </a:defPPr>
      </a:lstStyle>
    </a:spDef>
    <a:lnDef>
      <a:spPr>
        <a:ln w="28575" cap="rnd">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smtClean="0"/>
        </a:defPPr>
      </a:lstStyle>
    </a:txDef>
  </a:objectDefaults>
  <a:extraClrSchemeLst/>
  <a:extLst>
    <a:ext uri="{05A4C25C-085E-4340-85A3-A5531E510DB2}">
      <thm15:themeFamily xmlns:thm15="http://schemas.microsoft.com/office/thememl/2012/main" name="主题1" id="{95C25592-10BA-4666-86A4-05826EDB26C9}" vid="{BF664341-5969-42EB-BC18-F2EE4067AC0B}"/>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64504</TotalTime>
  <Words>2941</Words>
  <Application>Microsoft Office PowerPoint</Application>
  <PresentationFormat>宽屏</PresentationFormat>
  <Paragraphs>405</Paragraphs>
  <Slides>23</Slides>
  <Notes>23</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23</vt:i4>
      </vt:variant>
    </vt:vector>
  </HeadingPairs>
  <TitlesOfParts>
    <vt:vector size="39" baseType="lpstr">
      <vt:lpstr>Inconsolatazi4-Regular</vt:lpstr>
      <vt:lpstr>LibertineMathMI</vt:lpstr>
      <vt:lpstr>LinLibertineT</vt:lpstr>
      <vt:lpstr>Linux Libertine O</vt:lpstr>
      <vt:lpstr>NimbusRomNo9L-Regu</vt:lpstr>
      <vt:lpstr>等线</vt:lpstr>
      <vt:lpstr>宋体</vt:lpstr>
      <vt:lpstr>Arial</vt:lpstr>
      <vt:lpstr>Bahnschrift</vt:lpstr>
      <vt:lpstr>Calibri</vt:lpstr>
      <vt:lpstr>Cambria</vt:lpstr>
      <vt:lpstr>Cambria Math</vt:lpstr>
      <vt:lpstr>Consolas</vt:lpstr>
      <vt:lpstr>Verdana</vt:lpstr>
      <vt:lpstr>Wingdings</vt:lpstr>
      <vt:lpstr>主题1</vt:lpstr>
      <vt:lpstr>PowerPoint 演示文稿</vt:lpstr>
      <vt:lpstr>Database Management System (DBMS) </vt:lpstr>
      <vt:lpstr>Transaction</vt:lpstr>
      <vt:lpstr>ACID Properties</vt:lpstr>
      <vt:lpstr>Transaction Bug (TXBug)</vt:lpstr>
      <vt:lpstr>A Real-World TXBug —— TiDB 21498</vt:lpstr>
      <vt:lpstr>Existing Works</vt:lpstr>
      <vt:lpstr>Study Methodology</vt:lpstr>
      <vt:lpstr>Study Methodology</vt:lpstr>
      <vt:lpstr>Study Methodology</vt:lpstr>
      <vt:lpstr>Research Questions</vt:lpstr>
      <vt:lpstr>RQ1: Bug Manifestation</vt:lpstr>
      <vt:lpstr>RQ1: Bug Manifestation</vt:lpstr>
      <vt:lpstr>RQ2: Root Cause</vt:lpstr>
      <vt:lpstr>RQ2: Root Cause</vt:lpstr>
      <vt:lpstr>RQ2: Root Cause</vt:lpstr>
      <vt:lpstr>RQ2: Root Cause</vt:lpstr>
      <vt:lpstr>RQ3: Bug Impact</vt:lpstr>
      <vt:lpstr>RQ3: Bug Impact</vt:lpstr>
      <vt:lpstr>RQ4: Detection Capability of Existing Approaches</vt:lpstr>
      <vt:lpstr>RQ4: Detection Capability of Existing Approaches</vt:lpstr>
      <vt:lpstr>RQ4: Detection Capability of Existing Approaches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Gao Yu</dc:creator>
  <cp:lastModifiedBy>Wensheng Dou</cp:lastModifiedBy>
  <cp:revision>8587</cp:revision>
  <dcterms:created xsi:type="dcterms:W3CDTF">2018-10-10T02:25:20Z</dcterms:created>
  <dcterms:modified xsi:type="dcterms:W3CDTF">2024-05-08T08:03:34Z</dcterms:modified>
</cp:coreProperties>
</file>