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61" r:id="rId2"/>
    <p:sldId id="452" r:id="rId3"/>
    <p:sldId id="391" r:id="rId4"/>
    <p:sldId id="393" r:id="rId5"/>
    <p:sldId id="392" r:id="rId6"/>
    <p:sldId id="471" r:id="rId7"/>
    <p:sldId id="472" r:id="rId8"/>
    <p:sldId id="473" r:id="rId9"/>
    <p:sldId id="475" r:id="rId10"/>
    <p:sldId id="476" r:id="rId11"/>
    <p:sldId id="477" r:id="rId12"/>
    <p:sldId id="480" r:id="rId13"/>
    <p:sldId id="494" r:id="rId14"/>
    <p:sldId id="362" r:id="rId15"/>
    <p:sldId id="402" r:id="rId16"/>
    <p:sldId id="403" r:id="rId17"/>
    <p:sldId id="483" r:id="rId18"/>
    <p:sldId id="405" r:id="rId19"/>
    <p:sldId id="456" r:id="rId20"/>
    <p:sldId id="457" r:id="rId21"/>
    <p:sldId id="458" r:id="rId22"/>
    <p:sldId id="368" r:id="rId23"/>
    <p:sldId id="439" r:id="rId24"/>
    <p:sldId id="411" r:id="rId25"/>
    <p:sldId id="482" r:id="rId26"/>
    <p:sldId id="484" r:id="rId27"/>
    <p:sldId id="448" r:id="rId28"/>
    <p:sldId id="416" r:id="rId29"/>
    <p:sldId id="426" r:id="rId30"/>
    <p:sldId id="450" r:id="rId31"/>
    <p:sldId id="427" r:id="rId32"/>
    <p:sldId id="430" r:id="rId33"/>
    <p:sldId id="373" r:id="rId34"/>
    <p:sldId id="432" r:id="rId35"/>
    <p:sldId id="485" r:id="rId36"/>
    <p:sldId id="487" r:id="rId37"/>
    <p:sldId id="488" r:id="rId38"/>
    <p:sldId id="490" r:id="rId39"/>
    <p:sldId id="436" r:id="rId40"/>
    <p:sldId id="437" r:id="rId41"/>
    <p:sldId id="440" r:id="rId42"/>
    <p:sldId id="493" r:id="rId43"/>
    <p:sldId id="376" r:id="rId44"/>
    <p:sldId id="378" r:id="rId45"/>
    <p:sldId id="441" r:id="rId46"/>
    <p:sldId id="443" r:id="rId47"/>
    <p:sldId id="445" r:id="rId48"/>
    <p:sldId id="380" r:id="rId49"/>
    <p:sldId id="491" r:id="rId50"/>
    <p:sldId id="492" r:id="rId51"/>
    <p:sldId id="446" r:id="rId52"/>
    <p:sldId id="382" r:id="rId53"/>
    <p:sldId id="359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A05B31-C6F7-B1B5-20F0-7FE90AF4D616}" name="chen wei" initials="cw" userId="e55c4f9c5ca1df46" providerId="Windows Live"/>
  <p188:author id="{2D1AF14E-2F4B-9564-9403-0F6ED27397D4}" name="汪 涛" initials="汪" userId="dec666909000f85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tor" initials="V" lastIdx="2" clrIdx="0">
    <p:extLst>
      <p:ext uri="{19B8F6BF-5375-455C-9EA6-DF929625EA0E}">
        <p15:presenceInfo xmlns:p15="http://schemas.microsoft.com/office/powerpoint/2012/main" userId="Vit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D0A"/>
    <a:srgbClr val="E7E7E7"/>
    <a:srgbClr val="4472C4"/>
    <a:srgbClr val="C5E0B4"/>
    <a:srgbClr val="FAF8F9"/>
    <a:srgbClr val="0A729B"/>
    <a:srgbClr val="D9D9D9"/>
    <a:srgbClr val="1F4E79"/>
    <a:srgbClr val="3C6EC8"/>
    <a:srgbClr val="011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3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284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8/10/relationships/authors" Target="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elete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989</c:v>
                </c:pt>
                <c:pt idx="1">
                  <c:v>1097</c:v>
                </c:pt>
                <c:pt idx="2">
                  <c:v>1151</c:v>
                </c:pt>
                <c:pt idx="3">
                  <c:v>1250</c:v>
                </c:pt>
                <c:pt idx="4">
                  <c:v>1268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98-4D7E-A8FC-196C39CE0B8B}"/>
            </c:ext>
          </c:extLst>
        </c:ser>
        <c:ser>
          <c:idx val="1"/>
          <c:order val="1"/>
          <c:spPr>
            <a:ln w="28575" cap="rnd">
              <a:solidFill>
                <a:srgbClr val="7170BE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25400">
                <a:solidFill>
                  <a:srgbClr val="7170BE"/>
                </a:solidFill>
              </a:ln>
              <a:effectLst/>
            </c:spPr>
          </c:marker>
          <c:dLbls>
            <c:delete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34</c:v>
                </c:pt>
                <c:pt idx="1">
                  <c:v>491</c:v>
                </c:pt>
                <c:pt idx="2">
                  <c:v>746</c:v>
                </c:pt>
                <c:pt idx="3">
                  <c:v>829</c:v>
                </c:pt>
                <c:pt idx="4">
                  <c:v>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98-4D7E-A8FC-196C39CE0B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6672912"/>
        <c:axId val="1436667504"/>
      </c:lineChart>
      <c:catAx>
        <c:axId val="14366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436667504"/>
        <c:crosses val="autoZero"/>
        <c:auto val="1"/>
        <c:lblAlgn val="ctr"/>
        <c:lblOffset val="100"/>
        <c:noMultiLvlLbl val="0"/>
      </c:catAx>
      <c:valAx>
        <c:axId val="1436667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3667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65505679791115"/>
          <c:y val="0.1300632270741551"/>
          <c:w val="0.86096093850231015"/>
          <c:h val="0.7238816905701348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Third party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Sheet1!$A$2:$A$16</c:f>
              <c:numCache>
                <c:formatCode>m/d;@</c:formatCode>
                <c:ptCount val="15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44170</c:v>
                </c:pt>
                <c:pt idx="5">
                  <c:v>44171</c:v>
                </c:pt>
                <c:pt idx="6">
                  <c:v>44172</c:v>
                </c:pt>
                <c:pt idx="7">
                  <c:v>44173</c:v>
                </c:pt>
                <c:pt idx="8">
                  <c:v>44174</c:v>
                </c:pt>
                <c:pt idx="9">
                  <c:v>44175</c:v>
                </c:pt>
                <c:pt idx="10">
                  <c:v>44176</c:v>
                </c:pt>
                <c:pt idx="11">
                  <c:v>44177</c:v>
                </c:pt>
                <c:pt idx="12">
                  <c:v>44178</c:v>
                </c:pt>
                <c:pt idx="13">
                  <c:v>44179</c:v>
                </c:pt>
                <c:pt idx="14">
                  <c:v>44180</c:v>
                </c:pt>
              </c:numCache>
            </c:numRef>
          </c:cat>
          <c:val>
            <c:numRef>
              <c:f>Sheet1!$D$2:$D$16</c:f>
              <c:numCache>
                <c:formatCode>#,##0_);[Red]\(#,##0\)</c:formatCode>
                <c:ptCount val="15"/>
                <c:pt idx="0">
                  <c:v>95961299</c:v>
                </c:pt>
                <c:pt idx="1">
                  <c:v>87898158</c:v>
                </c:pt>
                <c:pt idx="2">
                  <c:v>90490331</c:v>
                </c:pt>
                <c:pt idx="3">
                  <c:v>89313888</c:v>
                </c:pt>
                <c:pt idx="4">
                  <c:v>105399220</c:v>
                </c:pt>
                <c:pt idx="5">
                  <c:v>94350562</c:v>
                </c:pt>
                <c:pt idx="6">
                  <c:v>85297258</c:v>
                </c:pt>
                <c:pt idx="7">
                  <c:v>96698418</c:v>
                </c:pt>
                <c:pt idx="8">
                  <c:v>91636526</c:v>
                </c:pt>
                <c:pt idx="9">
                  <c:v>92680674</c:v>
                </c:pt>
                <c:pt idx="10">
                  <c:v>99618086</c:v>
                </c:pt>
                <c:pt idx="11">
                  <c:v>106861084</c:v>
                </c:pt>
                <c:pt idx="12">
                  <c:v>100807411</c:v>
                </c:pt>
                <c:pt idx="13">
                  <c:v>91294404</c:v>
                </c:pt>
                <c:pt idx="14">
                  <c:v>90515959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55-4D0F-B91E-2A9A2B2A2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6032"/>
        <c:axId val="14062752"/>
      </c:barChart>
      <c:dateAx>
        <c:axId val="14066032"/>
        <c:scaling>
          <c:orientation val="minMax"/>
        </c:scaling>
        <c:delete val="0"/>
        <c:axPos val="b"/>
        <c:numFmt formatCode="m/d;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062752"/>
        <c:crosses val="autoZero"/>
        <c:auto val="1"/>
        <c:lblOffset val="100"/>
        <c:baseTimeUnit val="days"/>
      </c:dateAx>
      <c:valAx>
        <c:axId val="14062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crossAx val="1406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0A9E0-51B8-47DC-8F61-E6777EF6DABC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8C8F7-A84A-417F-AC20-0F6949850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7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186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17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954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3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657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237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00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290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15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229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70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142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04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825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426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962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752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020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229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496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834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35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001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5580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658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66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8467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4949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7400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333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8460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260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35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654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615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7172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8314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5748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3798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381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437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8157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7930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86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0707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>
              <a:solidFill>
                <a:srgbClr val="000000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158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172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32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09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4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860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19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0EF2-CAD2-4B40-997B-8C1ECC36687A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13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280298"/>
            <a:ext cx="11521280" cy="576000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51808" y="1040920"/>
            <a:ext cx="11504832" cy="5196391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defRPr>
            </a:lvl2pPr>
            <a:lvl3pPr marL="1143000" indent="-228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defRPr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 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0EF2-CAD2-4B40-997B-8C1ECC36687A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38626" y="6474802"/>
            <a:ext cx="684714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5A89E07-A000-4F7E-BD54-159DD76D74C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303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D9F6B064-AE8F-4CE2-A49C-EC6DD6734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63" y="1661160"/>
            <a:ext cx="2566274" cy="1488439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C27B3980-A671-4A95-A29E-133566E472CD}"/>
              </a:ext>
            </a:extLst>
          </p:cNvPr>
          <p:cNvSpPr txBox="1">
            <a:spLocks/>
          </p:cNvSpPr>
          <p:nvPr/>
        </p:nvSpPr>
        <p:spPr>
          <a:xfrm>
            <a:off x="2209800" y="350012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en-US" sz="4267" b="1" kern="120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C00000"/>
                </a:solidFill>
                <a:latin typeface="+mj-ea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788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8CDD58-AAAE-4D75-BE90-B06732D3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51470E-CBF5-4233-902D-6D745327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F90F71-CC77-42FD-8D8C-F278BC384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89D009-6EB8-424A-BDEA-CA5CC3580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A6C2E9-77F1-4364-A46E-E32B8FF34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007D-CACE-4646-B83D-A9491DC78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7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6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A53101C-384A-4DE7-B4E1-B6F13344E2FB}"/>
              </a:ext>
            </a:extLst>
          </p:cNvPr>
          <p:cNvSpPr/>
          <p:nvPr/>
        </p:nvSpPr>
        <p:spPr>
          <a:xfrm>
            <a:off x="-3" y="1"/>
            <a:ext cx="12192000" cy="3161762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C4ACF4-814D-4564-AB71-92F7F8ABC04C}"/>
              </a:ext>
            </a:extLst>
          </p:cNvPr>
          <p:cNvSpPr txBox="1"/>
          <p:nvPr/>
        </p:nvSpPr>
        <p:spPr>
          <a:xfrm>
            <a:off x="0" y="1180592"/>
            <a:ext cx="12192000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400" b="1" dirty="0">
                <a:solidFill>
                  <a:schemeClr val="bg1"/>
                </a:solidFill>
                <a:latin typeface="+mj-lt"/>
                <a:ea typeface="方正大黑_GBK" panose="03000509000000000000" pitchFamily="65" charset="-122"/>
              </a:rPr>
              <a:t>Characterizing and Detecting Bugs in WeChat Mini-Programs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0EC9C30-51AC-41AA-8053-062A25E1BC07}"/>
              </a:ext>
            </a:extLst>
          </p:cNvPr>
          <p:cNvSpPr txBox="1"/>
          <p:nvPr/>
        </p:nvSpPr>
        <p:spPr>
          <a:xfrm>
            <a:off x="0" y="11152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44</a:t>
            </a:r>
            <a:r>
              <a:rPr lang="en-US" altLang="zh-CN" sz="2400" baseline="30000" dirty="0">
                <a:solidFill>
                  <a:schemeClr val="bg1"/>
                </a:solidFill>
              </a:rPr>
              <a:t>th</a:t>
            </a:r>
            <a:r>
              <a:rPr lang="en-US" altLang="zh-CN" sz="2400" dirty="0">
                <a:solidFill>
                  <a:schemeClr val="bg1"/>
                </a:solidFill>
              </a:rPr>
              <a:t> International Conference on Software Engineering (ICSE 2022)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823BAE4-A611-4D84-8E49-53DAB469D1E3}"/>
              </a:ext>
            </a:extLst>
          </p:cNvPr>
          <p:cNvGrpSpPr/>
          <p:nvPr/>
        </p:nvGrpSpPr>
        <p:grpSpPr>
          <a:xfrm>
            <a:off x="451154" y="5009713"/>
            <a:ext cx="3279561" cy="1706288"/>
            <a:chOff x="1262523" y="4850275"/>
            <a:chExt cx="3279561" cy="170628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D824472-1192-48ED-85EF-BB7449AF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963" y="4850275"/>
              <a:ext cx="2856679" cy="1020243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A159E6F-3EF6-498A-B4B9-36C9ACBB235D}"/>
                </a:ext>
              </a:extLst>
            </p:cNvPr>
            <p:cNvSpPr txBox="1"/>
            <p:nvPr/>
          </p:nvSpPr>
          <p:spPr>
            <a:xfrm>
              <a:off x="1262523" y="5971788"/>
              <a:ext cx="32795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Institute of Software, </a:t>
              </a:r>
            </a:p>
            <a:p>
              <a:pPr algn="ctr"/>
              <a:r>
                <a:rPr lang="en-US" altLang="zh-CN" sz="1600" b="1" dirty="0"/>
                <a:t>Chinese Academy of Sciences</a:t>
              </a:r>
              <a:endParaRPr lang="zh-CN" altLang="en-US" sz="1600" b="1" dirty="0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BC20AD1-0F9D-4FB5-B919-3DE33B86AF45}"/>
              </a:ext>
            </a:extLst>
          </p:cNvPr>
          <p:cNvGrpSpPr/>
          <p:nvPr/>
        </p:nvGrpSpPr>
        <p:grpSpPr>
          <a:xfrm>
            <a:off x="4702897" y="4939464"/>
            <a:ext cx="2786205" cy="1776537"/>
            <a:chOff x="4984570" y="4591354"/>
            <a:chExt cx="2786205" cy="1776537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CE23C62-AF7C-4975-A215-75C590A73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326" y="4591354"/>
              <a:ext cx="1098691" cy="1090492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97635F7-B8AC-4400-9124-36CFD00E1C03}"/>
                </a:ext>
              </a:extLst>
            </p:cNvPr>
            <p:cNvSpPr txBox="1"/>
            <p:nvPr/>
          </p:nvSpPr>
          <p:spPr>
            <a:xfrm>
              <a:off x="4984570" y="5783116"/>
              <a:ext cx="2786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altLang="zh-CN" sz="1600" dirty="0"/>
                <a:t>University of Chinese Academy of Sciences</a:t>
              </a:r>
              <a:endParaRPr lang="zh-CN" altLang="en-US" sz="1600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335C6A3-13AB-4ED3-9819-D5DB03543CE3}"/>
              </a:ext>
            </a:extLst>
          </p:cNvPr>
          <p:cNvGrpSpPr/>
          <p:nvPr/>
        </p:nvGrpSpPr>
        <p:grpSpPr>
          <a:xfrm>
            <a:off x="8590603" y="5207714"/>
            <a:ext cx="3010116" cy="1385176"/>
            <a:chOff x="8590603" y="5207714"/>
            <a:chExt cx="3010116" cy="138517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A6EA73A-1C65-4FB4-B0F6-5A3F219511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27072" r="4507" b="26660"/>
            <a:stretch/>
          </p:blipFill>
          <p:spPr bwMode="auto">
            <a:xfrm>
              <a:off x="8590603" y="5207714"/>
              <a:ext cx="3010116" cy="62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24DC840-7BD1-4F5E-B808-731FD31F0708}"/>
                </a:ext>
              </a:extLst>
            </p:cNvPr>
            <p:cNvSpPr txBox="1"/>
            <p:nvPr/>
          </p:nvSpPr>
          <p:spPr>
            <a:xfrm>
              <a:off x="8702558" y="6254336"/>
              <a:ext cx="2786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altLang="zh-CN" sz="1600" dirty="0"/>
                <a:t>Tencent Inc.</a:t>
              </a:r>
              <a:endParaRPr lang="zh-CN" altLang="en-US" sz="1600" dirty="0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C68323F6-0987-45D5-8DBF-2D5D5F90714D}"/>
              </a:ext>
            </a:extLst>
          </p:cNvPr>
          <p:cNvSpPr txBox="1"/>
          <p:nvPr/>
        </p:nvSpPr>
        <p:spPr>
          <a:xfrm>
            <a:off x="1297407" y="3630769"/>
            <a:ext cx="9597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u="sng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Tao Wang</a:t>
            </a: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, </a:t>
            </a:r>
            <a:r>
              <a:rPr lang="en-US" altLang="zh-CN" sz="2200" kern="1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Qingxin</a:t>
            </a: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Xu, </a:t>
            </a:r>
            <a:r>
              <a:rPr lang="en-US" altLang="zh-CN" sz="2200" kern="1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Xiaoning</a:t>
            </a: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Chang, </a:t>
            </a:r>
            <a:r>
              <a:rPr lang="en-US" altLang="zh-CN" sz="2200" kern="1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Wensheng</a:t>
            </a: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Dou, </a:t>
            </a:r>
            <a:r>
              <a:rPr lang="en-US" altLang="zh-CN" sz="2200" kern="1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Jiaxin</a:t>
            </a: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Zhu, </a:t>
            </a:r>
          </a:p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Jinhui</a:t>
            </a:r>
            <a:r>
              <a:rPr lang="en-US" altLang="zh-CN" sz="2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Xie</a:t>
            </a:r>
            <a:r>
              <a:rPr lang="en-US" altLang="zh-CN" sz="2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, </a:t>
            </a:r>
            <a:r>
              <a:rPr lang="en-US" altLang="zh-CN" sz="2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Yuetang</a:t>
            </a:r>
            <a:r>
              <a:rPr lang="en-US" altLang="zh-CN" sz="2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Deng, </a:t>
            </a:r>
            <a:r>
              <a:rPr lang="en-US" altLang="zh-CN" sz="2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Jianbo</a:t>
            </a:r>
            <a:r>
              <a:rPr lang="en-US" altLang="zh-CN" sz="2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Yang, </a:t>
            </a:r>
            <a:r>
              <a:rPr lang="en-US" altLang="zh-CN" sz="2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Jiaheng</a:t>
            </a:r>
            <a:r>
              <a:rPr lang="en-US" altLang="zh-CN" sz="2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Yang, Jun Wei, Tao Huang</a:t>
            </a:r>
            <a:endParaRPr lang="zh-CN" altLang="en-US" sz="22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759551CD-E027-4A82-9CE5-CB0BA07EB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586" y="1970270"/>
            <a:ext cx="1061343" cy="10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3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F0E3B-4B91-4716-8138-3CBCBCDB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simplified WeChat Mini-Program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FC5341-6D99-40AD-9F18-3E85C055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C718A6-F69D-4DD1-8594-1CED458DF141}"/>
              </a:ext>
            </a:extLst>
          </p:cNvPr>
          <p:cNvSpPr/>
          <p:nvPr/>
        </p:nvSpPr>
        <p:spPr bwMode="auto">
          <a:xfrm>
            <a:off x="335360" y="1551563"/>
            <a:ext cx="4252523" cy="1554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 </a:t>
            </a:r>
            <a:r>
              <a:rPr lang="en-US" altLang="zh-CN" sz="1700" b="1" dirty="0" err="1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index.wxml</a:t>
            </a:r>
            <a:endParaRPr lang="en-US" altLang="zh-CN" sz="1700" b="1" dirty="0">
              <a:solidFill>
                <a:srgbClr val="1F4E79"/>
              </a:solidFill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&lt;view&gt; Hello {{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name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}}! &lt;/view&gt;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&lt;button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bindtap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="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changeName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"&gt; 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</a:t>
            </a:r>
            <a:r>
              <a:rPr lang="en-US" altLang="zh-CN" sz="1700" b="1" dirty="0">
                <a:solidFill>
                  <a:srgbClr val="3C6EC8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Click me! 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&lt;/button&gt;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A351239-EFCA-4CE4-A759-C3186A5FEF78}"/>
              </a:ext>
            </a:extLst>
          </p:cNvPr>
          <p:cNvSpPr txBox="1"/>
          <p:nvPr/>
        </p:nvSpPr>
        <p:spPr>
          <a:xfrm>
            <a:off x="2572750" y="2835075"/>
            <a:ext cx="2162772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Page structure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0C7157-F4A4-48E0-BC64-F06D9D6681F7}"/>
              </a:ext>
            </a:extLst>
          </p:cNvPr>
          <p:cNvSpPr/>
          <p:nvPr/>
        </p:nvSpPr>
        <p:spPr bwMode="auto">
          <a:xfrm>
            <a:off x="335360" y="3665549"/>
            <a:ext cx="4252524" cy="1854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 </a:t>
            </a:r>
            <a:r>
              <a:rPr lang="en-US" altLang="zh-CN" sz="1700" b="1" dirty="0" err="1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index.wxss</a:t>
            </a:r>
            <a:endParaRPr lang="en-US" altLang="zh-CN" sz="1700" b="1" dirty="0">
              <a:solidFill>
                <a:srgbClr val="1F4E79"/>
              </a:solidFill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button{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background-color: </a:t>
            </a:r>
            <a:r>
              <a:rPr lang="en-US" altLang="zh-CN" sz="1700" b="1" dirty="0">
                <a:solidFill>
                  <a:srgbClr val="3C6EC8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blue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width: 70%;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margin-top: 70%;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803B30-96AB-47FC-B908-CDEE7EEDA250}"/>
              </a:ext>
            </a:extLst>
          </p:cNvPr>
          <p:cNvSpPr txBox="1"/>
          <p:nvPr/>
        </p:nvSpPr>
        <p:spPr>
          <a:xfrm>
            <a:off x="3153038" y="5306437"/>
            <a:ext cx="1582484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Page style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D49D329-9887-4435-B18D-E7DB0DA5EFB3}"/>
              </a:ext>
            </a:extLst>
          </p:cNvPr>
          <p:cNvGrpSpPr/>
          <p:nvPr/>
        </p:nvGrpSpPr>
        <p:grpSpPr>
          <a:xfrm>
            <a:off x="5157663" y="1667247"/>
            <a:ext cx="1962052" cy="3996605"/>
            <a:chOff x="5065862" y="1667247"/>
            <a:chExt cx="1962052" cy="399660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1F1EAE8-A470-4C82-9E53-2F703267DBC1}"/>
                </a:ext>
              </a:extLst>
            </p:cNvPr>
            <p:cNvGrpSpPr/>
            <p:nvPr/>
          </p:nvGrpSpPr>
          <p:grpSpPr>
            <a:xfrm>
              <a:off x="5065862" y="1667247"/>
              <a:ext cx="1962052" cy="3996605"/>
              <a:chOff x="655016" y="1861203"/>
              <a:chExt cx="1962052" cy="3996605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242389D5-FC78-4FE7-B1AB-76C24DF7847A}"/>
                  </a:ext>
                </a:extLst>
              </p:cNvPr>
              <p:cNvGrpSpPr/>
              <p:nvPr/>
            </p:nvGrpSpPr>
            <p:grpSpPr>
              <a:xfrm>
                <a:off x="655016" y="1861203"/>
                <a:ext cx="1962052" cy="3996605"/>
                <a:chOff x="3633669" y="1902129"/>
                <a:chExt cx="1962052" cy="3996605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A5F64734-B6C2-455E-97C4-C618B8B159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3669" y="1902129"/>
                  <a:ext cx="1962052" cy="3996605"/>
                </a:xfrm>
                <a:prstGeom prst="rect">
                  <a:avLst/>
                </a:prstGeom>
                <a:effectLst>
                  <a:softEdge rad="63500"/>
                </a:effectLst>
              </p:spPr>
            </p:pic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0ECABBBE-9D54-4F24-921D-E2C5908828DF}"/>
                    </a:ext>
                  </a:extLst>
                </p:cNvPr>
                <p:cNvSpPr/>
                <p:nvPr/>
              </p:nvSpPr>
              <p:spPr>
                <a:xfrm>
                  <a:off x="3916107" y="2241973"/>
                  <a:ext cx="1428053" cy="189654"/>
                </a:xfrm>
                <a:prstGeom prst="roundRect">
                  <a:avLst/>
                </a:prstGeom>
                <a:solidFill>
                  <a:srgbClr val="2395F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2C2C2C"/>
                    </a:solidFill>
                  </a:endParaRPr>
                </a:p>
              </p:txBody>
            </p:sp>
          </p:grp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5B5D4914-BFC4-495E-8B98-BA7F0CEF82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160"/>
              <a:stretch/>
            </p:blipFill>
            <p:spPr>
              <a:xfrm>
                <a:off x="744997" y="2390701"/>
                <a:ext cx="1767909" cy="3183752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03553DD-4302-4CBF-BDDF-A42C6CEA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2194" y="2032491"/>
              <a:ext cx="1760400" cy="3348048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B5E369D-7D4B-422B-9BDE-C09BCCCF92A2}"/>
              </a:ext>
            </a:extLst>
          </p:cNvPr>
          <p:cNvSpPr txBox="1"/>
          <p:nvPr/>
        </p:nvSpPr>
        <p:spPr>
          <a:xfrm>
            <a:off x="5252555" y="2720641"/>
            <a:ext cx="18306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100" b="1" kern="1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Hello </a:t>
            </a:r>
            <a:r>
              <a:rPr lang="en-US" altLang="zh-CN" sz="21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WeChat</a:t>
            </a:r>
            <a:r>
              <a:rPr lang="en-US" altLang="zh-CN" sz="2100" b="1" kern="1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!</a:t>
            </a:r>
            <a:endParaRPr lang="zh-CN" altLang="en-US" sz="2100" b="1" kern="12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A57F609-0081-4A02-83CF-5876E9CF971B}"/>
              </a:ext>
            </a:extLst>
          </p:cNvPr>
          <p:cNvSpPr/>
          <p:nvPr/>
        </p:nvSpPr>
        <p:spPr>
          <a:xfrm>
            <a:off x="5399008" y="3593410"/>
            <a:ext cx="1479362" cy="707356"/>
          </a:xfrm>
          <a:prstGeom prst="roundRect">
            <a:avLst/>
          </a:prstGeom>
          <a:solidFill>
            <a:srgbClr val="56A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me!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3EC51E1-1CD9-4CB8-BB6A-2BA641A95DEC}"/>
              </a:ext>
            </a:extLst>
          </p:cNvPr>
          <p:cNvGrpSpPr/>
          <p:nvPr/>
        </p:nvGrpSpPr>
        <p:grpSpPr>
          <a:xfrm>
            <a:off x="7689496" y="1921411"/>
            <a:ext cx="3967733" cy="3570208"/>
            <a:chOff x="7888907" y="1988167"/>
            <a:chExt cx="3967733" cy="3570208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C28288F-C5F2-44EA-A747-C6CD86083383}"/>
                </a:ext>
              </a:extLst>
            </p:cNvPr>
            <p:cNvSpPr/>
            <p:nvPr/>
          </p:nvSpPr>
          <p:spPr bwMode="auto">
            <a:xfrm>
              <a:off x="7888907" y="1988167"/>
              <a:ext cx="3821774" cy="33547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1700" b="1" dirty="0">
                  <a:solidFill>
                    <a:srgbClr val="1F4E79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// index.js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var 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helloData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= {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</a:t>
              </a:r>
              <a:r>
                <a:rPr lang="en-US" altLang="zh-CN" sz="1700" dirty="0">
                  <a:solidFill>
                    <a:srgbClr val="C00000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name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: 'WeChat'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}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Page({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data: 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helloData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,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changeName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: function (e){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  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this.setData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({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    </a:t>
              </a:r>
              <a:r>
                <a:rPr lang="en-US" altLang="zh-CN" sz="1700" dirty="0">
                  <a:solidFill>
                    <a:srgbClr val="C00000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name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: 'World'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  })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...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4959A44-3153-4B10-A065-3178B6EFF984}"/>
                </a:ext>
              </a:extLst>
            </p:cNvPr>
            <p:cNvSpPr txBox="1"/>
            <p:nvPr/>
          </p:nvSpPr>
          <p:spPr>
            <a:xfrm>
              <a:off x="10258125" y="5127488"/>
              <a:ext cx="1598515" cy="4308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i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Page logic</a:t>
              </a:r>
              <a:endParaRPr lang="zh-CN" altLang="en-US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Page Javascript icon PNG, ICO or ICNS | Free vector icons">
            <a:extLst>
              <a:ext uri="{FF2B5EF4-FFF2-40B4-BE49-F238E27FC236}">
                <a16:creationId xmlns:a16="http://schemas.microsoft.com/office/drawing/2014/main" id="{C9C3A301-90F3-4AC7-841A-41882377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308" y="882650"/>
            <a:ext cx="1646636" cy="164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lick Icon, Symbol. PNG, SVG Download.">
            <a:extLst>
              <a:ext uri="{FF2B5EF4-FFF2-40B4-BE49-F238E27FC236}">
                <a16:creationId xmlns:a16="http://schemas.microsoft.com/office/drawing/2014/main" id="{B32D7E4D-C7B3-433A-9843-96076DF99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6299">
            <a:off x="6255325" y="4048229"/>
            <a:ext cx="788390" cy="7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B4DC731B-A9CF-4294-947D-B50C6D530E00}"/>
              </a:ext>
            </a:extLst>
          </p:cNvPr>
          <p:cNvSpPr/>
          <p:nvPr/>
        </p:nvSpPr>
        <p:spPr>
          <a:xfrm>
            <a:off x="353246" y="2176120"/>
            <a:ext cx="4240988" cy="3325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3FA5AC8-9E49-4B0A-81C3-107EF0A3375C}"/>
              </a:ext>
            </a:extLst>
          </p:cNvPr>
          <p:cNvSpPr/>
          <p:nvPr/>
        </p:nvSpPr>
        <p:spPr>
          <a:xfrm>
            <a:off x="7689494" y="3740102"/>
            <a:ext cx="3821774" cy="12269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F0E3B-4B91-4716-8138-3CBCBCDB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simplified WeChat Mini-Program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FC5341-6D99-40AD-9F18-3E85C055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C718A6-F69D-4DD1-8594-1CED458DF141}"/>
              </a:ext>
            </a:extLst>
          </p:cNvPr>
          <p:cNvSpPr/>
          <p:nvPr/>
        </p:nvSpPr>
        <p:spPr bwMode="auto">
          <a:xfrm>
            <a:off x="335360" y="1551563"/>
            <a:ext cx="4252523" cy="1554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 </a:t>
            </a:r>
            <a:r>
              <a:rPr lang="en-US" altLang="zh-CN" sz="1700" b="1" dirty="0" err="1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index.wxml</a:t>
            </a:r>
            <a:endParaRPr lang="en-US" altLang="zh-CN" sz="1700" b="1" dirty="0">
              <a:solidFill>
                <a:srgbClr val="1F4E79"/>
              </a:solidFill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&lt;view&gt; Hello {{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name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}}! &lt;/view&gt;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&lt;button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bindtap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="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changeName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"&gt; 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</a:t>
            </a:r>
            <a:r>
              <a:rPr lang="en-US" altLang="zh-CN" sz="1700" b="1" dirty="0">
                <a:solidFill>
                  <a:srgbClr val="3C6EC8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Click me! 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&lt;/button&gt;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A351239-EFCA-4CE4-A759-C3186A5FEF78}"/>
              </a:ext>
            </a:extLst>
          </p:cNvPr>
          <p:cNvSpPr txBox="1"/>
          <p:nvPr/>
        </p:nvSpPr>
        <p:spPr>
          <a:xfrm>
            <a:off x="2572750" y="2835075"/>
            <a:ext cx="2162772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Page structure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0C7157-F4A4-48E0-BC64-F06D9D6681F7}"/>
              </a:ext>
            </a:extLst>
          </p:cNvPr>
          <p:cNvSpPr/>
          <p:nvPr/>
        </p:nvSpPr>
        <p:spPr bwMode="auto">
          <a:xfrm>
            <a:off x="335360" y="3665549"/>
            <a:ext cx="4252524" cy="1854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 </a:t>
            </a:r>
            <a:r>
              <a:rPr lang="en-US" altLang="zh-CN" sz="1700" b="1" dirty="0" err="1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index.wxss</a:t>
            </a:r>
            <a:endParaRPr lang="en-US" altLang="zh-CN" sz="1700" b="1" dirty="0">
              <a:solidFill>
                <a:srgbClr val="1F4E79"/>
              </a:solidFill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button{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background-color: </a:t>
            </a:r>
            <a:r>
              <a:rPr lang="en-US" altLang="zh-CN" sz="1700" b="1" dirty="0">
                <a:solidFill>
                  <a:srgbClr val="3C6EC8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blue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width: 70%;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margin-top: 70%;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803B30-96AB-47FC-B908-CDEE7EEDA250}"/>
              </a:ext>
            </a:extLst>
          </p:cNvPr>
          <p:cNvSpPr txBox="1"/>
          <p:nvPr/>
        </p:nvSpPr>
        <p:spPr>
          <a:xfrm>
            <a:off x="3153038" y="5306437"/>
            <a:ext cx="1582484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Page style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D49D329-9887-4435-B18D-E7DB0DA5EFB3}"/>
              </a:ext>
            </a:extLst>
          </p:cNvPr>
          <p:cNvGrpSpPr/>
          <p:nvPr/>
        </p:nvGrpSpPr>
        <p:grpSpPr>
          <a:xfrm>
            <a:off x="5157663" y="1667247"/>
            <a:ext cx="1962052" cy="3996605"/>
            <a:chOff x="5065862" y="1667247"/>
            <a:chExt cx="1962052" cy="399660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1F1EAE8-A470-4C82-9E53-2F703267DBC1}"/>
                </a:ext>
              </a:extLst>
            </p:cNvPr>
            <p:cNvGrpSpPr/>
            <p:nvPr/>
          </p:nvGrpSpPr>
          <p:grpSpPr>
            <a:xfrm>
              <a:off x="5065862" y="1667247"/>
              <a:ext cx="1962052" cy="3996605"/>
              <a:chOff x="655016" y="1861203"/>
              <a:chExt cx="1962052" cy="3996605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242389D5-FC78-4FE7-B1AB-76C24DF7847A}"/>
                  </a:ext>
                </a:extLst>
              </p:cNvPr>
              <p:cNvGrpSpPr/>
              <p:nvPr/>
            </p:nvGrpSpPr>
            <p:grpSpPr>
              <a:xfrm>
                <a:off x="655016" y="1861203"/>
                <a:ext cx="1962052" cy="3996605"/>
                <a:chOff x="3633669" y="1902129"/>
                <a:chExt cx="1962052" cy="3996605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A5F64734-B6C2-455E-97C4-C618B8B159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3669" y="1902129"/>
                  <a:ext cx="1962052" cy="3996605"/>
                </a:xfrm>
                <a:prstGeom prst="rect">
                  <a:avLst/>
                </a:prstGeom>
                <a:effectLst>
                  <a:softEdge rad="63500"/>
                </a:effectLst>
              </p:spPr>
            </p:pic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0ECABBBE-9D54-4F24-921D-E2C5908828DF}"/>
                    </a:ext>
                  </a:extLst>
                </p:cNvPr>
                <p:cNvSpPr/>
                <p:nvPr/>
              </p:nvSpPr>
              <p:spPr>
                <a:xfrm>
                  <a:off x="3916107" y="2241973"/>
                  <a:ext cx="1428053" cy="189654"/>
                </a:xfrm>
                <a:prstGeom prst="roundRect">
                  <a:avLst/>
                </a:prstGeom>
                <a:solidFill>
                  <a:srgbClr val="2395F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2C2C2C"/>
                    </a:solidFill>
                  </a:endParaRPr>
                </a:p>
              </p:txBody>
            </p:sp>
          </p:grp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5B5D4914-BFC4-495E-8B98-BA7F0CEF82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160"/>
              <a:stretch/>
            </p:blipFill>
            <p:spPr>
              <a:xfrm>
                <a:off x="744997" y="2390701"/>
                <a:ext cx="1767909" cy="3183752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03553DD-4302-4CBF-BDDF-A42C6CEA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2194" y="2032491"/>
              <a:ext cx="1760400" cy="3348048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B5E369D-7D4B-422B-9BDE-C09BCCCF92A2}"/>
              </a:ext>
            </a:extLst>
          </p:cNvPr>
          <p:cNvSpPr txBox="1"/>
          <p:nvPr/>
        </p:nvSpPr>
        <p:spPr>
          <a:xfrm>
            <a:off x="5252555" y="2720641"/>
            <a:ext cx="18306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100" b="1" kern="1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Hello </a:t>
            </a:r>
            <a:r>
              <a:rPr lang="en-US" altLang="zh-CN" sz="21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WeChat</a:t>
            </a:r>
            <a:r>
              <a:rPr lang="en-US" altLang="zh-CN" sz="2100" b="1" kern="1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!</a:t>
            </a:r>
            <a:endParaRPr lang="zh-CN" altLang="en-US" sz="2100" b="1" kern="12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A57F609-0081-4A02-83CF-5876E9CF971B}"/>
              </a:ext>
            </a:extLst>
          </p:cNvPr>
          <p:cNvSpPr/>
          <p:nvPr/>
        </p:nvSpPr>
        <p:spPr>
          <a:xfrm>
            <a:off x="5399008" y="3593410"/>
            <a:ext cx="1479362" cy="707356"/>
          </a:xfrm>
          <a:prstGeom prst="roundRect">
            <a:avLst/>
          </a:prstGeom>
          <a:solidFill>
            <a:srgbClr val="56A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me!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8" descr="Free Click Icon, Symbol. PNG, SVG Download.">
            <a:extLst>
              <a:ext uri="{FF2B5EF4-FFF2-40B4-BE49-F238E27FC236}">
                <a16:creationId xmlns:a16="http://schemas.microsoft.com/office/drawing/2014/main" id="{B32D7E4D-C7B3-433A-9843-96076DF99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6299">
            <a:off x="6255325" y="4048229"/>
            <a:ext cx="788390" cy="7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FB975AAB-CCC4-4176-8EA2-4806054D43C2}"/>
              </a:ext>
            </a:extLst>
          </p:cNvPr>
          <p:cNvGrpSpPr/>
          <p:nvPr/>
        </p:nvGrpSpPr>
        <p:grpSpPr>
          <a:xfrm>
            <a:off x="9057041" y="1667247"/>
            <a:ext cx="1962052" cy="3996605"/>
            <a:chOff x="5065862" y="1667247"/>
            <a:chExt cx="1962052" cy="3996605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FBA4ADE-187E-4D9C-A973-73996BF7D2F1}"/>
                </a:ext>
              </a:extLst>
            </p:cNvPr>
            <p:cNvGrpSpPr/>
            <p:nvPr/>
          </p:nvGrpSpPr>
          <p:grpSpPr>
            <a:xfrm>
              <a:off x="5065862" y="1667247"/>
              <a:ext cx="1962052" cy="3996605"/>
              <a:chOff x="655016" y="1861203"/>
              <a:chExt cx="1962052" cy="3996605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6DAC232-0184-4A57-AAF8-0CB9FFD45F9F}"/>
                  </a:ext>
                </a:extLst>
              </p:cNvPr>
              <p:cNvGrpSpPr/>
              <p:nvPr/>
            </p:nvGrpSpPr>
            <p:grpSpPr>
              <a:xfrm>
                <a:off x="655016" y="1861203"/>
                <a:ext cx="1962052" cy="3996605"/>
                <a:chOff x="3633669" y="1902129"/>
                <a:chExt cx="1962052" cy="3996605"/>
              </a:xfrm>
            </p:grpSpPr>
            <p:pic>
              <p:nvPicPr>
                <p:cNvPr id="32" name="图片 31">
                  <a:extLst>
                    <a:ext uri="{FF2B5EF4-FFF2-40B4-BE49-F238E27FC236}">
                      <a16:creationId xmlns:a16="http://schemas.microsoft.com/office/drawing/2014/main" id="{96FBB7BA-91C9-42DA-A7E6-236F39A0C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3669" y="1902129"/>
                  <a:ext cx="1962052" cy="3996605"/>
                </a:xfrm>
                <a:prstGeom prst="rect">
                  <a:avLst/>
                </a:prstGeom>
                <a:effectLst>
                  <a:softEdge rad="63500"/>
                </a:effectLst>
              </p:spPr>
            </p:pic>
            <p:sp>
              <p:nvSpPr>
                <p:cNvPr id="33" name="矩形: 圆角 32">
                  <a:extLst>
                    <a:ext uri="{FF2B5EF4-FFF2-40B4-BE49-F238E27FC236}">
                      <a16:creationId xmlns:a16="http://schemas.microsoft.com/office/drawing/2014/main" id="{21C57C5E-1B59-493B-BC2A-430CB97C392A}"/>
                    </a:ext>
                  </a:extLst>
                </p:cNvPr>
                <p:cNvSpPr/>
                <p:nvPr/>
              </p:nvSpPr>
              <p:spPr>
                <a:xfrm>
                  <a:off x="3916107" y="2241973"/>
                  <a:ext cx="1428053" cy="189654"/>
                </a:xfrm>
                <a:prstGeom prst="roundRect">
                  <a:avLst/>
                </a:prstGeom>
                <a:solidFill>
                  <a:srgbClr val="2395F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2C2C2C"/>
                    </a:solidFill>
                  </a:endParaRPr>
                </a:p>
              </p:txBody>
            </p:sp>
          </p:grpSp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34275149-E71F-4F28-B20D-56E473EC1D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160"/>
              <a:stretch/>
            </p:blipFill>
            <p:spPr>
              <a:xfrm>
                <a:off x="744997" y="2390701"/>
                <a:ext cx="1767909" cy="3183752"/>
              </a:xfrm>
              <a:prstGeom prst="rect">
                <a:avLst/>
              </a:prstGeom>
            </p:spPr>
          </p:pic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F8C83FAC-9596-465A-BD6E-BD6B033D8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2194" y="2032491"/>
              <a:ext cx="1760400" cy="3348048"/>
            </a:xfrm>
            <a:prstGeom prst="rect">
              <a:avLst/>
            </a:prstGeom>
          </p:spPr>
        </p:pic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02820AE7-FFD8-4990-B410-CC29F59BBC37}"/>
              </a:ext>
            </a:extLst>
          </p:cNvPr>
          <p:cNvSpPr txBox="1"/>
          <p:nvPr/>
        </p:nvSpPr>
        <p:spPr>
          <a:xfrm>
            <a:off x="9284782" y="2720641"/>
            <a:ext cx="18306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100" b="1" kern="1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Hello World!</a:t>
            </a:r>
            <a:endParaRPr lang="zh-CN" altLang="en-US" sz="2100" b="1" kern="12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443C584A-253D-4D80-AC0F-99284C08FFF5}"/>
              </a:ext>
            </a:extLst>
          </p:cNvPr>
          <p:cNvSpPr/>
          <p:nvPr/>
        </p:nvSpPr>
        <p:spPr>
          <a:xfrm>
            <a:off x="9298386" y="3593410"/>
            <a:ext cx="1479362" cy="707356"/>
          </a:xfrm>
          <a:prstGeom prst="roundRect">
            <a:avLst/>
          </a:prstGeom>
          <a:solidFill>
            <a:srgbClr val="56A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me!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37282E79-6D3C-46BA-B34C-9A198BE371B1}"/>
              </a:ext>
            </a:extLst>
          </p:cNvPr>
          <p:cNvSpPr/>
          <p:nvPr/>
        </p:nvSpPr>
        <p:spPr>
          <a:xfrm>
            <a:off x="7657947" y="3500621"/>
            <a:ext cx="990600" cy="576000"/>
          </a:xfrm>
          <a:prstGeom prst="rightArrow">
            <a:avLst/>
          </a:prstGeom>
          <a:solidFill>
            <a:srgbClr val="56A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F1D2335-B3E1-4AB8-A928-F97500D31170}"/>
              </a:ext>
            </a:extLst>
          </p:cNvPr>
          <p:cNvSpPr/>
          <p:nvPr/>
        </p:nvSpPr>
        <p:spPr>
          <a:xfrm>
            <a:off x="5062561" y="2654015"/>
            <a:ext cx="2162773" cy="5077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B94BB84-10D7-4272-8263-38E464F0691D}"/>
              </a:ext>
            </a:extLst>
          </p:cNvPr>
          <p:cNvSpPr/>
          <p:nvPr/>
        </p:nvSpPr>
        <p:spPr>
          <a:xfrm>
            <a:off x="8949805" y="2674490"/>
            <a:ext cx="2162773" cy="5077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4C6726-CFB0-41BA-A92C-CCC83A42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WeChat Mini-Program development framework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B80227-B10A-4CA3-9054-ED4F89C4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4B8552B-505B-49AE-B784-C660B9B9E8CE}"/>
              </a:ext>
            </a:extLst>
          </p:cNvPr>
          <p:cNvSpPr/>
          <p:nvPr/>
        </p:nvSpPr>
        <p:spPr>
          <a:xfrm>
            <a:off x="2465237" y="1233705"/>
            <a:ext cx="6919328" cy="2533962"/>
          </a:xfrm>
          <a:prstGeom prst="roundRect">
            <a:avLst>
              <a:gd name="adj" fmla="val 4667"/>
            </a:avLst>
          </a:prstGeom>
          <a:solidFill>
            <a:srgbClr val="7371BD">
              <a:alpha val="2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CC86230-D283-4915-9060-BD4B0E77A6E6}"/>
              </a:ext>
            </a:extLst>
          </p:cNvPr>
          <p:cNvGrpSpPr/>
          <p:nvPr/>
        </p:nvGrpSpPr>
        <p:grpSpPr>
          <a:xfrm>
            <a:off x="2851957" y="1395556"/>
            <a:ext cx="2696877" cy="2114572"/>
            <a:chOff x="1775691" y="1765814"/>
            <a:chExt cx="2696877" cy="211457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F2BA19F-D4C7-4612-9E39-28F4A581A2D2}"/>
                </a:ext>
              </a:extLst>
            </p:cNvPr>
            <p:cNvGrpSpPr/>
            <p:nvPr/>
          </p:nvGrpSpPr>
          <p:grpSpPr>
            <a:xfrm>
              <a:off x="1775691" y="1765814"/>
              <a:ext cx="2696877" cy="2114572"/>
              <a:chOff x="1669182" y="1815877"/>
              <a:chExt cx="2696877" cy="2114572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D5ADA3AC-2659-4AAA-9620-28E1EB73063C}"/>
                  </a:ext>
                </a:extLst>
              </p:cNvPr>
              <p:cNvGrpSpPr/>
              <p:nvPr/>
            </p:nvGrpSpPr>
            <p:grpSpPr>
              <a:xfrm>
                <a:off x="1669182" y="2372066"/>
                <a:ext cx="2696877" cy="1558383"/>
                <a:chOff x="1594884" y="1702268"/>
                <a:chExt cx="2696877" cy="1558383"/>
              </a:xfrm>
            </p:grpSpPr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B342FDAB-2B05-4664-9F80-2821EA329E9F}"/>
                    </a:ext>
                  </a:extLst>
                </p:cNvPr>
                <p:cNvSpPr/>
                <p:nvPr/>
              </p:nvSpPr>
              <p:spPr>
                <a:xfrm>
                  <a:off x="1959687" y="1702268"/>
                  <a:ext cx="2332074" cy="119793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2C2C2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2C2C2C"/>
                    </a:solidFill>
                  </a:endParaRPr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E165330-D667-4509-B55E-9994F4B8232D}"/>
                    </a:ext>
                  </a:extLst>
                </p:cNvPr>
                <p:cNvSpPr/>
                <p:nvPr/>
              </p:nvSpPr>
              <p:spPr>
                <a:xfrm>
                  <a:off x="1769410" y="1868647"/>
                  <a:ext cx="2332074" cy="119793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2C2C2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2C2C2C"/>
                    </a:solidFill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1F14413C-1658-4F70-9404-5EC6E56E3BA6}"/>
                    </a:ext>
                  </a:extLst>
                </p:cNvPr>
                <p:cNvSpPr/>
                <p:nvPr/>
              </p:nvSpPr>
              <p:spPr>
                <a:xfrm>
                  <a:off x="1594884" y="2062716"/>
                  <a:ext cx="2332074" cy="119793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2C2C2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solidFill>
                        <a:srgbClr val="2C2C2C"/>
                      </a:solidFill>
                    </a:rPr>
                    <a:t>UI display</a:t>
                  </a:r>
                </a:p>
                <a:p>
                  <a:pPr algn="ctr"/>
                  <a:endParaRPr lang="en-US" altLang="zh-CN" sz="2400" dirty="0">
                    <a:solidFill>
                      <a:srgbClr val="2C2C2C"/>
                    </a:solidFill>
                  </a:endParaRPr>
                </a:p>
                <a:p>
                  <a:pPr algn="ctr"/>
                  <a:endParaRPr lang="zh-CN" altLang="en-US" sz="2400" dirty="0">
                    <a:solidFill>
                      <a:srgbClr val="2C2C2C"/>
                    </a:solidFill>
                  </a:endParaRPr>
                </a:p>
              </p:txBody>
            </p:sp>
          </p:grp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5C90BDC-E2D4-4117-907E-8B46C4FB2762}"/>
                  </a:ext>
                </a:extLst>
              </p:cNvPr>
              <p:cNvSpPr txBox="1"/>
              <p:nvPr/>
            </p:nvSpPr>
            <p:spPr>
              <a:xfrm>
                <a:off x="2143611" y="1815877"/>
                <a:ext cx="189507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2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Render layer</a:t>
                </a:r>
                <a:endParaRPr lang="zh-CN" altLang="en-US" sz="2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4838AE45-33A1-4D0E-B252-2C08AF10DCE8}"/>
                </a:ext>
              </a:extLst>
            </p:cNvPr>
            <p:cNvSpPr/>
            <p:nvPr/>
          </p:nvSpPr>
          <p:spPr>
            <a:xfrm>
              <a:off x="1879310" y="3223065"/>
              <a:ext cx="1014187" cy="3939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2C2C2C"/>
                  </a:solidFill>
                </a:rPr>
                <a:t>WXML</a:t>
              </a:r>
              <a:endParaRPr lang="zh-CN" altLang="en-US" dirty="0">
                <a:solidFill>
                  <a:srgbClr val="2C2C2C"/>
                </a:solidFill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90807160-120A-4702-B31E-DD20328FD6E0}"/>
                </a:ext>
              </a:extLst>
            </p:cNvPr>
            <p:cNvSpPr/>
            <p:nvPr/>
          </p:nvSpPr>
          <p:spPr>
            <a:xfrm>
              <a:off x="2984598" y="3232046"/>
              <a:ext cx="1014187" cy="3939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2C2C2C"/>
                  </a:solidFill>
                </a:rPr>
                <a:t>WXSS</a:t>
              </a:r>
              <a:endParaRPr lang="zh-CN" altLang="en-US" dirty="0">
                <a:solidFill>
                  <a:srgbClr val="2C2C2C"/>
                </a:solidFill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1289AD8-FF7B-4FBD-A7D7-113A7B9636C5}"/>
              </a:ext>
            </a:extLst>
          </p:cNvPr>
          <p:cNvGrpSpPr/>
          <p:nvPr/>
        </p:nvGrpSpPr>
        <p:grpSpPr>
          <a:xfrm>
            <a:off x="6484749" y="1449846"/>
            <a:ext cx="2332074" cy="1913431"/>
            <a:chOff x="5284745" y="1789009"/>
            <a:chExt cx="2332074" cy="191343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F9F7E46-2BCB-4042-B368-B44D45BDEDF0}"/>
                </a:ext>
              </a:extLst>
            </p:cNvPr>
            <p:cNvGrpSpPr/>
            <p:nvPr/>
          </p:nvGrpSpPr>
          <p:grpSpPr>
            <a:xfrm>
              <a:off x="5284745" y="1789009"/>
              <a:ext cx="2332074" cy="1913431"/>
              <a:chOff x="5284745" y="1789009"/>
              <a:chExt cx="2332074" cy="1913431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FA86E776-6B1A-480E-832F-536F0168CF44}"/>
                  </a:ext>
                </a:extLst>
              </p:cNvPr>
              <p:cNvSpPr/>
              <p:nvPr/>
            </p:nvSpPr>
            <p:spPr>
              <a:xfrm>
                <a:off x="5284745" y="2504505"/>
                <a:ext cx="2332074" cy="119793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2C2C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rgbClr val="2C2C2C"/>
                    </a:solidFill>
                  </a:rPr>
                  <a:t>Program logic</a:t>
                </a:r>
              </a:p>
              <a:p>
                <a:pPr algn="ctr"/>
                <a:endParaRPr lang="en-US" altLang="zh-CN" sz="2400" dirty="0">
                  <a:solidFill>
                    <a:srgbClr val="2C2C2C"/>
                  </a:solidFill>
                </a:endParaRPr>
              </a:p>
              <a:p>
                <a:pPr algn="ctr"/>
                <a:endParaRPr lang="zh-CN" altLang="en-US" sz="2400" dirty="0">
                  <a:solidFill>
                    <a:srgbClr val="2C2C2C"/>
                  </a:solidFill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7A58EA6-7597-4914-A751-5C44C5DD359F}"/>
                  </a:ext>
                </a:extLst>
              </p:cNvPr>
              <p:cNvSpPr txBox="1"/>
              <p:nvPr/>
            </p:nvSpPr>
            <p:spPr>
              <a:xfrm>
                <a:off x="5619331" y="1789009"/>
                <a:ext cx="16770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2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Logic layer</a:t>
                </a:r>
                <a:endParaRPr lang="zh-CN" altLang="en-US" sz="2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3126B518-5E94-4D76-B801-D400578D0B84}"/>
                </a:ext>
              </a:extLst>
            </p:cNvPr>
            <p:cNvSpPr/>
            <p:nvPr/>
          </p:nvSpPr>
          <p:spPr>
            <a:xfrm>
              <a:off x="5459271" y="3065038"/>
              <a:ext cx="1979356" cy="3939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2C2C2C"/>
                  </a:solidFill>
                </a:rPr>
                <a:t>JavaScript core</a:t>
              </a:r>
              <a:endParaRPr lang="zh-CN" altLang="en-US" dirty="0">
                <a:solidFill>
                  <a:srgbClr val="2C2C2C"/>
                </a:solidFill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98FD708-BD4E-47DE-9D3E-744EC73660BB}"/>
              </a:ext>
            </a:extLst>
          </p:cNvPr>
          <p:cNvGrpSpPr/>
          <p:nvPr/>
        </p:nvGrpSpPr>
        <p:grpSpPr>
          <a:xfrm>
            <a:off x="1766641" y="4995071"/>
            <a:ext cx="7564386" cy="1258448"/>
            <a:chOff x="1752445" y="4590172"/>
            <a:chExt cx="7564386" cy="1258448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550BB01-85C5-4414-88F8-1E9C16522678}"/>
                </a:ext>
              </a:extLst>
            </p:cNvPr>
            <p:cNvGrpSpPr/>
            <p:nvPr/>
          </p:nvGrpSpPr>
          <p:grpSpPr>
            <a:xfrm>
              <a:off x="2397503" y="4590172"/>
              <a:ext cx="6919328" cy="1258448"/>
              <a:chOff x="1573620" y="5318401"/>
              <a:chExt cx="6919328" cy="1258448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67560DBA-93A3-42C6-90C1-E8B78E117D39}"/>
                  </a:ext>
                </a:extLst>
              </p:cNvPr>
              <p:cNvGrpSpPr/>
              <p:nvPr/>
            </p:nvGrpSpPr>
            <p:grpSpPr>
              <a:xfrm>
                <a:off x="1573620" y="5318401"/>
                <a:ext cx="6919328" cy="1258448"/>
                <a:chOff x="1317588" y="5319253"/>
                <a:chExt cx="6919328" cy="1258448"/>
              </a:xfrm>
            </p:grpSpPr>
            <p:sp>
              <p:nvSpPr>
                <p:cNvPr id="33" name="矩形: 圆角 32">
                  <a:extLst>
                    <a:ext uri="{FF2B5EF4-FFF2-40B4-BE49-F238E27FC236}">
                      <a16:creationId xmlns:a16="http://schemas.microsoft.com/office/drawing/2014/main" id="{D46D8A39-9803-43DF-94B6-3750D4232A3F}"/>
                    </a:ext>
                  </a:extLst>
                </p:cNvPr>
                <p:cNvSpPr/>
                <p:nvPr/>
              </p:nvSpPr>
              <p:spPr>
                <a:xfrm>
                  <a:off x="1317588" y="5319253"/>
                  <a:ext cx="6919328" cy="1258448"/>
                </a:xfrm>
                <a:prstGeom prst="roundRect">
                  <a:avLst>
                    <a:gd name="adj" fmla="val 12613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2C2C2C"/>
                    </a:solidFill>
                  </a:endParaRPr>
                </a:p>
              </p:txBody>
            </p: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7E542245-6AC3-4A55-B490-4B96CF14522B}"/>
                    </a:ext>
                  </a:extLst>
                </p:cNvPr>
                <p:cNvGrpSpPr/>
                <p:nvPr/>
              </p:nvGrpSpPr>
              <p:grpSpPr>
                <a:xfrm>
                  <a:off x="1767103" y="5453853"/>
                  <a:ext cx="1158871" cy="1119574"/>
                  <a:chOff x="1838278" y="5452903"/>
                  <a:chExt cx="1158871" cy="1119574"/>
                </a:xfrm>
              </p:grpSpPr>
              <p:pic>
                <p:nvPicPr>
                  <p:cNvPr id="43" name="Picture 2" descr="Google Photos: How to Eliminate or Edit Your Location - Technipages">
                    <a:extLst>
                      <a:ext uri="{FF2B5EF4-FFF2-40B4-BE49-F238E27FC236}">
                        <a16:creationId xmlns:a16="http://schemas.microsoft.com/office/drawing/2014/main" id="{47DE86D9-9E07-4B50-B673-659ABA8D7A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38278" y="5452903"/>
                    <a:ext cx="1138082" cy="64681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499EFB35-53F4-4A27-87C7-E032BFE48ADE}"/>
                      </a:ext>
                    </a:extLst>
                  </p:cNvPr>
                  <p:cNvSpPr txBox="1"/>
                  <p:nvPr/>
                </p:nvSpPr>
                <p:spPr>
                  <a:xfrm>
                    <a:off x="1839460" y="6141590"/>
                    <a:ext cx="1157689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1">
                          <a:lumMod val="50000"/>
                        </a:schemeClr>
                      </a:buClr>
                      <a:buFont typeface="Wingdings" panose="05000000000000000000" pitchFamily="2" charset="2"/>
                    </a:pPr>
                    <a:r>
                      <a:rPr lang="en-US" altLang="zh-CN" sz="2200" kern="1200" dirty="0">
                        <a:latin typeface="+mj-lt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a:t>location</a:t>
                    </a:r>
                    <a:endParaRPr lang="zh-CN" altLang="en-US" sz="2200" kern="1200" dirty="0">
                      <a:latin typeface="+mj-lt"/>
                      <a:ea typeface="微软雅黑" panose="020B0503020204020204" pitchFamily="34" charset="-122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5" name="组合 34">
                  <a:extLst>
                    <a:ext uri="{FF2B5EF4-FFF2-40B4-BE49-F238E27FC236}">
                      <a16:creationId xmlns:a16="http://schemas.microsoft.com/office/drawing/2014/main" id="{6044A4BE-3BBC-4794-8C89-9B7D92D40047}"/>
                    </a:ext>
                  </a:extLst>
                </p:cNvPr>
                <p:cNvGrpSpPr/>
                <p:nvPr/>
              </p:nvGrpSpPr>
              <p:grpSpPr>
                <a:xfrm>
                  <a:off x="2920904" y="5449579"/>
                  <a:ext cx="1346844" cy="1123848"/>
                  <a:chOff x="2877013" y="5449579"/>
                  <a:chExt cx="1346844" cy="1123848"/>
                </a:xfrm>
              </p:grpSpPr>
              <p:pic>
                <p:nvPicPr>
                  <p:cNvPr id="41" name="Picture 4" descr="Bluetooth - 9to5Mac">
                    <a:extLst>
                      <a:ext uri="{FF2B5EF4-FFF2-40B4-BE49-F238E27FC236}">
                        <a16:creationId xmlns:a16="http://schemas.microsoft.com/office/drawing/2014/main" id="{ADE95A0D-3D55-404A-AD68-6726791B563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59" t="30506" r="77102" b="26338"/>
                  <a:stretch/>
                </p:blipFill>
                <p:spPr bwMode="auto">
                  <a:xfrm>
                    <a:off x="3280018" y="5449579"/>
                    <a:ext cx="572755" cy="73024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2" name="文本框 41">
                    <a:extLst>
                      <a:ext uri="{FF2B5EF4-FFF2-40B4-BE49-F238E27FC236}">
                        <a16:creationId xmlns:a16="http://schemas.microsoft.com/office/drawing/2014/main" id="{9CBBE565-9574-41E6-8C0A-F3B7FC9FE84F}"/>
                      </a:ext>
                    </a:extLst>
                  </p:cNvPr>
                  <p:cNvSpPr txBox="1"/>
                  <p:nvPr/>
                </p:nvSpPr>
                <p:spPr>
                  <a:xfrm>
                    <a:off x="2877013" y="6142540"/>
                    <a:ext cx="1346844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1">
                          <a:lumMod val="50000"/>
                        </a:schemeClr>
                      </a:buClr>
                      <a:buFont typeface="Wingdings" panose="05000000000000000000" pitchFamily="2" charset="2"/>
                    </a:pPr>
                    <a:r>
                      <a:rPr lang="en-US" altLang="zh-CN" sz="2200" dirty="0" err="1">
                        <a:latin typeface="+mj-lt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a:t>b</a:t>
                    </a:r>
                    <a:r>
                      <a:rPr lang="en-US" altLang="zh-CN" sz="2200" kern="1200" dirty="0" err="1">
                        <a:latin typeface="+mj-lt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a:t>luetooth</a:t>
                    </a:r>
                    <a:endParaRPr lang="zh-CN" altLang="en-US" sz="2200" kern="1200" dirty="0">
                      <a:latin typeface="+mj-lt"/>
                      <a:ea typeface="微软雅黑" panose="020B0503020204020204" pitchFamily="34" charset="-122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60D97A3E-A492-40E7-8775-FED70EAB6CD9}"/>
                    </a:ext>
                  </a:extLst>
                </p:cNvPr>
                <p:cNvSpPr txBox="1"/>
                <p:nvPr/>
              </p:nvSpPr>
              <p:spPr>
                <a:xfrm>
                  <a:off x="4252433" y="6123234"/>
                  <a:ext cx="150233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Clr>
                      <a:schemeClr val="accent1">
                        <a:lumMod val="50000"/>
                      </a:schemeClr>
                    </a:buClr>
                    <a:buFont typeface="Wingdings" panose="05000000000000000000" pitchFamily="2" charset="2"/>
                  </a:pPr>
                  <a:r>
                    <a:rPr lang="en-US" altLang="zh-CN" sz="2200" dirty="0">
                      <a:latin typeface="+mj-lt"/>
                      <a:ea typeface="微软雅黑" panose="020B0503020204020204" pitchFamily="34" charset="-122"/>
                      <a:cs typeface="Calibri" panose="020F0502020204030204" pitchFamily="34" charset="0"/>
                    </a:rPr>
                    <a:t>file access</a:t>
                  </a:r>
                  <a:endParaRPr lang="zh-CN" altLang="en-US" sz="2200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7" name="组合 36">
                  <a:extLst>
                    <a:ext uri="{FF2B5EF4-FFF2-40B4-BE49-F238E27FC236}">
                      <a16:creationId xmlns:a16="http://schemas.microsoft.com/office/drawing/2014/main" id="{B7DE8B61-82FA-4C38-BDC8-4E652CE01E8F}"/>
                    </a:ext>
                  </a:extLst>
                </p:cNvPr>
                <p:cNvGrpSpPr/>
                <p:nvPr/>
              </p:nvGrpSpPr>
              <p:grpSpPr>
                <a:xfrm>
                  <a:off x="5821320" y="5498580"/>
                  <a:ext cx="1268296" cy="1043268"/>
                  <a:chOff x="5821320" y="5498580"/>
                  <a:chExt cx="1268296" cy="1043268"/>
                </a:xfrm>
              </p:grpSpPr>
              <p:pic>
                <p:nvPicPr>
                  <p:cNvPr id="39" name="图片 38">
                    <a:extLst>
                      <a:ext uri="{FF2B5EF4-FFF2-40B4-BE49-F238E27FC236}">
                        <a16:creationId xmlns:a16="http://schemas.microsoft.com/office/drawing/2014/main" id="{8EE91D2C-F363-48FD-B6D0-F966163F2C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66833" y="5498580"/>
                    <a:ext cx="675877" cy="675877"/>
                  </a:xfrm>
                  <a:prstGeom prst="rect">
                    <a:avLst/>
                  </a:prstGeom>
                </p:spPr>
              </p:pic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7F09C2C1-7D0B-43F5-9207-31DA482B11C1}"/>
                      </a:ext>
                    </a:extLst>
                  </p:cNvPr>
                  <p:cNvSpPr txBox="1"/>
                  <p:nvPr/>
                </p:nvSpPr>
                <p:spPr>
                  <a:xfrm>
                    <a:off x="5821320" y="6110961"/>
                    <a:ext cx="1268296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1">
                          <a:lumMod val="50000"/>
                        </a:schemeClr>
                      </a:buClr>
                      <a:buFont typeface="Wingdings" panose="05000000000000000000" pitchFamily="2" charset="2"/>
                    </a:pPr>
                    <a:r>
                      <a:rPr lang="en-US" altLang="zh-CN" sz="2200" kern="1200" dirty="0">
                        <a:latin typeface="+mj-lt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a:t>payment</a:t>
                    </a:r>
                    <a:endParaRPr lang="zh-CN" altLang="en-US" sz="2200" kern="1200" dirty="0">
                      <a:latin typeface="+mj-lt"/>
                      <a:ea typeface="微软雅黑" panose="020B0503020204020204" pitchFamily="34" charset="-122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1347C8B-4E0F-4DFE-B448-25F372FBA82A}"/>
                    </a:ext>
                  </a:extLst>
                </p:cNvPr>
                <p:cNvSpPr txBox="1"/>
                <p:nvPr/>
              </p:nvSpPr>
              <p:spPr>
                <a:xfrm>
                  <a:off x="7335129" y="5557765"/>
                  <a:ext cx="59503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Clr>
                      <a:schemeClr val="accent1">
                        <a:lumMod val="50000"/>
                      </a:schemeClr>
                    </a:buClr>
                    <a:buFont typeface="Wingdings" panose="05000000000000000000" pitchFamily="2" charset="2"/>
                  </a:pPr>
                  <a:r>
                    <a:rPr lang="en-US" altLang="zh-CN" sz="3200" b="1" kern="1200" dirty="0">
                      <a:latin typeface="+mj-lt"/>
                      <a:ea typeface="微软雅黑" panose="020B0503020204020204" pitchFamily="34" charset="-122"/>
                      <a:cs typeface="Calibri" panose="020F0502020204030204" pitchFamily="34" charset="0"/>
                    </a:rPr>
                    <a:t>…</a:t>
                  </a:r>
                  <a:endParaRPr lang="zh-CN" altLang="en-US" sz="3200" b="1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endParaRPr>
                </a:p>
              </p:txBody>
            </p:sp>
          </p:grp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BFC7054B-CDC9-4D98-8857-496B68576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1230" y="5525845"/>
                <a:ext cx="675877" cy="662084"/>
              </a:xfrm>
              <a:prstGeom prst="rect">
                <a:avLst/>
              </a:prstGeom>
            </p:spPr>
          </p:pic>
        </p:grp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EC468A53-3F32-43C1-9D1A-74DDF8A64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445" y="4652028"/>
              <a:ext cx="910817" cy="910817"/>
            </a:xfrm>
            <a:prstGeom prst="rect">
              <a:avLst/>
            </a:prstGeom>
          </p:spPr>
        </p:pic>
      </p:grpSp>
      <p:sp>
        <p:nvSpPr>
          <p:cNvPr id="47" name="箭头: 右 46">
            <a:extLst>
              <a:ext uri="{FF2B5EF4-FFF2-40B4-BE49-F238E27FC236}">
                <a16:creationId xmlns:a16="http://schemas.microsoft.com/office/drawing/2014/main" id="{CD208172-66AD-438D-A31A-7F32E070A6A0}"/>
              </a:ext>
            </a:extLst>
          </p:cNvPr>
          <p:cNvSpPr/>
          <p:nvPr/>
        </p:nvSpPr>
        <p:spPr>
          <a:xfrm rot="5400000">
            <a:off x="7092740" y="4118080"/>
            <a:ext cx="785715" cy="449805"/>
          </a:xfrm>
          <a:prstGeom prst="rightArrow">
            <a:avLst>
              <a:gd name="adj1" fmla="val 46597"/>
              <a:gd name="adj2" fmla="val 50000"/>
            </a:avLst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083A29A-9208-4BA7-A845-0F039761CB02}"/>
              </a:ext>
            </a:extLst>
          </p:cNvPr>
          <p:cNvSpPr txBox="1"/>
          <p:nvPr/>
        </p:nvSpPr>
        <p:spPr>
          <a:xfrm>
            <a:off x="6479118" y="4079565"/>
            <a:ext cx="793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data</a:t>
            </a:r>
            <a:endParaRPr lang="zh-CN" altLang="en-US" sz="2200" i="1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0B7B2433-A568-4FF5-A997-2023D47432D0}"/>
              </a:ext>
            </a:extLst>
          </p:cNvPr>
          <p:cNvSpPr/>
          <p:nvPr/>
        </p:nvSpPr>
        <p:spPr>
          <a:xfrm rot="16200000">
            <a:off x="4025162" y="4143067"/>
            <a:ext cx="785715" cy="449803"/>
          </a:xfrm>
          <a:prstGeom prst="rightArrow">
            <a:avLst>
              <a:gd name="adj1" fmla="val 46597"/>
              <a:gd name="adj2" fmla="val 50000"/>
            </a:avLst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383E0AF-1EB7-4210-8024-72AEDD974AE1}"/>
              </a:ext>
            </a:extLst>
          </p:cNvPr>
          <p:cNvSpPr txBox="1"/>
          <p:nvPr/>
        </p:nvSpPr>
        <p:spPr>
          <a:xfrm>
            <a:off x="4513316" y="4136401"/>
            <a:ext cx="793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data</a:t>
            </a:r>
            <a:endParaRPr lang="zh-CN" altLang="en-US" sz="2200" i="1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箭头: 右 50">
            <a:extLst>
              <a:ext uri="{FF2B5EF4-FFF2-40B4-BE49-F238E27FC236}">
                <a16:creationId xmlns:a16="http://schemas.microsoft.com/office/drawing/2014/main" id="{72FD699C-30B5-4407-A670-6C9364459856}"/>
              </a:ext>
            </a:extLst>
          </p:cNvPr>
          <p:cNvSpPr/>
          <p:nvPr/>
        </p:nvSpPr>
        <p:spPr>
          <a:xfrm rot="16200000">
            <a:off x="7771372" y="4101241"/>
            <a:ext cx="785715" cy="449803"/>
          </a:xfrm>
          <a:prstGeom prst="rightArrow">
            <a:avLst>
              <a:gd name="adj1" fmla="val 46597"/>
              <a:gd name="adj2" fmla="val 50000"/>
            </a:avLst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C4431BD-6A41-42F9-BE11-524D863BE39E}"/>
              </a:ext>
            </a:extLst>
          </p:cNvPr>
          <p:cNvSpPr txBox="1"/>
          <p:nvPr/>
        </p:nvSpPr>
        <p:spPr>
          <a:xfrm>
            <a:off x="8379828" y="4110700"/>
            <a:ext cx="945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event</a:t>
            </a:r>
            <a:endParaRPr lang="zh-CN" altLang="en-US" sz="2200" i="1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90B940C-7FE9-4554-A898-1AE7693A00A1}"/>
              </a:ext>
            </a:extLst>
          </p:cNvPr>
          <p:cNvGrpSpPr/>
          <p:nvPr/>
        </p:nvGrpSpPr>
        <p:grpSpPr>
          <a:xfrm>
            <a:off x="1468149" y="3915764"/>
            <a:ext cx="2454621" cy="931210"/>
            <a:chOff x="1468149" y="3915764"/>
            <a:chExt cx="2454621" cy="931210"/>
          </a:xfrm>
        </p:grpSpPr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87B9D4E3-EC89-461C-B6AE-64CBA3391771}"/>
                </a:ext>
              </a:extLst>
            </p:cNvPr>
            <p:cNvSpPr/>
            <p:nvPr/>
          </p:nvSpPr>
          <p:spPr>
            <a:xfrm rot="5400000">
              <a:off x="3305010" y="4143068"/>
              <a:ext cx="785715" cy="449805"/>
            </a:xfrm>
            <a:prstGeom prst="rightArrow">
              <a:avLst>
                <a:gd name="adj1" fmla="val 46597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2C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C2C2C"/>
                </a:solidFill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F0BF2A8F-2A86-4613-A95E-DE836E24B8FD}"/>
                </a:ext>
              </a:extLst>
            </p:cNvPr>
            <p:cNvSpPr txBox="1"/>
            <p:nvPr/>
          </p:nvSpPr>
          <p:spPr>
            <a:xfrm>
              <a:off x="2593810" y="4102150"/>
              <a:ext cx="9453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i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event</a:t>
              </a:r>
              <a:endParaRPr lang="zh-CN" altLang="en-US" sz="2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71616C3-0F18-4733-9CF5-780B08928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68149" y="3915764"/>
              <a:ext cx="1209309" cy="931210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B9DED63D-A272-4A37-9F4F-14AA8B8430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4949" y="4040748"/>
            <a:ext cx="603160" cy="60446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D6E3577-43F6-4809-8583-0943D740348C}"/>
              </a:ext>
            </a:extLst>
          </p:cNvPr>
          <p:cNvSpPr txBox="1"/>
          <p:nvPr/>
        </p:nvSpPr>
        <p:spPr>
          <a:xfrm>
            <a:off x="9963389" y="4158316"/>
            <a:ext cx="181759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Binding function</a:t>
            </a:r>
            <a:endParaRPr lang="zh-CN" altLang="en-US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 animBg="1"/>
      <p:bldP spid="50" grpId="0"/>
      <p:bldP spid="51" grpId="0" animBg="1"/>
      <p:bldP spid="5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57276-B809-4C85-A4F2-1D9276B6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WeChat Mini-Program Bug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EBC1E3-DEB2-410D-A8D1-F9BD3D55A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Bugs can occur during the development of Mini-Programs</a:t>
            </a:r>
          </a:p>
          <a:p>
            <a:r>
              <a:rPr lang="en-US" altLang="zh-CN" dirty="0"/>
              <a:t> We call </a:t>
            </a:r>
            <a:r>
              <a:rPr lang="en-US" altLang="zh-CN" dirty="0">
                <a:solidFill>
                  <a:srgbClr val="C00000"/>
                </a:solidFill>
              </a:rPr>
              <a:t>We</a:t>
            </a:r>
            <a:r>
              <a:rPr lang="en-US" altLang="zh-CN" dirty="0"/>
              <a:t>Chat Mini-Programs </a:t>
            </a:r>
            <a:r>
              <a:rPr lang="en-US" altLang="zh-CN" dirty="0">
                <a:solidFill>
                  <a:srgbClr val="C00000"/>
                </a:solidFill>
              </a:rPr>
              <a:t>bug</a:t>
            </a:r>
            <a:r>
              <a:rPr lang="en-US" altLang="zh-CN" dirty="0"/>
              <a:t> as </a:t>
            </a:r>
            <a:r>
              <a:rPr lang="en-US" altLang="zh-CN" dirty="0" err="1">
                <a:solidFill>
                  <a:srgbClr val="C00000"/>
                </a:solidFill>
              </a:rPr>
              <a:t>WeBug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BC0DEF-1570-48E2-82D5-F81EA37D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5" name="图形 4" descr="金龟子">
            <a:extLst>
              <a:ext uri="{FF2B5EF4-FFF2-40B4-BE49-F238E27FC236}">
                <a16:creationId xmlns:a16="http://schemas.microsoft.com/office/drawing/2014/main" id="{096ED3E5-81ED-45AB-91B5-ACF04DA2A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290465">
            <a:off x="10844710" y="231402"/>
            <a:ext cx="778573" cy="778573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04217A4F-69FC-40BE-A12A-BC7CDCAA5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04" y="2303275"/>
            <a:ext cx="6316121" cy="4330018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9AE62E1C-2221-4C60-BD84-3454177F2D47}"/>
              </a:ext>
            </a:extLst>
          </p:cNvPr>
          <p:cNvSpPr txBox="1"/>
          <p:nvPr/>
        </p:nvSpPr>
        <p:spPr>
          <a:xfrm>
            <a:off x="7900416" y="3429000"/>
            <a:ext cx="32656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JavaScript bugs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Compatibility bugs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Asynchronous bugs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…</a:t>
            </a:r>
            <a:endParaRPr lang="en-US" altLang="zh-CN" sz="22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8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05826-4F7E-49F5-A621-829991C0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WeBugs</a:t>
            </a:r>
            <a:r>
              <a:rPr lang="en-US" altLang="zh-CN" dirty="0"/>
              <a:t> are common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7F665F-6A07-4D1C-9955-26066861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err="1"/>
              <a:t>WeBugs</a:t>
            </a:r>
            <a:r>
              <a:rPr lang="en-US" altLang="zh-CN" dirty="0"/>
              <a:t> can lead to runtime errors</a:t>
            </a:r>
          </a:p>
          <a:p>
            <a:r>
              <a:rPr lang="en-US" altLang="zh-CN" dirty="0"/>
              <a:t> Hundred millions of runtime errors are reported everyday [1]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B448A2-8AB4-4C96-BA1C-86101FD5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7452A02-F570-4DF7-B3C1-80E1E73316A9}"/>
              </a:ext>
            </a:extLst>
          </p:cNvPr>
          <p:cNvGrpSpPr/>
          <p:nvPr/>
        </p:nvGrpSpPr>
        <p:grpSpPr>
          <a:xfrm>
            <a:off x="491799" y="2219638"/>
            <a:ext cx="10223614" cy="4349075"/>
            <a:chOff x="491799" y="1955466"/>
            <a:chExt cx="10223614" cy="4349075"/>
          </a:xfrm>
        </p:grpSpPr>
        <p:graphicFrame>
          <p:nvGraphicFramePr>
            <p:cNvPr id="5" name="图表 4">
              <a:extLst>
                <a:ext uri="{FF2B5EF4-FFF2-40B4-BE49-F238E27FC236}">
                  <a16:creationId xmlns:a16="http://schemas.microsoft.com/office/drawing/2014/main" id="{2815FF5F-43BD-44E6-9953-7D6BB91C604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46326552"/>
                </p:ext>
              </p:extLst>
            </p:nvPr>
          </p:nvGraphicFramePr>
          <p:xfrm>
            <a:off x="491799" y="1955466"/>
            <a:ext cx="10223614" cy="4349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F6AC52E-1A47-4AE2-B0FA-8BE96D2E8DDF}"/>
                </a:ext>
              </a:extLst>
            </p:cNvPr>
            <p:cNvGrpSpPr/>
            <p:nvPr/>
          </p:nvGrpSpPr>
          <p:grpSpPr>
            <a:xfrm>
              <a:off x="639864" y="2316629"/>
              <a:ext cx="825867" cy="3028014"/>
              <a:chOff x="639864" y="2316629"/>
              <a:chExt cx="825867" cy="3028014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4863330-C3CD-4BFC-8A70-882A8F67C37F}"/>
                  </a:ext>
                </a:extLst>
              </p:cNvPr>
              <p:cNvSpPr txBox="1"/>
              <p:nvPr/>
            </p:nvSpPr>
            <p:spPr>
              <a:xfrm>
                <a:off x="782531" y="4944533"/>
                <a:ext cx="683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kern="1200" dirty="0">
                    <a:solidFill>
                      <a:srgbClr val="A0A0A0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20M</a:t>
                </a:r>
                <a:endParaRPr lang="zh-CN" altLang="en-US" sz="2000" b="1" kern="1200" dirty="0">
                  <a:solidFill>
                    <a:srgbClr val="A0A0A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5B525B4-0BEB-402F-8B65-F1D8187CF137}"/>
                  </a:ext>
                </a:extLst>
              </p:cNvPr>
              <p:cNvSpPr txBox="1"/>
              <p:nvPr/>
            </p:nvSpPr>
            <p:spPr>
              <a:xfrm>
                <a:off x="782531" y="4396707"/>
                <a:ext cx="683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dirty="0">
                    <a:solidFill>
                      <a:srgbClr val="A0A0A0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4</a:t>
                </a:r>
                <a:r>
                  <a:rPr lang="en-US" altLang="zh-CN" sz="2000" b="1" kern="1200" dirty="0">
                    <a:solidFill>
                      <a:srgbClr val="A0A0A0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0M</a:t>
                </a:r>
                <a:endParaRPr lang="zh-CN" altLang="en-US" sz="2000" b="1" kern="1200" dirty="0">
                  <a:solidFill>
                    <a:srgbClr val="A0A0A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8400593-807B-4AAE-9B1F-5A29536D0386}"/>
                  </a:ext>
                </a:extLst>
              </p:cNvPr>
              <p:cNvSpPr txBox="1"/>
              <p:nvPr/>
            </p:nvSpPr>
            <p:spPr>
              <a:xfrm>
                <a:off x="782531" y="3851810"/>
                <a:ext cx="683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kern="1200" dirty="0">
                    <a:solidFill>
                      <a:srgbClr val="A0A0A0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60M</a:t>
                </a:r>
                <a:endParaRPr lang="zh-CN" altLang="en-US" sz="2000" b="1" kern="1200" dirty="0">
                  <a:solidFill>
                    <a:srgbClr val="A0A0A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5634FE8-F19F-44C3-AC81-6497003A1192}"/>
                  </a:ext>
                </a:extLst>
              </p:cNvPr>
              <p:cNvSpPr txBox="1"/>
              <p:nvPr/>
            </p:nvSpPr>
            <p:spPr>
              <a:xfrm>
                <a:off x="782531" y="3340083"/>
                <a:ext cx="683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dirty="0">
                    <a:solidFill>
                      <a:srgbClr val="A0A0A0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8</a:t>
                </a:r>
                <a:r>
                  <a:rPr lang="en-US" altLang="zh-CN" sz="2000" b="1" kern="1200" dirty="0">
                    <a:solidFill>
                      <a:srgbClr val="A0A0A0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0M</a:t>
                </a:r>
                <a:endParaRPr lang="zh-CN" altLang="en-US" sz="2000" b="1" kern="1200" dirty="0">
                  <a:solidFill>
                    <a:srgbClr val="A0A0A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0F0F3E6-03A4-4838-97C3-6785045C1E13}"/>
                  </a:ext>
                </a:extLst>
              </p:cNvPr>
              <p:cNvSpPr txBox="1"/>
              <p:nvPr/>
            </p:nvSpPr>
            <p:spPr>
              <a:xfrm>
                <a:off x="639864" y="2828356"/>
                <a:ext cx="8258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kern="1200" dirty="0">
                    <a:solidFill>
                      <a:srgbClr val="C00000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100M</a:t>
                </a:r>
                <a:endParaRPr lang="zh-CN" altLang="en-US" sz="2000" b="1" kern="1200" dirty="0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1A2BAB8-1139-4F01-8EF8-DDB9CF515AEA}"/>
                  </a:ext>
                </a:extLst>
              </p:cNvPr>
              <p:cNvSpPr txBox="1"/>
              <p:nvPr/>
            </p:nvSpPr>
            <p:spPr>
              <a:xfrm>
                <a:off x="639864" y="2316629"/>
                <a:ext cx="8258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kern="1200" dirty="0">
                    <a:solidFill>
                      <a:srgbClr val="A0A0A0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120M</a:t>
                </a:r>
                <a:endParaRPr lang="zh-CN" altLang="en-US" sz="2000" b="1" kern="1200" dirty="0">
                  <a:solidFill>
                    <a:srgbClr val="A0A0A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20F58F4D-A5D8-4A51-97B6-FEDC2EFE206A}"/>
              </a:ext>
            </a:extLst>
          </p:cNvPr>
          <p:cNvSpPr txBox="1"/>
          <p:nvPr/>
        </p:nvSpPr>
        <p:spPr>
          <a:xfrm>
            <a:off x="351808" y="6494095"/>
            <a:ext cx="3641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1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[1] WeChat internal monitoring platform. </a:t>
            </a:r>
            <a:endParaRPr lang="zh-CN" altLang="en-US" sz="1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44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A3587-9684-470E-960D-BE89478F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WeBugs</a:t>
            </a:r>
            <a:r>
              <a:rPr lang="en-US" altLang="zh-CN" dirty="0"/>
              <a:t> seriously affect users’ experience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A5C2CD-BB1E-4367-B71B-12E0324F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FB9A2F-47C0-425A-97B2-47A43ECBA9B9}"/>
              </a:ext>
            </a:extLst>
          </p:cNvPr>
          <p:cNvSpPr txBox="1"/>
          <p:nvPr/>
        </p:nvSpPr>
        <p:spPr>
          <a:xfrm>
            <a:off x="335360" y="5991046"/>
            <a:ext cx="2175596" cy="43088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defRPr sz="2200" b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/>
              <a:t>Program</a:t>
            </a:r>
            <a:r>
              <a:rPr lang="en-US" altLang="zh-CN" dirty="0"/>
              <a:t> crash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800226A-A8FC-455B-8D3A-FCCBC14D8B0B}"/>
              </a:ext>
            </a:extLst>
          </p:cNvPr>
          <p:cNvGrpSpPr/>
          <p:nvPr/>
        </p:nvGrpSpPr>
        <p:grpSpPr>
          <a:xfrm>
            <a:off x="2694762" y="1730695"/>
            <a:ext cx="2698175" cy="4691237"/>
            <a:chOff x="3142907" y="1730695"/>
            <a:chExt cx="2698175" cy="469123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35AF005-D3B5-4BD8-A880-22D688AA969D}"/>
                </a:ext>
              </a:extLst>
            </p:cNvPr>
            <p:cNvSpPr txBox="1"/>
            <p:nvPr/>
          </p:nvSpPr>
          <p:spPr>
            <a:xfrm>
              <a:off x="3142907" y="5991045"/>
              <a:ext cx="2698175" cy="430887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defRPr sz="2200" b="1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Abnormal function</a:t>
              </a:r>
              <a:endParaRPr lang="zh-CN" altLang="en-US" dirty="0"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BA494E45-0467-416D-9F1F-1B04F2905F0D}"/>
                </a:ext>
              </a:extLst>
            </p:cNvPr>
            <p:cNvGrpSpPr/>
            <p:nvPr/>
          </p:nvGrpSpPr>
          <p:grpSpPr>
            <a:xfrm>
              <a:off x="3645379" y="1730695"/>
              <a:ext cx="1962052" cy="3996605"/>
              <a:chOff x="3649107" y="1730695"/>
              <a:chExt cx="1962052" cy="3996605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1B608734-A9F4-4F53-B513-2C6DCB32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9107" y="1730695"/>
                <a:ext cx="1962052" cy="3996605"/>
              </a:xfrm>
              <a:prstGeom prst="rect">
                <a:avLst/>
              </a:prstGeom>
              <a:effectLst>
                <a:softEdge rad="63500"/>
              </a:effectLst>
            </p:spPr>
          </p:pic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6FAD99BE-104C-4317-A4B9-A25404EC576F}"/>
                  </a:ext>
                </a:extLst>
              </p:cNvPr>
              <p:cNvSpPr/>
              <p:nvPr/>
            </p:nvSpPr>
            <p:spPr>
              <a:xfrm>
                <a:off x="3944280" y="2053159"/>
                <a:ext cx="1428053" cy="189654"/>
              </a:xfrm>
              <a:prstGeom prst="roundRect">
                <a:avLst/>
              </a:prstGeom>
              <a:solidFill>
                <a:srgbClr val="2395F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2C2C2C"/>
                  </a:solidFill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FEE7B20-ACCD-4045-95C2-853F6036DFCF}"/>
              </a:ext>
            </a:extLst>
          </p:cNvPr>
          <p:cNvGrpSpPr/>
          <p:nvPr/>
        </p:nvGrpSpPr>
        <p:grpSpPr>
          <a:xfrm>
            <a:off x="451929" y="1672675"/>
            <a:ext cx="1962052" cy="3996605"/>
            <a:chOff x="655016" y="1861203"/>
            <a:chExt cx="1962052" cy="399660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4AB79CF-F0B4-4E72-882E-FA5B06C3051E}"/>
                </a:ext>
              </a:extLst>
            </p:cNvPr>
            <p:cNvGrpSpPr/>
            <p:nvPr/>
          </p:nvGrpSpPr>
          <p:grpSpPr>
            <a:xfrm>
              <a:off x="655016" y="1861203"/>
              <a:ext cx="1962052" cy="3996605"/>
              <a:chOff x="3633669" y="1902129"/>
              <a:chExt cx="1962052" cy="3996605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1139138C-0E3E-4B50-9AD7-52280A874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3669" y="1902129"/>
                <a:ext cx="1962052" cy="3996605"/>
              </a:xfrm>
              <a:prstGeom prst="rect">
                <a:avLst/>
              </a:prstGeom>
              <a:effectLst>
                <a:softEdge rad="63500"/>
              </a:effectLst>
            </p:spPr>
          </p:pic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89531037-D873-4D63-8C3E-776AF55DB7A8}"/>
                  </a:ext>
                </a:extLst>
              </p:cNvPr>
              <p:cNvSpPr/>
              <p:nvPr/>
            </p:nvSpPr>
            <p:spPr>
              <a:xfrm>
                <a:off x="3916107" y="2241973"/>
                <a:ext cx="1428053" cy="189654"/>
              </a:xfrm>
              <a:prstGeom prst="roundRect">
                <a:avLst/>
              </a:prstGeom>
              <a:solidFill>
                <a:srgbClr val="2395F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2C2C2C"/>
                  </a:solidFill>
                </a:endParaRP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6BF1E3F-1B65-4F01-B8BB-63A85854C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160"/>
            <a:stretch/>
          </p:blipFill>
          <p:spPr>
            <a:xfrm>
              <a:off x="744997" y="2390701"/>
              <a:ext cx="1767909" cy="3183752"/>
            </a:xfrm>
            <a:prstGeom prst="rect">
              <a:avLst/>
            </a:prstGeom>
          </p:spPr>
        </p:pic>
      </p:grpSp>
      <p:sp>
        <p:nvSpPr>
          <p:cNvPr id="22" name="椭圆 21">
            <a:extLst>
              <a:ext uri="{FF2B5EF4-FFF2-40B4-BE49-F238E27FC236}">
                <a16:creationId xmlns:a16="http://schemas.microsoft.com/office/drawing/2014/main" id="{A19F9E36-0D2C-480C-BFA2-720CFD844028}"/>
              </a:ext>
            </a:extLst>
          </p:cNvPr>
          <p:cNvSpPr/>
          <p:nvPr/>
        </p:nvSpPr>
        <p:spPr>
          <a:xfrm>
            <a:off x="8603252" y="2107346"/>
            <a:ext cx="3046838" cy="320378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89447FC-D47D-4D2B-A72E-4A533B9A0A40}"/>
              </a:ext>
            </a:extLst>
          </p:cNvPr>
          <p:cNvGrpSpPr/>
          <p:nvPr/>
        </p:nvGrpSpPr>
        <p:grpSpPr>
          <a:xfrm>
            <a:off x="5521311" y="1744241"/>
            <a:ext cx="2555508" cy="4677690"/>
            <a:chOff x="5521311" y="1744241"/>
            <a:chExt cx="2555508" cy="4677690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285FE05-DE79-4853-BC64-81B0AF7D4DD5}"/>
                </a:ext>
              </a:extLst>
            </p:cNvPr>
            <p:cNvGrpSpPr/>
            <p:nvPr/>
          </p:nvGrpSpPr>
          <p:grpSpPr>
            <a:xfrm>
              <a:off x="5521311" y="1744241"/>
              <a:ext cx="2555508" cy="4677690"/>
              <a:chOff x="6261744" y="1744241"/>
              <a:chExt cx="2555508" cy="4677690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6FB2F9ED-C2D3-47EB-A1A4-B3F35131E9ED}"/>
                  </a:ext>
                </a:extLst>
              </p:cNvPr>
              <p:cNvGrpSpPr/>
              <p:nvPr/>
            </p:nvGrpSpPr>
            <p:grpSpPr>
              <a:xfrm>
                <a:off x="6564247" y="1744241"/>
                <a:ext cx="1962052" cy="3996605"/>
                <a:chOff x="7212377" y="1744241"/>
                <a:chExt cx="1962052" cy="3996605"/>
              </a:xfrm>
            </p:grpSpPr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A68D85D7-D448-4BE3-BCDA-D00D61657C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12377" y="1744241"/>
                  <a:ext cx="1962052" cy="3996605"/>
                </a:xfrm>
                <a:prstGeom prst="rect">
                  <a:avLst/>
                </a:prstGeom>
                <a:effectLst>
                  <a:softEdge rad="63500"/>
                </a:effectLst>
              </p:spPr>
            </p:pic>
            <p:sp>
              <p:nvSpPr>
                <p:cNvPr id="13" name="矩形: 圆角 12">
                  <a:extLst>
                    <a:ext uri="{FF2B5EF4-FFF2-40B4-BE49-F238E27FC236}">
                      <a16:creationId xmlns:a16="http://schemas.microsoft.com/office/drawing/2014/main" id="{15C7A6DA-E1FA-416D-B10A-6A3AC9C2350D}"/>
                    </a:ext>
                  </a:extLst>
                </p:cNvPr>
                <p:cNvSpPr/>
                <p:nvPr/>
              </p:nvSpPr>
              <p:spPr>
                <a:xfrm>
                  <a:off x="7525795" y="2062820"/>
                  <a:ext cx="1428053" cy="189654"/>
                </a:xfrm>
                <a:prstGeom prst="roundRect">
                  <a:avLst/>
                </a:prstGeom>
                <a:solidFill>
                  <a:srgbClr val="2395F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2C2C2C"/>
                    </a:solidFill>
                  </a:endParaRPr>
                </a:p>
              </p:txBody>
            </p:sp>
          </p:grp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A35F5ED-426D-4E19-991E-25A773250877}"/>
                  </a:ext>
                </a:extLst>
              </p:cNvPr>
              <p:cNvSpPr txBox="1"/>
              <p:nvPr/>
            </p:nvSpPr>
            <p:spPr>
              <a:xfrm>
                <a:off x="6261744" y="5991044"/>
                <a:ext cx="2555508" cy="430887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  <a:defRPr sz="2200" b="1">
                    <a:solidFill>
                      <a:schemeClr val="bg1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defRPr>
                </a:lvl1pPr>
              </a:lstStyle>
              <a:p>
                <a:r>
                  <a:rPr lang="en-US" altLang="zh-CN" dirty="0"/>
                  <a:t>Abnormal display</a:t>
                </a:r>
                <a:endParaRPr lang="zh-CN" altLang="en-US" dirty="0"/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0DE2CE2-DDF8-4D26-9EDD-1DEADCAB081E}"/>
                </a:ext>
              </a:extLst>
            </p:cNvPr>
            <p:cNvGrpSpPr/>
            <p:nvPr/>
          </p:nvGrpSpPr>
          <p:grpSpPr>
            <a:xfrm>
              <a:off x="5940009" y="2356611"/>
              <a:ext cx="1718112" cy="3173630"/>
              <a:chOff x="4580805" y="808883"/>
              <a:chExt cx="3046838" cy="4789139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16ED64A4-769B-483D-A202-4BDF076F0CBE}"/>
                  </a:ext>
                </a:extLst>
              </p:cNvPr>
              <p:cNvGrpSpPr/>
              <p:nvPr/>
            </p:nvGrpSpPr>
            <p:grpSpPr>
              <a:xfrm>
                <a:off x="4580805" y="808883"/>
                <a:ext cx="3046838" cy="4789139"/>
                <a:chOff x="5712628" y="1402159"/>
                <a:chExt cx="3046838" cy="4789139"/>
              </a:xfrm>
            </p:grpSpPr>
            <p:pic>
              <p:nvPicPr>
                <p:cNvPr id="33" name="图片 32">
                  <a:extLst>
                    <a:ext uri="{FF2B5EF4-FFF2-40B4-BE49-F238E27FC236}">
                      <a16:creationId xmlns:a16="http://schemas.microsoft.com/office/drawing/2014/main" id="{C55A4A1A-44AC-4321-A1C5-F753231A81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924" b="18343"/>
                <a:stretch/>
              </p:blipFill>
              <p:spPr>
                <a:xfrm>
                  <a:off x="5712628" y="1402159"/>
                  <a:ext cx="3046838" cy="4789139"/>
                </a:xfrm>
                <a:prstGeom prst="rect">
                  <a:avLst/>
                </a:prstGeom>
              </p:spPr>
            </p:pic>
            <p:pic>
              <p:nvPicPr>
                <p:cNvPr id="34" name="图片 33">
                  <a:extLst>
                    <a:ext uri="{FF2B5EF4-FFF2-40B4-BE49-F238E27FC236}">
                      <a16:creationId xmlns:a16="http://schemas.microsoft.com/office/drawing/2014/main" id="{D1757B2B-AB4E-4762-B284-0533C220E9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37845" y="1546869"/>
                  <a:ext cx="2994206" cy="733971"/>
                </a:xfrm>
                <a:prstGeom prst="rect">
                  <a:avLst/>
                </a:prstGeom>
              </p:spPr>
            </p:pic>
          </p:grp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6193BF8D-8E32-458C-BB2E-D9535C00B535}"/>
                  </a:ext>
                </a:extLst>
              </p:cNvPr>
              <p:cNvSpPr/>
              <p:nvPr/>
            </p:nvSpPr>
            <p:spPr>
              <a:xfrm>
                <a:off x="5079301" y="3882585"/>
                <a:ext cx="1707592" cy="809092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CEA3A693-BF88-4104-9727-9131632C6CE1}"/>
                  </a:ext>
                </a:extLst>
              </p:cNvPr>
              <p:cNvSpPr/>
              <p:nvPr/>
            </p:nvSpPr>
            <p:spPr>
              <a:xfrm>
                <a:off x="5079301" y="4664689"/>
                <a:ext cx="1707592" cy="809092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01FCEEAA-A305-4F73-8E61-B7DFFBC492CD}"/>
                  </a:ext>
                </a:extLst>
              </p:cNvPr>
              <p:cNvSpPr/>
              <p:nvPr/>
            </p:nvSpPr>
            <p:spPr>
              <a:xfrm>
                <a:off x="5079303" y="3100480"/>
                <a:ext cx="1707592" cy="809092"/>
              </a:xfrm>
              <a:prstGeom prst="roundRect">
                <a:avLst>
                  <a:gd name="adj" fmla="val 0"/>
                </a:avLst>
              </a:prstGeom>
              <a:solidFill>
                <a:srgbClr val="011F6D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022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A885D-2A2D-4837-9FA2-9CA88E5F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Understanding and detecting </a:t>
            </a:r>
            <a:r>
              <a:rPr lang="en-US" altLang="zh-CN" dirty="0" err="1"/>
              <a:t>WeBugs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BA542-1CB8-4839-AC5F-C0D1650BD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/>
              <a:t> First empirical study on </a:t>
            </a:r>
            <a:r>
              <a:rPr lang="en-US" altLang="zh-CN" dirty="0" err="1"/>
              <a:t>WeBugs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 RQ1: Root cause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 RQ2: Fix strategy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 Detecting </a:t>
            </a:r>
            <a:r>
              <a:rPr lang="en-US" altLang="zh-CN" dirty="0" err="1"/>
              <a:t>WeBugs</a:t>
            </a:r>
            <a:endParaRPr lang="en-US" altLang="zh-CN" dirty="0"/>
          </a:p>
          <a:p>
            <a:pPr lvl="1"/>
            <a:r>
              <a:rPr lang="en-US" altLang="zh-CN" dirty="0"/>
              <a:t> A static analysis tool, </a:t>
            </a:r>
            <a:r>
              <a:rPr lang="en-US" altLang="zh-CN" dirty="0" err="1"/>
              <a:t>WeDetector</a:t>
            </a:r>
            <a:endParaRPr lang="en-US" altLang="zh-CN" dirty="0"/>
          </a:p>
          <a:p>
            <a:pPr lvl="1"/>
            <a:r>
              <a:rPr lang="en-US" altLang="zh-CN" dirty="0"/>
              <a:t> Find 11 new bugs in 25 popular WeChat Mini-Programs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FAB16E-D315-4B42-A017-F6BA0427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5" name="内容占位符 9">
            <a:extLst>
              <a:ext uri="{FF2B5EF4-FFF2-40B4-BE49-F238E27FC236}">
                <a16:creationId xmlns:a16="http://schemas.microsoft.com/office/drawing/2014/main" id="{F322942F-6E6E-4405-845F-E4DEE9327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55" y="3818189"/>
            <a:ext cx="2419122" cy="24191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7125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A885D-2A2D-4837-9FA2-9CA88E5F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Understanding and detecting </a:t>
            </a:r>
            <a:r>
              <a:rPr lang="en-US" altLang="zh-CN" dirty="0" err="1"/>
              <a:t>WeBugs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BA542-1CB8-4839-AC5F-C0D1650BD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C00000"/>
                </a:solidFill>
              </a:rPr>
              <a:t> First empirical study on </a:t>
            </a:r>
            <a:r>
              <a:rPr lang="en-US" altLang="zh-CN" dirty="0" err="1">
                <a:solidFill>
                  <a:srgbClr val="C00000"/>
                </a:solidFill>
              </a:rPr>
              <a:t>WeBugs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 RQ1: Root cause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 RQ2: Fix strategy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 Detecting </a:t>
            </a:r>
            <a:r>
              <a:rPr lang="en-US" altLang="zh-CN" dirty="0" err="1"/>
              <a:t>WeBugs</a:t>
            </a:r>
            <a:endParaRPr lang="en-US" altLang="zh-CN" dirty="0"/>
          </a:p>
          <a:p>
            <a:pPr lvl="1"/>
            <a:r>
              <a:rPr lang="en-US" altLang="zh-CN" dirty="0"/>
              <a:t> A static analysis tool, </a:t>
            </a:r>
            <a:r>
              <a:rPr lang="en-US" altLang="zh-CN" dirty="0" err="1"/>
              <a:t>WeDetector</a:t>
            </a:r>
            <a:endParaRPr lang="en-US" altLang="zh-CN" dirty="0"/>
          </a:p>
          <a:p>
            <a:pPr lvl="1"/>
            <a:r>
              <a:rPr lang="en-US" altLang="zh-CN" dirty="0"/>
              <a:t> Find 11 new bugs in 25 popular WeChat Mini-Programs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FAB16E-D315-4B42-A017-F6BA0427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5" name="内容占位符 9">
            <a:extLst>
              <a:ext uri="{FF2B5EF4-FFF2-40B4-BE49-F238E27FC236}">
                <a16:creationId xmlns:a16="http://schemas.microsoft.com/office/drawing/2014/main" id="{F322942F-6E6E-4405-845F-E4DEE9327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55" y="3818189"/>
            <a:ext cx="2419122" cy="24191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4038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ED6F1-C3EB-4A46-91CA-A715C99C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WeBug</a:t>
            </a:r>
            <a:r>
              <a:rPr lang="en-US" altLang="zh-CN" dirty="0"/>
              <a:t> collection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6A2A61-5019-463A-9E24-DFA188340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 83</a:t>
            </a:r>
            <a:r>
              <a:rPr lang="en-US" altLang="zh-CN" dirty="0"/>
              <a:t> </a:t>
            </a:r>
            <a:r>
              <a:rPr lang="en-US" altLang="zh-CN" dirty="0" err="1"/>
              <a:t>WeBugs</a:t>
            </a:r>
            <a:r>
              <a:rPr lang="zh-CN" altLang="en-US" dirty="0"/>
              <a:t> </a:t>
            </a:r>
            <a:r>
              <a:rPr lang="en-US" altLang="zh-CN" dirty="0"/>
              <a:t>collected from </a:t>
            </a:r>
            <a:r>
              <a:rPr lang="en-US" altLang="zh-CN" dirty="0">
                <a:solidFill>
                  <a:srgbClr val="C00000"/>
                </a:solidFill>
              </a:rPr>
              <a:t>3</a:t>
            </a:r>
            <a:r>
              <a:rPr lang="en-US" altLang="zh-CN" dirty="0"/>
              <a:t> sources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AB992E-296A-4A93-B5E6-4C2E4764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9DEBA2E2-4DAA-4C11-8B9F-20B46FA94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1" y="2004236"/>
            <a:ext cx="2522021" cy="1094880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512C6B7E-C836-43B3-A10A-97E4225A540B}"/>
              </a:ext>
            </a:extLst>
          </p:cNvPr>
          <p:cNvSpPr/>
          <p:nvPr/>
        </p:nvSpPr>
        <p:spPr>
          <a:xfrm>
            <a:off x="3175256" y="2134302"/>
            <a:ext cx="7064209" cy="7162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E551BA3-3A2B-4DF2-8BBD-7B10008BE3D8}"/>
              </a:ext>
            </a:extLst>
          </p:cNvPr>
          <p:cNvSpPr txBox="1"/>
          <p:nvPr/>
        </p:nvSpPr>
        <p:spPr>
          <a:xfrm>
            <a:off x="3338217" y="2261597"/>
            <a:ext cx="6901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4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Bugs in which user feedback can be collected</a:t>
            </a:r>
            <a:endParaRPr lang="zh-CN" altLang="en-US" sz="24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09E355A-62D4-4DA1-9CE3-F950BA32C6E7}"/>
              </a:ext>
            </a:extLst>
          </p:cNvPr>
          <p:cNvGrpSpPr/>
          <p:nvPr/>
        </p:nvGrpSpPr>
        <p:grpSpPr>
          <a:xfrm>
            <a:off x="965328" y="3521563"/>
            <a:ext cx="7692289" cy="1222776"/>
            <a:chOff x="965328" y="3521563"/>
            <a:chExt cx="7692289" cy="122277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411C5E4-77EA-4A74-9FFB-A2ED7C09E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328" y="3521563"/>
              <a:ext cx="1313155" cy="1222776"/>
            </a:xfrm>
            <a:prstGeom prst="rect">
              <a:avLst/>
            </a:prstGeom>
          </p:spPr>
        </p:pic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46E0BB82-4259-40BF-96A4-5380F3B03B91}"/>
                </a:ext>
              </a:extLst>
            </p:cNvPr>
            <p:cNvSpPr/>
            <p:nvPr/>
          </p:nvSpPr>
          <p:spPr>
            <a:xfrm>
              <a:off x="3175256" y="3821451"/>
              <a:ext cx="5482361" cy="71625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C2C2C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A524D1F-5376-45D2-B946-0599D2F7D3E0}"/>
                </a:ext>
              </a:extLst>
            </p:cNvPr>
            <p:cNvSpPr txBox="1"/>
            <p:nvPr/>
          </p:nvSpPr>
          <p:spPr>
            <a:xfrm>
              <a:off x="3338217" y="3948746"/>
              <a:ext cx="5107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400" b="1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Bugs in the development process</a:t>
              </a:r>
              <a:endParaRPr lang="zh-CN" altLang="en-US" sz="24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03F43CB-3FEB-45AA-BDC5-52C782204130}"/>
              </a:ext>
            </a:extLst>
          </p:cNvPr>
          <p:cNvGrpSpPr/>
          <p:nvPr/>
        </p:nvGrpSpPr>
        <p:grpSpPr>
          <a:xfrm>
            <a:off x="1064517" y="5166787"/>
            <a:ext cx="9820608" cy="1362128"/>
            <a:chOff x="1064517" y="5166787"/>
            <a:chExt cx="9820608" cy="136212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DDC5D50-B15F-4C27-BFE2-FE7E647D6BBF}"/>
                </a:ext>
              </a:extLst>
            </p:cNvPr>
            <p:cNvGrpSpPr/>
            <p:nvPr/>
          </p:nvGrpSpPr>
          <p:grpSpPr>
            <a:xfrm>
              <a:off x="1064517" y="5166787"/>
              <a:ext cx="1114778" cy="1362128"/>
              <a:chOff x="9301344" y="968376"/>
              <a:chExt cx="1251155" cy="1548682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5BE07FE7-5B30-45F5-9054-EA300E786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01344" y="1265903"/>
                <a:ext cx="1251155" cy="1251155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380DEC96-18DE-4A9B-8620-2C63471EA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1727" y="968376"/>
                <a:ext cx="682816" cy="682816"/>
              </a:xfrm>
              <a:prstGeom prst="rect">
                <a:avLst/>
              </a:prstGeom>
            </p:spPr>
          </p:pic>
        </p:grp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B168ACE8-F7AF-4404-BD7E-5FFE6F1CA125}"/>
                </a:ext>
              </a:extLst>
            </p:cNvPr>
            <p:cNvSpPr/>
            <p:nvPr/>
          </p:nvSpPr>
          <p:spPr>
            <a:xfrm>
              <a:off x="3159645" y="5521054"/>
              <a:ext cx="7700197" cy="71625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C2C2C"/>
                </a:solidFill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FF8219C-CE98-41D5-A2FF-8884EA57FF48}"/>
                </a:ext>
              </a:extLst>
            </p:cNvPr>
            <p:cNvSpPr txBox="1"/>
            <p:nvPr/>
          </p:nvSpPr>
          <p:spPr>
            <a:xfrm>
              <a:off x="3322606" y="5648349"/>
              <a:ext cx="75625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400" b="1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Bugs in online commercial WeChat Mini-Programs</a:t>
              </a:r>
              <a:endParaRPr lang="zh-CN" altLang="en-US" sz="24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726BE3D3-D929-4131-83E0-A00A2D705A38}"/>
              </a:ext>
            </a:extLst>
          </p:cNvPr>
          <p:cNvSpPr txBox="1"/>
          <p:nvPr/>
        </p:nvSpPr>
        <p:spPr>
          <a:xfrm>
            <a:off x="9779474" y="1836219"/>
            <a:ext cx="1838197" cy="461665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en-US" altLang="zh-C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WeBugs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31FE207-03CC-4271-8F63-E432C2A6C43E}"/>
              </a:ext>
            </a:extLst>
          </p:cNvPr>
          <p:cNvSpPr txBox="1"/>
          <p:nvPr/>
        </p:nvSpPr>
        <p:spPr>
          <a:xfrm>
            <a:off x="8153875" y="3521563"/>
            <a:ext cx="1838196" cy="461665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16 </a:t>
            </a:r>
            <a:r>
              <a:rPr lang="en-US" altLang="zh-CN" dirty="0" err="1"/>
              <a:t>WeBugs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69D84A4-55E9-4F93-8136-0D76841B53D7}"/>
              </a:ext>
            </a:extLst>
          </p:cNvPr>
          <p:cNvSpPr txBox="1"/>
          <p:nvPr/>
        </p:nvSpPr>
        <p:spPr>
          <a:xfrm>
            <a:off x="10239465" y="5236236"/>
            <a:ext cx="1838197" cy="461665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18 </a:t>
            </a:r>
            <a:r>
              <a:rPr lang="en-US" altLang="zh-CN" dirty="0" err="1"/>
              <a:t>WeBugs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79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9" grpId="0" animBg="1"/>
      <p:bldP spid="20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ED6F1-C3EB-4A46-91CA-A715C99C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WeBug</a:t>
            </a:r>
            <a:r>
              <a:rPr lang="en-US" altLang="zh-CN" dirty="0"/>
              <a:t> collection — GitHub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AB992E-296A-4A93-B5E6-4C2E4764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9DEBA2E2-4DAA-4C11-8B9F-20B46FA94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93" y="3194254"/>
            <a:ext cx="2522021" cy="1094880"/>
          </a:xfrm>
          <a:prstGeom prst="rect">
            <a:avLst/>
          </a:prstGeom>
        </p:spPr>
      </p:pic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BD0A15E9-755B-418B-88AF-B74470C8D59F}"/>
              </a:ext>
            </a:extLst>
          </p:cNvPr>
          <p:cNvSpPr/>
          <p:nvPr/>
        </p:nvSpPr>
        <p:spPr>
          <a:xfrm>
            <a:off x="457202" y="1527890"/>
            <a:ext cx="2968486" cy="917136"/>
          </a:xfrm>
          <a:prstGeom prst="homePlate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0F65517-2E0A-4038-B97B-C7DB5AE732BE}"/>
              </a:ext>
            </a:extLst>
          </p:cNvPr>
          <p:cNvSpPr txBox="1"/>
          <p:nvPr/>
        </p:nvSpPr>
        <p:spPr>
          <a:xfrm>
            <a:off x="523462" y="175562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4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Step 1</a:t>
            </a:r>
          </a:p>
        </p:txBody>
      </p:sp>
      <p:sp>
        <p:nvSpPr>
          <p:cNvPr id="21" name="箭头: V 形 20">
            <a:extLst>
              <a:ext uri="{FF2B5EF4-FFF2-40B4-BE49-F238E27FC236}">
                <a16:creationId xmlns:a16="http://schemas.microsoft.com/office/drawing/2014/main" id="{5363E674-107C-42BF-8614-5F0226366291}"/>
              </a:ext>
            </a:extLst>
          </p:cNvPr>
          <p:cNvSpPr/>
          <p:nvPr/>
        </p:nvSpPr>
        <p:spPr>
          <a:xfrm>
            <a:off x="3039606" y="1527889"/>
            <a:ext cx="2968486" cy="917136"/>
          </a:xfrm>
          <a:prstGeom prst="chevron">
            <a:avLst/>
          </a:prstGeom>
          <a:solidFill>
            <a:srgbClr val="E45A3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F7DBBB1-484E-4DF0-B625-9CA4C8552EF0}"/>
              </a:ext>
            </a:extLst>
          </p:cNvPr>
          <p:cNvSpPr txBox="1"/>
          <p:nvPr/>
        </p:nvSpPr>
        <p:spPr>
          <a:xfrm>
            <a:off x="3694149" y="175252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4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27" name="箭头: V 形 26">
            <a:extLst>
              <a:ext uri="{FF2B5EF4-FFF2-40B4-BE49-F238E27FC236}">
                <a16:creationId xmlns:a16="http://schemas.microsoft.com/office/drawing/2014/main" id="{AA91CDBC-F611-4F73-94CF-07E49B127A39}"/>
              </a:ext>
            </a:extLst>
          </p:cNvPr>
          <p:cNvSpPr/>
          <p:nvPr/>
        </p:nvSpPr>
        <p:spPr>
          <a:xfrm>
            <a:off x="5622010" y="1527888"/>
            <a:ext cx="2968486" cy="917136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47EDC4F-CBB7-4836-B86F-37DEA7989769}"/>
              </a:ext>
            </a:extLst>
          </p:cNvPr>
          <p:cNvSpPr txBox="1"/>
          <p:nvPr/>
        </p:nvSpPr>
        <p:spPr>
          <a:xfrm>
            <a:off x="6276553" y="175252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4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Step 3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2F7F731-99D3-482D-A13B-14E6F2ABBC63}"/>
              </a:ext>
            </a:extLst>
          </p:cNvPr>
          <p:cNvSpPr/>
          <p:nvPr/>
        </p:nvSpPr>
        <p:spPr>
          <a:xfrm>
            <a:off x="457201" y="2511284"/>
            <a:ext cx="2517912" cy="576000"/>
          </a:xfrm>
          <a:prstGeom prst="rect">
            <a:avLst/>
          </a:prstGeom>
          <a:solidFill>
            <a:schemeClr val="accent5">
              <a:lumMod val="20000"/>
              <a:lumOff val="80000"/>
              <a:alpha val="76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5F14E7B-A5DA-4013-B83B-183E6CF4B138}"/>
              </a:ext>
            </a:extLst>
          </p:cNvPr>
          <p:cNvSpPr txBox="1"/>
          <p:nvPr/>
        </p:nvSpPr>
        <p:spPr>
          <a:xfrm>
            <a:off x="523462" y="2607992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Keyword search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42E5F39-CB68-4D59-970D-CE7B89A3D6D4}"/>
              </a:ext>
            </a:extLst>
          </p:cNvPr>
          <p:cNvGrpSpPr/>
          <p:nvPr/>
        </p:nvGrpSpPr>
        <p:grpSpPr>
          <a:xfrm>
            <a:off x="457201" y="3189904"/>
            <a:ext cx="2517912" cy="1521364"/>
            <a:chOff x="457201" y="3289175"/>
            <a:chExt cx="2517912" cy="1521364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BDEA94C-B8A4-4B0A-A4E6-B7A9444019E3}"/>
                </a:ext>
              </a:extLst>
            </p:cNvPr>
            <p:cNvSpPr/>
            <p:nvPr/>
          </p:nvSpPr>
          <p:spPr>
            <a:xfrm>
              <a:off x="457201" y="3289175"/>
              <a:ext cx="2517912" cy="1521364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76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F3CDE90-6746-45D0-9E89-50B0B8AF4539}"/>
                </a:ext>
              </a:extLst>
            </p:cNvPr>
            <p:cNvSpPr txBox="1"/>
            <p:nvPr/>
          </p:nvSpPr>
          <p:spPr>
            <a:xfrm>
              <a:off x="538748" y="3392557"/>
              <a:ext cx="241925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e.g., Mini-Programs</a:t>
              </a: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        </a:t>
              </a:r>
              <a:r>
                <a:rPr lang="en-US" altLang="zh-CN" sz="2000" kern="1200" dirty="0" err="1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weapp</a:t>
              </a:r>
              <a:endParaRPr lang="en-US" altLang="zh-CN" sz="20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        </a:t>
              </a:r>
              <a:r>
                <a:rPr lang="en-US" altLang="zh-CN" sz="2000" dirty="0" err="1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wxapp</a:t>
              </a:r>
              <a:endParaRPr lang="en-US" altLang="zh-CN" sz="20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        …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07D7AAC-8587-40D2-AF5F-0D3C6DDE8AB4}"/>
              </a:ext>
            </a:extLst>
          </p:cNvPr>
          <p:cNvGrpSpPr/>
          <p:nvPr/>
        </p:nvGrpSpPr>
        <p:grpSpPr>
          <a:xfrm>
            <a:off x="457200" y="4788097"/>
            <a:ext cx="2528154" cy="813328"/>
            <a:chOff x="446959" y="4866403"/>
            <a:chExt cx="2528154" cy="584591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A00E9B57-3B81-4E03-AA96-998B004D9078}"/>
                </a:ext>
              </a:extLst>
            </p:cNvPr>
            <p:cNvSpPr/>
            <p:nvPr/>
          </p:nvSpPr>
          <p:spPr>
            <a:xfrm>
              <a:off x="457201" y="4866403"/>
              <a:ext cx="2517912" cy="58459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76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836576F-302A-4EC1-9E74-BF198B0A1D07}"/>
                </a:ext>
              </a:extLst>
            </p:cNvPr>
            <p:cNvSpPr txBox="1"/>
            <p:nvPr/>
          </p:nvSpPr>
          <p:spPr>
            <a:xfrm>
              <a:off x="446959" y="5031037"/>
              <a:ext cx="2364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b="1" dirty="0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13,365</a:t>
              </a:r>
              <a:r>
                <a:rPr lang="en-US" altLang="zh-CN" sz="20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 repositories</a:t>
              </a:r>
              <a:endParaRPr lang="en-US" altLang="zh-CN" sz="20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5A366D0B-E8A5-4C0D-9883-39F8A015A70C}"/>
              </a:ext>
            </a:extLst>
          </p:cNvPr>
          <p:cNvSpPr/>
          <p:nvPr/>
        </p:nvSpPr>
        <p:spPr>
          <a:xfrm>
            <a:off x="3039606" y="2535347"/>
            <a:ext cx="2517912" cy="576000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D5DB3F3-DC02-4298-9A43-52B5A64118F6}"/>
              </a:ext>
            </a:extLst>
          </p:cNvPr>
          <p:cNvSpPr txBox="1"/>
          <p:nvPr/>
        </p:nvSpPr>
        <p:spPr>
          <a:xfrm>
            <a:off x="3081463" y="2623292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R</a:t>
            </a:r>
            <a:r>
              <a:rPr lang="en-US" altLang="zh-CN" sz="20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epository filter 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3DB39A1-4BBF-45A4-9968-7C6C50E8AAB8}"/>
              </a:ext>
            </a:extLst>
          </p:cNvPr>
          <p:cNvGrpSpPr/>
          <p:nvPr/>
        </p:nvGrpSpPr>
        <p:grpSpPr>
          <a:xfrm>
            <a:off x="3039607" y="3173756"/>
            <a:ext cx="2517912" cy="1521364"/>
            <a:chOff x="457201" y="3289175"/>
            <a:chExt cx="2517912" cy="152136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C9F0482-7F9E-46D0-9E54-0C608B3F66EA}"/>
                </a:ext>
              </a:extLst>
            </p:cNvPr>
            <p:cNvSpPr/>
            <p:nvPr/>
          </p:nvSpPr>
          <p:spPr>
            <a:xfrm>
              <a:off x="457201" y="3289175"/>
              <a:ext cx="2517912" cy="1521364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5BD48AB-4029-4505-BFA3-121F1757E6A9}"/>
                </a:ext>
              </a:extLst>
            </p:cNvPr>
            <p:cNvSpPr txBox="1"/>
            <p:nvPr/>
          </p:nvSpPr>
          <p:spPr>
            <a:xfrm>
              <a:off x="499057" y="3696667"/>
              <a:ext cx="24513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Remove invalid &amp;</a:t>
              </a: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i</a:t>
              </a:r>
              <a:r>
                <a:rPr lang="en-US" altLang="zh-CN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nactive repositories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5317939-D21A-4841-AECF-791EA445BFF9}"/>
              </a:ext>
            </a:extLst>
          </p:cNvPr>
          <p:cNvGrpSpPr/>
          <p:nvPr/>
        </p:nvGrpSpPr>
        <p:grpSpPr>
          <a:xfrm>
            <a:off x="3039606" y="4788097"/>
            <a:ext cx="2517912" cy="813328"/>
            <a:chOff x="457201" y="4866403"/>
            <a:chExt cx="2517912" cy="8133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2BA9CBC-3DD1-4A21-9A2D-C0306C5F8219}"/>
                </a:ext>
              </a:extLst>
            </p:cNvPr>
            <p:cNvSpPr/>
            <p:nvPr/>
          </p:nvSpPr>
          <p:spPr>
            <a:xfrm>
              <a:off x="457201" y="4866403"/>
              <a:ext cx="2517912" cy="81332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9FA488EE-3EF7-441E-BBF2-842EE877C1FC}"/>
                </a:ext>
              </a:extLst>
            </p:cNvPr>
            <p:cNvSpPr txBox="1"/>
            <p:nvPr/>
          </p:nvSpPr>
          <p:spPr>
            <a:xfrm>
              <a:off x="505371" y="4918446"/>
              <a:ext cx="2008883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b="1" dirty="0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255</a:t>
              </a:r>
              <a:r>
                <a:rPr lang="en-US" altLang="zh-CN" sz="20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 repositories</a:t>
              </a: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b="1" kern="1200" dirty="0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4</a:t>
              </a:r>
              <a:r>
                <a:rPr lang="en-US" altLang="zh-CN" sz="2000" b="1" dirty="0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k+ </a:t>
              </a:r>
              <a:r>
                <a:rPr lang="en-US" altLang="zh-CN" sz="20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issues</a:t>
              </a:r>
              <a:endParaRPr lang="en-US" altLang="zh-CN" sz="20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0B7B6EDD-1DF0-49ED-AB15-48966E394C29}"/>
              </a:ext>
            </a:extLst>
          </p:cNvPr>
          <p:cNvSpPr/>
          <p:nvPr/>
        </p:nvSpPr>
        <p:spPr>
          <a:xfrm>
            <a:off x="5622010" y="2551512"/>
            <a:ext cx="2517912" cy="576000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536C98F-A0CC-44C7-B618-E196A90CADD4}"/>
              </a:ext>
            </a:extLst>
          </p:cNvPr>
          <p:cNvSpPr txBox="1"/>
          <p:nvPr/>
        </p:nvSpPr>
        <p:spPr>
          <a:xfrm>
            <a:off x="5689263" y="2615474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Bug s</a:t>
            </a:r>
            <a:r>
              <a:rPr lang="en-US" altLang="zh-CN" sz="20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election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13C0912-7D9B-48BB-B32F-839C835502C3}"/>
              </a:ext>
            </a:extLst>
          </p:cNvPr>
          <p:cNvGrpSpPr/>
          <p:nvPr/>
        </p:nvGrpSpPr>
        <p:grpSpPr>
          <a:xfrm>
            <a:off x="5639126" y="3189904"/>
            <a:ext cx="2517912" cy="1521364"/>
            <a:chOff x="457201" y="3289175"/>
            <a:chExt cx="2517912" cy="1521364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6991313-1635-4FEA-9224-8E1B050EBE6E}"/>
                </a:ext>
              </a:extLst>
            </p:cNvPr>
            <p:cNvSpPr/>
            <p:nvPr/>
          </p:nvSpPr>
          <p:spPr>
            <a:xfrm>
              <a:off x="457201" y="3289175"/>
              <a:ext cx="2517912" cy="152136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6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2DE196AE-8AC0-4263-AED0-DA005F814D27}"/>
                </a:ext>
              </a:extLst>
            </p:cNvPr>
            <p:cNvSpPr txBox="1"/>
            <p:nvPr/>
          </p:nvSpPr>
          <p:spPr>
            <a:xfrm>
              <a:off x="527370" y="3392557"/>
              <a:ext cx="237757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Analyze error stack</a:t>
              </a: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source code</a:t>
              </a: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discussions</a:t>
              </a: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…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8A88C366-25C3-44E3-9B29-2F701BF5B601}"/>
              </a:ext>
            </a:extLst>
          </p:cNvPr>
          <p:cNvGrpSpPr/>
          <p:nvPr/>
        </p:nvGrpSpPr>
        <p:grpSpPr>
          <a:xfrm>
            <a:off x="5659940" y="4788097"/>
            <a:ext cx="2517912" cy="813328"/>
            <a:chOff x="457201" y="4866403"/>
            <a:chExt cx="2517912" cy="813328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2E9220B6-076E-4580-B6F4-D5821E16596A}"/>
                </a:ext>
              </a:extLst>
            </p:cNvPr>
            <p:cNvSpPr/>
            <p:nvPr/>
          </p:nvSpPr>
          <p:spPr>
            <a:xfrm>
              <a:off x="457201" y="4866403"/>
              <a:ext cx="2517912" cy="813328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6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C07F5364-DBFF-4DE4-BFA3-E23501657048}"/>
                </a:ext>
              </a:extLst>
            </p:cNvPr>
            <p:cNvSpPr txBox="1"/>
            <p:nvPr/>
          </p:nvSpPr>
          <p:spPr>
            <a:xfrm>
              <a:off x="506556" y="5057076"/>
              <a:ext cx="1563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b="1" dirty="0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49 </a:t>
              </a:r>
              <a:r>
                <a:rPr lang="en-US" altLang="zh-CN" sz="2000" b="1" dirty="0" err="1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WeBugs</a:t>
              </a:r>
              <a:endParaRPr lang="en-US" altLang="zh-CN" sz="20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2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2C9CEE83-3CC0-4593-A661-A06672565B8F}"/>
              </a:ext>
            </a:extLst>
          </p:cNvPr>
          <p:cNvGrpSpPr/>
          <p:nvPr/>
        </p:nvGrpSpPr>
        <p:grpSpPr>
          <a:xfrm>
            <a:off x="3181406" y="1520248"/>
            <a:ext cx="2403055" cy="4434660"/>
            <a:chOff x="3181406" y="1520248"/>
            <a:chExt cx="2403055" cy="443466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8F3EF1D-C36C-40DA-B039-2BD69C911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1406" y="1714980"/>
              <a:ext cx="2403055" cy="4239928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F1711E93-DCFB-46AD-915B-419B6224DCA2}"/>
                </a:ext>
              </a:extLst>
            </p:cNvPr>
            <p:cNvSpPr/>
            <p:nvPr/>
          </p:nvSpPr>
          <p:spPr>
            <a:xfrm>
              <a:off x="3271778" y="1520248"/>
              <a:ext cx="2222310" cy="48170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Video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A11D567-58ED-411D-A1DC-ED63B907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WeChat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4EDFB3-7CA0-4458-B6B8-1875ED5D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DFE7160-FE87-4499-A4DE-105C14270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27" y="1687414"/>
            <a:ext cx="2451027" cy="42950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2A92EBAF-64C9-42CA-BF77-E53EF709F070}"/>
              </a:ext>
            </a:extLst>
          </p:cNvPr>
          <p:cNvSpPr/>
          <p:nvPr/>
        </p:nvSpPr>
        <p:spPr>
          <a:xfrm>
            <a:off x="413685" y="1520248"/>
            <a:ext cx="2222310" cy="481702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Chat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BBBA4E9-C4EB-4EF6-97D7-3EFC93033421}"/>
              </a:ext>
            </a:extLst>
          </p:cNvPr>
          <p:cNvGrpSpPr/>
          <p:nvPr/>
        </p:nvGrpSpPr>
        <p:grpSpPr>
          <a:xfrm>
            <a:off x="6015513" y="1550462"/>
            <a:ext cx="2509072" cy="4404446"/>
            <a:chOff x="6015513" y="1550462"/>
            <a:chExt cx="2509072" cy="4404446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995C52B1-8061-462C-81BA-F13158AD6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5513" y="1675167"/>
              <a:ext cx="2509072" cy="4279741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2AE698F9-3FEA-4DC8-A380-E71BF518ECC1}"/>
                </a:ext>
              </a:extLst>
            </p:cNvPr>
            <p:cNvSpPr/>
            <p:nvPr/>
          </p:nvSpPr>
          <p:spPr>
            <a:xfrm>
              <a:off x="6158894" y="1550462"/>
              <a:ext cx="2222310" cy="48170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Moments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0A67457-6C6A-4971-9812-3EF089E60C52}"/>
              </a:ext>
            </a:extLst>
          </p:cNvPr>
          <p:cNvGrpSpPr/>
          <p:nvPr/>
        </p:nvGrpSpPr>
        <p:grpSpPr>
          <a:xfrm>
            <a:off x="9003317" y="1550462"/>
            <a:ext cx="2354324" cy="4319561"/>
            <a:chOff x="9003317" y="1550462"/>
            <a:chExt cx="2354324" cy="4319561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BBE58510-58AF-400A-82B8-7AF8D3E0C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03317" y="1681350"/>
              <a:ext cx="2354324" cy="4188673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BE4363A7-07DB-4ABB-9E78-E883FED1DA33}"/>
                </a:ext>
              </a:extLst>
            </p:cNvPr>
            <p:cNvSpPr/>
            <p:nvPr/>
          </p:nvSpPr>
          <p:spPr>
            <a:xfrm>
              <a:off x="9046010" y="1550462"/>
              <a:ext cx="2222310" cy="48170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Payment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0DE8574-0466-4843-B3FA-A26D75C98F63}"/>
              </a:ext>
            </a:extLst>
          </p:cNvPr>
          <p:cNvSpPr/>
          <p:nvPr/>
        </p:nvSpPr>
        <p:spPr>
          <a:xfrm>
            <a:off x="1131191" y="2610182"/>
            <a:ext cx="9654209" cy="1535123"/>
          </a:xfrm>
          <a:prstGeom prst="roundRect">
            <a:avLst>
              <a:gd name="adj" fmla="val 7603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a messaging and social media app,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connecting more than 1 billion people. </a:t>
            </a:r>
            <a:endParaRPr lang="zh-CN" alt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8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ED6F1-C3EB-4A46-91CA-A715C99C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WeBug</a:t>
            </a:r>
            <a:r>
              <a:rPr lang="en-US" altLang="zh-CN" dirty="0"/>
              <a:t> collection — developer forum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AB992E-296A-4A93-B5E6-4C2E4764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BD0A15E9-755B-418B-88AF-B74470C8D59F}"/>
              </a:ext>
            </a:extLst>
          </p:cNvPr>
          <p:cNvSpPr/>
          <p:nvPr/>
        </p:nvSpPr>
        <p:spPr>
          <a:xfrm>
            <a:off x="477080" y="1839316"/>
            <a:ext cx="3776868" cy="917136"/>
          </a:xfrm>
          <a:prstGeom prst="homePlate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0F65517-2E0A-4038-B97B-C7DB5AE732BE}"/>
              </a:ext>
            </a:extLst>
          </p:cNvPr>
          <p:cNvSpPr txBox="1"/>
          <p:nvPr/>
        </p:nvSpPr>
        <p:spPr>
          <a:xfrm>
            <a:off x="543340" y="206705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4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Step 1</a:t>
            </a:r>
          </a:p>
        </p:txBody>
      </p:sp>
      <p:sp>
        <p:nvSpPr>
          <p:cNvPr id="21" name="箭头: V 形 20">
            <a:extLst>
              <a:ext uri="{FF2B5EF4-FFF2-40B4-BE49-F238E27FC236}">
                <a16:creationId xmlns:a16="http://schemas.microsoft.com/office/drawing/2014/main" id="{5363E674-107C-42BF-8614-5F0226366291}"/>
              </a:ext>
            </a:extLst>
          </p:cNvPr>
          <p:cNvSpPr/>
          <p:nvPr/>
        </p:nvSpPr>
        <p:spPr>
          <a:xfrm>
            <a:off x="3881943" y="1838640"/>
            <a:ext cx="3989848" cy="917136"/>
          </a:xfrm>
          <a:prstGeom prst="chevron">
            <a:avLst/>
          </a:prstGeom>
          <a:solidFill>
            <a:srgbClr val="E45A3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F7DBBB1-484E-4DF0-B625-9CA4C8552EF0}"/>
              </a:ext>
            </a:extLst>
          </p:cNvPr>
          <p:cNvSpPr txBox="1"/>
          <p:nvPr/>
        </p:nvSpPr>
        <p:spPr>
          <a:xfrm>
            <a:off x="4326997" y="206719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4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2F7F731-99D3-482D-A13B-14E6F2ABBC63}"/>
              </a:ext>
            </a:extLst>
          </p:cNvPr>
          <p:cNvSpPr/>
          <p:nvPr/>
        </p:nvSpPr>
        <p:spPr>
          <a:xfrm>
            <a:off x="477078" y="2822710"/>
            <a:ext cx="3346173" cy="576000"/>
          </a:xfrm>
          <a:prstGeom prst="rect">
            <a:avLst/>
          </a:prstGeom>
          <a:solidFill>
            <a:schemeClr val="accent5">
              <a:lumMod val="20000"/>
              <a:lumOff val="80000"/>
              <a:alpha val="76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5F14E7B-A5DA-4013-B83B-183E6CF4B138}"/>
              </a:ext>
            </a:extLst>
          </p:cNvPr>
          <p:cNvSpPr txBox="1"/>
          <p:nvPr/>
        </p:nvSpPr>
        <p:spPr>
          <a:xfrm>
            <a:off x="603715" y="2898922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QAs</a:t>
            </a:r>
            <a:r>
              <a:rPr lang="en-US" altLang="zh-CN" sz="20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collection</a:t>
            </a:r>
            <a:endParaRPr lang="en-US" altLang="zh-CN" sz="20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BDEA94C-B8A4-4B0A-A4E6-B7A9444019E3}"/>
              </a:ext>
            </a:extLst>
          </p:cNvPr>
          <p:cNvSpPr/>
          <p:nvPr/>
        </p:nvSpPr>
        <p:spPr>
          <a:xfrm>
            <a:off x="477079" y="3501330"/>
            <a:ext cx="3346172" cy="955935"/>
          </a:xfrm>
          <a:prstGeom prst="rect">
            <a:avLst/>
          </a:prstGeom>
          <a:solidFill>
            <a:schemeClr val="accent5">
              <a:lumMod val="20000"/>
              <a:lumOff val="80000"/>
              <a:alpha val="76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00E9B57-3B81-4E03-AA96-998B004D9078}"/>
              </a:ext>
            </a:extLst>
          </p:cNvPr>
          <p:cNvSpPr/>
          <p:nvPr/>
        </p:nvSpPr>
        <p:spPr>
          <a:xfrm>
            <a:off x="487320" y="4559885"/>
            <a:ext cx="3335931" cy="562080"/>
          </a:xfrm>
          <a:prstGeom prst="rect">
            <a:avLst/>
          </a:prstGeom>
          <a:solidFill>
            <a:schemeClr val="accent5">
              <a:lumMod val="20000"/>
              <a:lumOff val="80000"/>
              <a:alpha val="76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DD892C66-1E9F-413F-B89D-BA8C1FAA9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140" y="2568000"/>
            <a:ext cx="1692074" cy="1575615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3A58439C-2350-4A39-B45F-8E9B351A9C20}"/>
              </a:ext>
            </a:extLst>
          </p:cNvPr>
          <p:cNvSpPr txBox="1"/>
          <p:nvPr/>
        </p:nvSpPr>
        <p:spPr>
          <a:xfrm>
            <a:off x="558626" y="3604712"/>
            <a:ext cx="30973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Time range: 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        2021.1.1 – 2021.3.4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 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endParaRPr lang="en-US" altLang="zh-CN" sz="20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308D9C5-192C-41F3-8A3C-78E3C49F339B}"/>
              </a:ext>
            </a:extLst>
          </p:cNvPr>
          <p:cNvSpPr txBox="1"/>
          <p:nvPr/>
        </p:nvSpPr>
        <p:spPr>
          <a:xfrm>
            <a:off x="603715" y="4640870"/>
            <a:ext cx="2840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1w+</a:t>
            </a:r>
            <a:r>
              <a:rPr lang="en-US" altLang="zh-CN" sz="20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Question-Answers</a:t>
            </a:r>
            <a:endParaRPr lang="en-US" altLang="zh-CN" sz="20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D3EDADD6-717D-4F36-90BA-C5F7FE6DE736}"/>
              </a:ext>
            </a:extLst>
          </p:cNvPr>
          <p:cNvSpPr/>
          <p:nvPr/>
        </p:nvSpPr>
        <p:spPr>
          <a:xfrm>
            <a:off x="3881943" y="2822710"/>
            <a:ext cx="3546163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E22BEB6-E973-4F27-B46D-B6278616BDBB}"/>
              </a:ext>
            </a:extLst>
          </p:cNvPr>
          <p:cNvSpPr txBox="1"/>
          <p:nvPr/>
        </p:nvSpPr>
        <p:spPr>
          <a:xfrm>
            <a:off x="4008580" y="2898922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Bug s</a:t>
            </a:r>
            <a:r>
              <a:rPr lang="en-US" altLang="zh-CN" sz="20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election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FD448B1-E9F5-426E-94BE-A9A81D69366E}"/>
              </a:ext>
            </a:extLst>
          </p:cNvPr>
          <p:cNvSpPr/>
          <p:nvPr/>
        </p:nvSpPr>
        <p:spPr>
          <a:xfrm>
            <a:off x="3881943" y="3501330"/>
            <a:ext cx="3546163" cy="9559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DFB61C9A-CC78-4E93-8EEC-8CD534640D58}"/>
              </a:ext>
            </a:extLst>
          </p:cNvPr>
          <p:cNvSpPr/>
          <p:nvPr/>
        </p:nvSpPr>
        <p:spPr>
          <a:xfrm>
            <a:off x="3892185" y="4559885"/>
            <a:ext cx="3546163" cy="56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8DC81664-2012-40DC-9DF4-6BBCC6167053}"/>
              </a:ext>
            </a:extLst>
          </p:cNvPr>
          <p:cNvSpPr txBox="1"/>
          <p:nvPr/>
        </p:nvSpPr>
        <p:spPr>
          <a:xfrm>
            <a:off x="3892185" y="3648714"/>
            <a:ext cx="3546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Analyze discussions, code, ...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Reproduce some bugs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E0FB21A4-6787-4A18-826C-B18EE4E0BA6C}"/>
              </a:ext>
            </a:extLst>
          </p:cNvPr>
          <p:cNvSpPr txBox="1"/>
          <p:nvPr/>
        </p:nvSpPr>
        <p:spPr>
          <a:xfrm>
            <a:off x="4008580" y="4640870"/>
            <a:ext cx="156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16 </a:t>
            </a:r>
            <a:r>
              <a:rPr lang="en-US" altLang="zh-CN" sz="2000" b="1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WeBugs</a:t>
            </a:r>
            <a:endParaRPr lang="en-US" altLang="zh-CN" sz="20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7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ED6F1-C3EB-4A46-91CA-A715C99C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80298"/>
            <a:ext cx="11787980" cy="576000"/>
          </a:xfrm>
        </p:spPr>
        <p:txBody>
          <a:bodyPr/>
          <a:lstStyle/>
          <a:p>
            <a:r>
              <a:rPr lang="en-US" altLang="zh-CN" dirty="0" err="1"/>
              <a:t>WeBug</a:t>
            </a:r>
            <a:r>
              <a:rPr lang="en-US" altLang="zh-CN" dirty="0"/>
              <a:t> collection — online commercial </a:t>
            </a:r>
            <a:r>
              <a:rPr lang="en-US" altLang="zh-CN" dirty="0">
                <a:solidFill>
                  <a:schemeClr val="tx1"/>
                </a:solidFill>
              </a:rPr>
              <a:t>Mini-Programs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AB992E-296A-4A93-B5E6-4C2E4764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8C88AF9-AA73-452D-8ED9-1A70814486B8}"/>
              </a:ext>
            </a:extLst>
          </p:cNvPr>
          <p:cNvGrpSpPr/>
          <p:nvPr/>
        </p:nvGrpSpPr>
        <p:grpSpPr>
          <a:xfrm>
            <a:off x="1873016" y="4336788"/>
            <a:ext cx="1423802" cy="1789014"/>
            <a:chOff x="9714846" y="2567586"/>
            <a:chExt cx="1423802" cy="1789014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3008722-BB15-4BEE-97EB-A16A383AC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4846" y="2951109"/>
              <a:ext cx="1423802" cy="1405491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D0B0A75-9D7E-4701-92B2-8FAB1003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398" y="2567586"/>
              <a:ext cx="777038" cy="767045"/>
            </a:xfrm>
            <a:prstGeom prst="rect">
              <a:avLst/>
            </a:prstGeom>
          </p:spPr>
        </p:pic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id="{7C4B0769-DCFA-4F01-8883-7652C194D36C}"/>
              </a:ext>
            </a:extLst>
          </p:cNvPr>
          <p:cNvSpPr/>
          <p:nvPr/>
        </p:nvSpPr>
        <p:spPr>
          <a:xfrm>
            <a:off x="335360" y="1746381"/>
            <a:ext cx="4499114" cy="245165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8A6B51-7D46-418C-A278-CC40EC7DD55E}"/>
              </a:ext>
            </a:extLst>
          </p:cNvPr>
          <p:cNvSpPr txBox="1"/>
          <p:nvPr/>
        </p:nvSpPr>
        <p:spPr>
          <a:xfrm>
            <a:off x="5543635" y="2549858"/>
            <a:ext cx="531412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4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18 </a:t>
            </a:r>
            <a:r>
              <a:rPr lang="en-US" altLang="zh-CN" sz="24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WeChat Mini-Programs bugs</a:t>
            </a:r>
            <a:endParaRPr lang="zh-CN" altLang="en-US" sz="24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C807153-4D56-4807-8977-728F35DA3B5C}"/>
              </a:ext>
            </a:extLst>
          </p:cNvPr>
          <p:cNvSpPr txBox="1"/>
          <p:nvPr/>
        </p:nvSpPr>
        <p:spPr>
          <a:xfrm>
            <a:off x="5543634" y="3233938"/>
            <a:ext cx="5314121" cy="13542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CN" sz="24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Error stack information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Source code of buggy version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CN" sz="24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Source code of fixed version</a:t>
            </a:r>
            <a:endParaRPr lang="zh-CN" altLang="en-US" sz="24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77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A4725F4-3035-4E76-9851-804F13F4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041" y="3247810"/>
            <a:ext cx="5039959" cy="359211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A7EFBEA-57FD-4FF6-88F0-D815966D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Research questions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6EF76F-EF22-40EF-B709-29F11C030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RQ1: Root cause</a:t>
            </a:r>
          </a:p>
          <a:p>
            <a:pPr lvl="1">
              <a:spcAft>
                <a:spcPts val="1200"/>
              </a:spcAft>
            </a:pPr>
            <a:r>
              <a:rPr lang="en-US" altLang="zh-CN" dirty="0"/>
              <a:t> What are the root causes of WeChat Mini-Program bugs?</a:t>
            </a:r>
          </a:p>
          <a:p>
            <a:pPr lvl="1">
              <a:spcAft>
                <a:spcPts val="1200"/>
              </a:spcAft>
            </a:pPr>
            <a:endParaRPr lang="en-US" altLang="zh-CN" dirty="0"/>
          </a:p>
          <a:p>
            <a:r>
              <a:rPr lang="en-US" altLang="zh-CN" dirty="0"/>
              <a:t> RQ2: Fix strategy</a:t>
            </a:r>
          </a:p>
          <a:p>
            <a:pPr lvl="1"/>
            <a:r>
              <a:rPr lang="en-US" altLang="zh-CN" dirty="0"/>
              <a:t> How do developers fix WeChat Mini-Program bugs?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altLang="zh-CN" dirty="0"/>
              <a:t>    Are there common fix patterns?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227CB8-9867-47F8-8B13-A8A403A4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12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18">
            <a:extLst>
              <a:ext uri="{FF2B5EF4-FFF2-40B4-BE49-F238E27FC236}">
                <a16:creationId xmlns:a16="http://schemas.microsoft.com/office/drawing/2014/main" id="{0A53451E-AC6F-45B0-9530-CC0365C1B64B}"/>
              </a:ext>
            </a:extLst>
          </p:cNvPr>
          <p:cNvSpPr>
            <a:spLocks/>
          </p:cNvSpPr>
          <p:nvPr/>
        </p:nvSpPr>
        <p:spPr bwMode="auto">
          <a:xfrm>
            <a:off x="6004647" y="3261027"/>
            <a:ext cx="2387600" cy="1685925"/>
          </a:xfrm>
          <a:custGeom>
            <a:avLst/>
            <a:gdLst>
              <a:gd name="T0" fmla="*/ 5942 w 6262"/>
              <a:gd name="T1" fmla="*/ 0 h 4422"/>
              <a:gd name="T2" fmla="*/ 5181 w 6262"/>
              <a:gd name="T3" fmla="*/ 4422 h 4422"/>
              <a:gd name="T4" fmla="*/ 0 w 6262"/>
              <a:gd name="T5" fmla="*/ 1255 h 4422"/>
              <a:gd name="T6" fmla="*/ 5942 w 6262"/>
              <a:gd name="T7" fmla="*/ 0 h 4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62" h="4422">
                <a:moveTo>
                  <a:pt x="5942" y="0"/>
                </a:moveTo>
                <a:cubicBezTo>
                  <a:pt x="6262" y="1517"/>
                  <a:pt x="5990" y="3099"/>
                  <a:pt x="5181" y="4422"/>
                </a:cubicBezTo>
                <a:lnTo>
                  <a:pt x="0" y="1255"/>
                </a:lnTo>
                <a:lnTo>
                  <a:pt x="5942" y="0"/>
                </a:lnTo>
                <a:close/>
              </a:path>
            </a:pathLst>
          </a:custGeom>
          <a:solidFill>
            <a:srgbClr val="04549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E73A8B5F-BCD2-4B2D-BCB2-964FF9BDC306}"/>
              </a:ext>
            </a:extLst>
          </p:cNvPr>
          <p:cNvSpPr>
            <a:spLocks/>
          </p:cNvSpPr>
          <p:nvPr/>
        </p:nvSpPr>
        <p:spPr bwMode="auto">
          <a:xfrm>
            <a:off x="5742710" y="3738864"/>
            <a:ext cx="2236788" cy="2401888"/>
          </a:xfrm>
          <a:custGeom>
            <a:avLst/>
            <a:gdLst>
              <a:gd name="T0" fmla="*/ 5869 w 5869"/>
              <a:gd name="T1" fmla="*/ 3167 h 6300"/>
              <a:gd name="T2" fmla="*/ 0 w 5869"/>
              <a:gd name="T3" fmla="*/ 6033 h 6300"/>
              <a:gd name="T4" fmla="*/ 688 w 5869"/>
              <a:gd name="T5" fmla="*/ 0 h 6300"/>
              <a:gd name="T6" fmla="*/ 5869 w 5869"/>
              <a:gd name="T7" fmla="*/ 3167 h 6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69" h="6300">
                <a:moveTo>
                  <a:pt x="5869" y="3167"/>
                </a:moveTo>
                <a:cubicBezTo>
                  <a:pt x="4637" y="5183"/>
                  <a:pt x="2347" y="6300"/>
                  <a:pt x="0" y="6033"/>
                </a:cubicBezTo>
                <a:lnTo>
                  <a:pt x="688" y="0"/>
                </a:lnTo>
                <a:lnTo>
                  <a:pt x="5869" y="3167"/>
                </a:lnTo>
                <a:close/>
              </a:path>
            </a:pathLst>
          </a:custGeom>
          <a:solidFill>
            <a:srgbClr val="E8640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20">
            <a:extLst>
              <a:ext uri="{FF2B5EF4-FFF2-40B4-BE49-F238E27FC236}">
                <a16:creationId xmlns:a16="http://schemas.microsoft.com/office/drawing/2014/main" id="{63424EC7-0278-43E7-AB33-8586CBE488A1}"/>
              </a:ext>
            </a:extLst>
          </p:cNvPr>
          <p:cNvSpPr>
            <a:spLocks/>
          </p:cNvSpPr>
          <p:nvPr/>
        </p:nvSpPr>
        <p:spPr bwMode="auto">
          <a:xfrm>
            <a:off x="3761509" y="3738864"/>
            <a:ext cx="2243138" cy="2300288"/>
          </a:xfrm>
          <a:custGeom>
            <a:avLst/>
            <a:gdLst>
              <a:gd name="T0" fmla="*/ 10402 w 11778"/>
              <a:gd name="T1" fmla="*/ 12066 h 12066"/>
              <a:gd name="T2" fmla="*/ 0 w 11778"/>
              <a:gd name="T3" fmla="*/ 2957 h 12066"/>
              <a:gd name="T4" fmla="*/ 11778 w 11778"/>
              <a:gd name="T5" fmla="*/ 0 h 12066"/>
              <a:gd name="T6" fmla="*/ 10402 w 11778"/>
              <a:gd name="T7" fmla="*/ 12066 h 12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78" h="12066">
                <a:moveTo>
                  <a:pt x="10402" y="12066"/>
                </a:moveTo>
                <a:cubicBezTo>
                  <a:pt x="5376" y="11493"/>
                  <a:pt x="1232" y="7864"/>
                  <a:pt x="0" y="2957"/>
                </a:cubicBezTo>
                <a:lnTo>
                  <a:pt x="11778" y="0"/>
                </a:lnTo>
                <a:lnTo>
                  <a:pt x="10402" y="12066"/>
                </a:lnTo>
                <a:close/>
              </a:path>
            </a:pathLst>
          </a:custGeom>
          <a:solidFill>
            <a:srgbClr val="FCD90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B97D16F1-EE48-41D9-B2BE-89E2469A22B0}"/>
              </a:ext>
            </a:extLst>
          </p:cNvPr>
          <p:cNvSpPr>
            <a:spLocks/>
          </p:cNvSpPr>
          <p:nvPr/>
        </p:nvSpPr>
        <p:spPr bwMode="auto">
          <a:xfrm>
            <a:off x="3691659" y="3738864"/>
            <a:ext cx="2312988" cy="563563"/>
          </a:xfrm>
          <a:custGeom>
            <a:avLst/>
            <a:gdLst>
              <a:gd name="T0" fmla="*/ 364 w 12142"/>
              <a:gd name="T1" fmla="*/ 2957 h 2957"/>
              <a:gd name="T2" fmla="*/ 0 w 12142"/>
              <a:gd name="T3" fmla="*/ 229 h 2957"/>
              <a:gd name="T4" fmla="*/ 12142 w 12142"/>
              <a:gd name="T5" fmla="*/ 0 h 2957"/>
              <a:gd name="T6" fmla="*/ 364 w 12142"/>
              <a:gd name="T7" fmla="*/ 2957 h 2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42" h="2957">
                <a:moveTo>
                  <a:pt x="364" y="2957"/>
                </a:moveTo>
                <a:cubicBezTo>
                  <a:pt x="139" y="2065"/>
                  <a:pt x="17" y="1150"/>
                  <a:pt x="0" y="229"/>
                </a:cubicBezTo>
                <a:lnTo>
                  <a:pt x="12142" y="0"/>
                </a:lnTo>
                <a:lnTo>
                  <a:pt x="364" y="2957"/>
                </a:lnTo>
                <a:close/>
              </a:path>
            </a:pathLst>
          </a:custGeom>
          <a:solidFill>
            <a:srgbClr val="FEB1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9D461EDD-9A14-46CF-BC7F-FAB14F4B27CA}"/>
              </a:ext>
            </a:extLst>
          </p:cNvPr>
          <p:cNvSpPr>
            <a:spLocks/>
          </p:cNvSpPr>
          <p:nvPr/>
        </p:nvSpPr>
        <p:spPr bwMode="auto">
          <a:xfrm>
            <a:off x="3667847" y="1424289"/>
            <a:ext cx="2336800" cy="2359025"/>
          </a:xfrm>
          <a:custGeom>
            <a:avLst/>
            <a:gdLst>
              <a:gd name="T0" fmla="*/ 127 w 12269"/>
              <a:gd name="T1" fmla="*/ 12374 h 12374"/>
              <a:gd name="T2" fmla="*/ 12039 w 12269"/>
              <a:gd name="T3" fmla="*/ 2 h 12374"/>
              <a:gd name="T4" fmla="*/ 12269 w 12269"/>
              <a:gd name="T5" fmla="*/ 0 h 12374"/>
              <a:gd name="T6" fmla="*/ 12269 w 12269"/>
              <a:gd name="T7" fmla="*/ 12145 h 12374"/>
              <a:gd name="T8" fmla="*/ 127 w 12269"/>
              <a:gd name="T9" fmla="*/ 12374 h 1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69" h="12374">
                <a:moveTo>
                  <a:pt x="127" y="12374"/>
                </a:moveTo>
                <a:cubicBezTo>
                  <a:pt x="0" y="5668"/>
                  <a:pt x="5333" y="129"/>
                  <a:pt x="12039" y="2"/>
                </a:cubicBezTo>
                <a:cubicBezTo>
                  <a:pt x="12116" y="1"/>
                  <a:pt x="12193" y="0"/>
                  <a:pt x="12269" y="0"/>
                </a:cubicBezTo>
                <a:lnTo>
                  <a:pt x="12269" y="12145"/>
                </a:lnTo>
                <a:lnTo>
                  <a:pt x="127" y="12374"/>
                </a:lnTo>
                <a:close/>
              </a:path>
            </a:pathLst>
          </a:custGeom>
          <a:solidFill>
            <a:srgbClr val="F5545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161EFB9-16D5-4A2D-8E85-912EAA9D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1F5F64-B1D8-4EC7-A3E3-EA452C41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6C00347-F92B-44E6-9409-225958960C1B}"/>
              </a:ext>
            </a:extLst>
          </p:cNvPr>
          <p:cNvGrpSpPr/>
          <p:nvPr/>
        </p:nvGrpSpPr>
        <p:grpSpPr>
          <a:xfrm>
            <a:off x="6004647" y="1035856"/>
            <a:ext cx="5123729" cy="2703008"/>
            <a:chOff x="6004647" y="1035856"/>
            <a:chExt cx="5123729" cy="2703008"/>
          </a:xfrm>
        </p:grpSpPr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E4109C66-3E0F-4A9B-840B-B42B0B209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647" y="1424289"/>
              <a:ext cx="2265363" cy="2314575"/>
            </a:xfrm>
            <a:custGeom>
              <a:avLst/>
              <a:gdLst>
                <a:gd name="T0" fmla="*/ 0 w 5942"/>
                <a:gd name="T1" fmla="*/ 0 h 6073"/>
                <a:gd name="T2" fmla="*/ 5942 w 5942"/>
                <a:gd name="T3" fmla="*/ 4818 h 6073"/>
                <a:gd name="T4" fmla="*/ 0 w 5942"/>
                <a:gd name="T5" fmla="*/ 6073 h 6073"/>
                <a:gd name="T6" fmla="*/ 0 w 5942"/>
                <a:gd name="T7" fmla="*/ 0 h 6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42" h="6073">
                  <a:moveTo>
                    <a:pt x="0" y="0"/>
                  </a:moveTo>
                  <a:cubicBezTo>
                    <a:pt x="2870" y="0"/>
                    <a:pt x="5348" y="2010"/>
                    <a:pt x="5942" y="4818"/>
                  </a:cubicBezTo>
                  <a:lnTo>
                    <a:pt x="0" y="60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1F6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10550211-009F-4884-A332-03A5E31059EA}"/>
                </a:ext>
              </a:extLst>
            </p:cNvPr>
            <p:cNvGrpSpPr/>
            <p:nvPr/>
          </p:nvGrpSpPr>
          <p:grpSpPr>
            <a:xfrm>
              <a:off x="7327900" y="1035856"/>
              <a:ext cx="3800476" cy="1189038"/>
              <a:chOff x="7327900" y="1035856"/>
              <a:chExt cx="3800476" cy="1189038"/>
            </a:xfrm>
          </p:grpSpPr>
          <p:sp>
            <p:nvSpPr>
              <p:cNvPr id="17" name="Freeform 23">
                <a:extLst>
                  <a:ext uri="{FF2B5EF4-FFF2-40B4-BE49-F238E27FC236}">
                    <a16:creationId xmlns:a16="http://schemas.microsoft.com/office/drawing/2014/main" id="{9A84CCB6-EBB5-4A47-B791-3FD11222E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900" y="1035856"/>
                <a:ext cx="3705225" cy="1189038"/>
              </a:xfrm>
              <a:custGeom>
                <a:avLst/>
                <a:gdLst>
                  <a:gd name="T0" fmla="*/ 124 w 2334"/>
                  <a:gd name="T1" fmla="*/ 0 h 749"/>
                  <a:gd name="T2" fmla="*/ 492 w 2334"/>
                  <a:gd name="T3" fmla="*/ 0 h 749"/>
                  <a:gd name="T4" fmla="*/ 492 w 2334"/>
                  <a:gd name="T5" fmla="*/ 0 h 749"/>
                  <a:gd name="T6" fmla="*/ 1045 w 2334"/>
                  <a:gd name="T7" fmla="*/ 0 h 749"/>
                  <a:gd name="T8" fmla="*/ 2334 w 2334"/>
                  <a:gd name="T9" fmla="*/ 0 h 749"/>
                  <a:gd name="T10" fmla="*/ 2334 w 2334"/>
                  <a:gd name="T11" fmla="*/ 437 h 749"/>
                  <a:gd name="T12" fmla="*/ 2334 w 2334"/>
                  <a:gd name="T13" fmla="*/ 437 h 749"/>
                  <a:gd name="T14" fmla="*/ 2334 w 2334"/>
                  <a:gd name="T15" fmla="*/ 624 h 749"/>
                  <a:gd name="T16" fmla="*/ 2334 w 2334"/>
                  <a:gd name="T17" fmla="*/ 749 h 749"/>
                  <a:gd name="T18" fmla="*/ 1045 w 2334"/>
                  <a:gd name="T19" fmla="*/ 749 h 749"/>
                  <a:gd name="T20" fmla="*/ 492 w 2334"/>
                  <a:gd name="T21" fmla="*/ 749 h 749"/>
                  <a:gd name="T22" fmla="*/ 492 w 2334"/>
                  <a:gd name="T23" fmla="*/ 749 h 749"/>
                  <a:gd name="T24" fmla="*/ 124 w 2334"/>
                  <a:gd name="T25" fmla="*/ 749 h 749"/>
                  <a:gd name="T26" fmla="*/ 124 w 2334"/>
                  <a:gd name="T27" fmla="*/ 624 h 749"/>
                  <a:gd name="T28" fmla="*/ 0 w 2334"/>
                  <a:gd name="T29" fmla="*/ 573 h 749"/>
                  <a:gd name="T30" fmla="*/ 124 w 2334"/>
                  <a:gd name="T31" fmla="*/ 437 h 749"/>
                  <a:gd name="T32" fmla="*/ 124 w 2334"/>
                  <a:gd name="T33" fmla="*/ 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34" h="749">
                    <a:moveTo>
                      <a:pt x="124" y="0"/>
                    </a:moveTo>
                    <a:lnTo>
                      <a:pt x="492" y="0"/>
                    </a:lnTo>
                    <a:lnTo>
                      <a:pt x="492" y="0"/>
                    </a:lnTo>
                    <a:lnTo>
                      <a:pt x="1045" y="0"/>
                    </a:lnTo>
                    <a:lnTo>
                      <a:pt x="2334" y="0"/>
                    </a:lnTo>
                    <a:lnTo>
                      <a:pt x="2334" y="437"/>
                    </a:lnTo>
                    <a:lnTo>
                      <a:pt x="2334" y="437"/>
                    </a:lnTo>
                    <a:lnTo>
                      <a:pt x="2334" y="624"/>
                    </a:lnTo>
                    <a:lnTo>
                      <a:pt x="2334" y="749"/>
                    </a:lnTo>
                    <a:lnTo>
                      <a:pt x="1045" y="749"/>
                    </a:lnTo>
                    <a:lnTo>
                      <a:pt x="492" y="749"/>
                    </a:lnTo>
                    <a:lnTo>
                      <a:pt x="492" y="749"/>
                    </a:lnTo>
                    <a:lnTo>
                      <a:pt x="124" y="749"/>
                    </a:lnTo>
                    <a:lnTo>
                      <a:pt x="124" y="624"/>
                    </a:lnTo>
                    <a:lnTo>
                      <a:pt x="0" y="573"/>
                    </a:lnTo>
                    <a:lnTo>
                      <a:pt x="124" y="437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24">
                <a:extLst>
                  <a:ext uri="{FF2B5EF4-FFF2-40B4-BE49-F238E27FC236}">
                    <a16:creationId xmlns:a16="http://schemas.microsoft.com/office/drawing/2014/main" id="{9B9881AC-E6C0-49CA-A0E3-48BAB7BCE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900" y="1035856"/>
                <a:ext cx="3705225" cy="1189038"/>
              </a:xfrm>
              <a:custGeom>
                <a:avLst/>
                <a:gdLst>
                  <a:gd name="T0" fmla="*/ 124 w 2334"/>
                  <a:gd name="T1" fmla="*/ 0 h 749"/>
                  <a:gd name="T2" fmla="*/ 492 w 2334"/>
                  <a:gd name="T3" fmla="*/ 0 h 749"/>
                  <a:gd name="T4" fmla="*/ 492 w 2334"/>
                  <a:gd name="T5" fmla="*/ 0 h 749"/>
                  <a:gd name="T6" fmla="*/ 1045 w 2334"/>
                  <a:gd name="T7" fmla="*/ 0 h 749"/>
                  <a:gd name="T8" fmla="*/ 2334 w 2334"/>
                  <a:gd name="T9" fmla="*/ 0 h 749"/>
                  <a:gd name="T10" fmla="*/ 2334 w 2334"/>
                  <a:gd name="T11" fmla="*/ 437 h 749"/>
                  <a:gd name="T12" fmla="*/ 2334 w 2334"/>
                  <a:gd name="T13" fmla="*/ 437 h 749"/>
                  <a:gd name="T14" fmla="*/ 2334 w 2334"/>
                  <a:gd name="T15" fmla="*/ 624 h 749"/>
                  <a:gd name="T16" fmla="*/ 2334 w 2334"/>
                  <a:gd name="T17" fmla="*/ 749 h 749"/>
                  <a:gd name="T18" fmla="*/ 1045 w 2334"/>
                  <a:gd name="T19" fmla="*/ 749 h 749"/>
                  <a:gd name="T20" fmla="*/ 492 w 2334"/>
                  <a:gd name="T21" fmla="*/ 749 h 749"/>
                  <a:gd name="T22" fmla="*/ 492 w 2334"/>
                  <a:gd name="T23" fmla="*/ 749 h 749"/>
                  <a:gd name="T24" fmla="*/ 124 w 2334"/>
                  <a:gd name="T25" fmla="*/ 749 h 749"/>
                  <a:gd name="T26" fmla="*/ 124 w 2334"/>
                  <a:gd name="T27" fmla="*/ 624 h 749"/>
                  <a:gd name="T28" fmla="*/ 0 w 2334"/>
                  <a:gd name="T29" fmla="*/ 573 h 749"/>
                  <a:gd name="T30" fmla="*/ 124 w 2334"/>
                  <a:gd name="T31" fmla="*/ 437 h 749"/>
                  <a:gd name="T32" fmla="*/ 124 w 2334"/>
                  <a:gd name="T33" fmla="*/ 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34" h="749">
                    <a:moveTo>
                      <a:pt x="124" y="0"/>
                    </a:moveTo>
                    <a:lnTo>
                      <a:pt x="492" y="0"/>
                    </a:lnTo>
                    <a:lnTo>
                      <a:pt x="492" y="0"/>
                    </a:lnTo>
                    <a:lnTo>
                      <a:pt x="1045" y="0"/>
                    </a:lnTo>
                    <a:lnTo>
                      <a:pt x="2334" y="0"/>
                    </a:lnTo>
                    <a:lnTo>
                      <a:pt x="2334" y="437"/>
                    </a:lnTo>
                    <a:lnTo>
                      <a:pt x="2334" y="437"/>
                    </a:lnTo>
                    <a:lnTo>
                      <a:pt x="2334" y="624"/>
                    </a:lnTo>
                    <a:lnTo>
                      <a:pt x="2334" y="749"/>
                    </a:lnTo>
                    <a:lnTo>
                      <a:pt x="1045" y="749"/>
                    </a:lnTo>
                    <a:lnTo>
                      <a:pt x="492" y="749"/>
                    </a:lnTo>
                    <a:lnTo>
                      <a:pt x="492" y="749"/>
                    </a:lnTo>
                    <a:lnTo>
                      <a:pt x="124" y="749"/>
                    </a:lnTo>
                    <a:lnTo>
                      <a:pt x="124" y="624"/>
                    </a:lnTo>
                    <a:lnTo>
                      <a:pt x="0" y="573"/>
                    </a:lnTo>
                    <a:lnTo>
                      <a:pt x="124" y="437"/>
                    </a:lnTo>
                    <a:lnTo>
                      <a:pt x="124" y="0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Rectangle 25">
                <a:extLst>
                  <a:ext uri="{FF2B5EF4-FFF2-40B4-BE49-F238E27FC236}">
                    <a16:creationId xmlns:a16="http://schemas.microsoft.com/office/drawing/2014/main" id="{E109EA5E-FF37-4DBB-9001-06FBBCCD2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6513" y="1121581"/>
                <a:ext cx="3471863" cy="403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Differences in execution 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angle 26">
                <a:extLst>
                  <a:ext uri="{FF2B5EF4-FFF2-40B4-BE49-F238E27FC236}">
                    <a16:creationId xmlns:a16="http://schemas.microsoft.com/office/drawing/2014/main" id="{803DC0A8-B3A0-4429-A8AA-EE90210EA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4538" y="1469244"/>
                <a:ext cx="2044700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environments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Rectangle 27">
                <a:extLst>
                  <a:ext uri="{FF2B5EF4-FFF2-40B4-BE49-F238E27FC236}">
                    <a16:creationId xmlns:a16="http://schemas.microsoft.com/office/drawing/2014/main" id="{EFACD8B3-7DBF-440E-8E1A-374B4C76B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4138" y="1820081"/>
                <a:ext cx="744538" cy="40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22%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FD20747-4CC8-4597-AFFC-50871DD088FE}"/>
              </a:ext>
            </a:extLst>
          </p:cNvPr>
          <p:cNvGrpSpPr/>
          <p:nvPr/>
        </p:nvGrpSpPr>
        <p:grpSpPr>
          <a:xfrm>
            <a:off x="7918450" y="3761594"/>
            <a:ext cx="2598738" cy="792162"/>
            <a:chOff x="7918450" y="3761594"/>
            <a:chExt cx="2598738" cy="792162"/>
          </a:xfrm>
        </p:grpSpPr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F2ABC4A4-2338-445B-A129-A8FDF8865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450" y="3761594"/>
              <a:ext cx="2598738" cy="747713"/>
            </a:xfrm>
            <a:custGeom>
              <a:avLst/>
              <a:gdLst>
                <a:gd name="T0" fmla="*/ 312 w 1637"/>
                <a:gd name="T1" fmla="*/ 0 h 471"/>
                <a:gd name="T2" fmla="*/ 533 w 1637"/>
                <a:gd name="T3" fmla="*/ 0 h 471"/>
                <a:gd name="T4" fmla="*/ 533 w 1637"/>
                <a:gd name="T5" fmla="*/ 0 h 471"/>
                <a:gd name="T6" fmla="*/ 864 w 1637"/>
                <a:gd name="T7" fmla="*/ 0 h 471"/>
                <a:gd name="T8" fmla="*/ 1637 w 1637"/>
                <a:gd name="T9" fmla="*/ 0 h 471"/>
                <a:gd name="T10" fmla="*/ 1637 w 1637"/>
                <a:gd name="T11" fmla="*/ 79 h 471"/>
                <a:gd name="T12" fmla="*/ 1637 w 1637"/>
                <a:gd name="T13" fmla="*/ 79 h 471"/>
                <a:gd name="T14" fmla="*/ 1637 w 1637"/>
                <a:gd name="T15" fmla="*/ 196 h 471"/>
                <a:gd name="T16" fmla="*/ 1637 w 1637"/>
                <a:gd name="T17" fmla="*/ 471 h 471"/>
                <a:gd name="T18" fmla="*/ 864 w 1637"/>
                <a:gd name="T19" fmla="*/ 471 h 471"/>
                <a:gd name="T20" fmla="*/ 533 w 1637"/>
                <a:gd name="T21" fmla="*/ 471 h 471"/>
                <a:gd name="T22" fmla="*/ 533 w 1637"/>
                <a:gd name="T23" fmla="*/ 471 h 471"/>
                <a:gd name="T24" fmla="*/ 312 w 1637"/>
                <a:gd name="T25" fmla="*/ 471 h 471"/>
                <a:gd name="T26" fmla="*/ 312 w 1637"/>
                <a:gd name="T27" fmla="*/ 196 h 471"/>
                <a:gd name="T28" fmla="*/ 0 w 1637"/>
                <a:gd name="T29" fmla="*/ 137 h 471"/>
                <a:gd name="T30" fmla="*/ 312 w 1637"/>
                <a:gd name="T31" fmla="*/ 79 h 471"/>
                <a:gd name="T32" fmla="*/ 312 w 1637"/>
                <a:gd name="T3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7" h="471">
                  <a:moveTo>
                    <a:pt x="312" y="0"/>
                  </a:moveTo>
                  <a:lnTo>
                    <a:pt x="533" y="0"/>
                  </a:lnTo>
                  <a:lnTo>
                    <a:pt x="533" y="0"/>
                  </a:lnTo>
                  <a:lnTo>
                    <a:pt x="864" y="0"/>
                  </a:lnTo>
                  <a:lnTo>
                    <a:pt x="1637" y="0"/>
                  </a:lnTo>
                  <a:lnTo>
                    <a:pt x="1637" y="79"/>
                  </a:lnTo>
                  <a:lnTo>
                    <a:pt x="1637" y="79"/>
                  </a:lnTo>
                  <a:lnTo>
                    <a:pt x="1637" y="196"/>
                  </a:lnTo>
                  <a:lnTo>
                    <a:pt x="1637" y="471"/>
                  </a:lnTo>
                  <a:lnTo>
                    <a:pt x="864" y="471"/>
                  </a:lnTo>
                  <a:lnTo>
                    <a:pt x="533" y="471"/>
                  </a:lnTo>
                  <a:lnTo>
                    <a:pt x="533" y="471"/>
                  </a:lnTo>
                  <a:lnTo>
                    <a:pt x="312" y="471"/>
                  </a:lnTo>
                  <a:lnTo>
                    <a:pt x="312" y="196"/>
                  </a:lnTo>
                  <a:lnTo>
                    <a:pt x="0" y="137"/>
                  </a:lnTo>
                  <a:lnTo>
                    <a:pt x="312" y="7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D36A0856-75A2-44C9-AF9E-0B6FD74D6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450" y="3761594"/>
              <a:ext cx="2598738" cy="747713"/>
            </a:xfrm>
            <a:custGeom>
              <a:avLst/>
              <a:gdLst>
                <a:gd name="T0" fmla="*/ 312 w 1637"/>
                <a:gd name="T1" fmla="*/ 0 h 471"/>
                <a:gd name="T2" fmla="*/ 533 w 1637"/>
                <a:gd name="T3" fmla="*/ 0 h 471"/>
                <a:gd name="T4" fmla="*/ 533 w 1637"/>
                <a:gd name="T5" fmla="*/ 0 h 471"/>
                <a:gd name="T6" fmla="*/ 864 w 1637"/>
                <a:gd name="T7" fmla="*/ 0 h 471"/>
                <a:gd name="T8" fmla="*/ 1637 w 1637"/>
                <a:gd name="T9" fmla="*/ 0 h 471"/>
                <a:gd name="T10" fmla="*/ 1637 w 1637"/>
                <a:gd name="T11" fmla="*/ 79 h 471"/>
                <a:gd name="T12" fmla="*/ 1637 w 1637"/>
                <a:gd name="T13" fmla="*/ 79 h 471"/>
                <a:gd name="T14" fmla="*/ 1637 w 1637"/>
                <a:gd name="T15" fmla="*/ 196 h 471"/>
                <a:gd name="T16" fmla="*/ 1637 w 1637"/>
                <a:gd name="T17" fmla="*/ 471 h 471"/>
                <a:gd name="T18" fmla="*/ 864 w 1637"/>
                <a:gd name="T19" fmla="*/ 471 h 471"/>
                <a:gd name="T20" fmla="*/ 533 w 1637"/>
                <a:gd name="T21" fmla="*/ 471 h 471"/>
                <a:gd name="T22" fmla="*/ 533 w 1637"/>
                <a:gd name="T23" fmla="*/ 471 h 471"/>
                <a:gd name="T24" fmla="*/ 312 w 1637"/>
                <a:gd name="T25" fmla="*/ 471 h 471"/>
                <a:gd name="T26" fmla="*/ 312 w 1637"/>
                <a:gd name="T27" fmla="*/ 196 h 471"/>
                <a:gd name="T28" fmla="*/ 0 w 1637"/>
                <a:gd name="T29" fmla="*/ 137 h 471"/>
                <a:gd name="T30" fmla="*/ 312 w 1637"/>
                <a:gd name="T31" fmla="*/ 79 h 471"/>
                <a:gd name="T32" fmla="*/ 312 w 1637"/>
                <a:gd name="T3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7" h="471">
                  <a:moveTo>
                    <a:pt x="312" y="0"/>
                  </a:moveTo>
                  <a:lnTo>
                    <a:pt x="533" y="0"/>
                  </a:lnTo>
                  <a:lnTo>
                    <a:pt x="533" y="0"/>
                  </a:lnTo>
                  <a:lnTo>
                    <a:pt x="864" y="0"/>
                  </a:lnTo>
                  <a:lnTo>
                    <a:pt x="1637" y="0"/>
                  </a:lnTo>
                  <a:lnTo>
                    <a:pt x="1637" y="79"/>
                  </a:lnTo>
                  <a:lnTo>
                    <a:pt x="1637" y="79"/>
                  </a:lnTo>
                  <a:lnTo>
                    <a:pt x="1637" y="196"/>
                  </a:lnTo>
                  <a:lnTo>
                    <a:pt x="1637" y="471"/>
                  </a:lnTo>
                  <a:lnTo>
                    <a:pt x="864" y="471"/>
                  </a:lnTo>
                  <a:lnTo>
                    <a:pt x="533" y="471"/>
                  </a:lnTo>
                  <a:lnTo>
                    <a:pt x="533" y="471"/>
                  </a:lnTo>
                  <a:lnTo>
                    <a:pt x="312" y="471"/>
                  </a:lnTo>
                  <a:lnTo>
                    <a:pt x="312" y="196"/>
                  </a:lnTo>
                  <a:lnTo>
                    <a:pt x="0" y="137"/>
                  </a:lnTo>
                  <a:lnTo>
                    <a:pt x="312" y="79"/>
                  </a:lnTo>
                  <a:lnTo>
                    <a:pt x="312" y="0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id="{9202A4F6-0D39-4BEB-8264-20A9D841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4738" y="3799694"/>
              <a:ext cx="1674813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API misuse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31">
              <a:extLst>
                <a:ext uri="{FF2B5EF4-FFF2-40B4-BE49-F238E27FC236}">
                  <a16:creationId xmlns:a16="http://schemas.microsoft.com/office/drawing/2014/main" id="{A632937C-243E-4EC4-9D21-6F5041991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1463" y="4150531"/>
              <a:ext cx="746125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12%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6CBD62AA-09FF-4E89-B4DD-B046E6EC027D}"/>
              </a:ext>
            </a:extLst>
          </p:cNvPr>
          <p:cNvGrpSpPr/>
          <p:nvPr/>
        </p:nvGrpSpPr>
        <p:grpSpPr>
          <a:xfrm>
            <a:off x="6923088" y="5493556"/>
            <a:ext cx="2924175" cy="790575"/>
            <a:chOff x="6923088" y="5493556"/>
            <a:chExt cx="2924175" cy="790575"/>
          </a:xfrm>
        </p:grpSpPr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023744D3-2DE1-41DA-A458-DF8D1D01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088" y="5493556"/>
              <a:ext cx="2924175" cy="746125"/>
            </a:xfrm>
            <a:custGeom>
              <a:avLst/>
              <a:gdLst>
                <a:gd name="T0" fmla="*/ 288 w 1842"/>
                <a:gd name="T1" fmla="*/ 0 h 470"/>
                <a:gd name="T2" fmla="*/ 547 w 1842"/>
                <a:gd name="T3" fmla="*/ 0 h 470"/>
                <a:gd name="T4" fmla="*/ 547 w 1842"/>
                <a:gd name="T5" fmla="*/ 0 h 470"/>
                <a:gd name="T6" fmla="*/ 935 w 1842"/>
                <a:gd name="T7" fmla="*/ 0 h 470"/>
                <a:gd name="T8" fmla="*/ 1842 w 1842"/>
                <a:gd name="T9" fmla="*/ 0 h 470"/>
                <a:gd name="T10" fmla="*/ 1842 w 1842"/>
                <a:gd name="T11" fmla="*/ 78 h 470"/>
                <a:gd name="T12" fmla="*/ 1842 w 1842"/>
                <a:gd name="T13" fmla="*/ 78 h 470"/>
                <a:gd name="T14" fmla="*/ 1842 w 1842"/>
                <a:gd name="T15" fmla="*/ 196 h 470"/>
                <a:gd name="T16" fmla="*/ 1842 w 1842"/>
                <a:gd name="T17" fmla="*/ 470 h 470"/>
                <a:gd name="T18" fmla="*/ 935 w 1842"/>
                <a:gd name="T19" fmla="*/ 470 h 470"/>
                <a:gd name="T20" fmla="*/ 547 w 1842"/>
                <a:gd name="T21" fmla="*/ 470 h 470"/>
                <a:gd name="T22" fmla="*/ 547 w 1842"/>
                <a:gd name="T23" fmla="*/ 470 h 470"/>
                <a:gd name="T24" fmla="*/ 288 w 1842"/>
                <a:gd name="T25" fmla="*/ 470 h 470"/>
                <a:gd name="T26" fmla="*/ 288 w 1842"/>
                <a:gd name="T27" fmla="*/ 196 h 470"/>
                <a:gd name="T28" fmla="*/ 0 w 1842"/>
                <a:gd name="T29" fmla="*/ 45 h 470"/>
                <a:gd name="T30" fmla="*/ 288 w 1842"/>
                <a:gd name="T31" fmla="*/ 78 h 470"/>
                <a:gd name="T32" fmla="*/ 288 w 1842"/>
                <a:gd name="T33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2" h="470">
                  <a:moveTo>
                    <a:pt x="288" y="0"/>
                  </a:moveTo>
                  <a:lnTo>
                    <a:pt x="547" y="0"/>
                  </a:lnTo>
                  <a:lnTo>
                    <a:pt x="547" y="0"/>
                  </a:lnTo>
                  <a:lnTo>
                    <a:pt x="935" y="0"/>
                  </a:lnTo>
                  <a:lnTo>
                    <a:pt x="1842" y="0"/>
                  </a:lnTo>
                  <a:lnTo>
                    <a:pt x="1842" y="78"/>
                  </a:lnTo>
                  <a:lnTo>
                    <a:pt x="1842" y="78"/>
                  </a:lnTo>
                  <a:lnTo>
                    <a:pt x="1842" y="196"/>
                  </a:lnTo>
                  <a:lnTo>
                    <a:pt x="1842" y="470"/>
                  </a:lnTo>
                  <a:lnTo>
                    <a:pt x="935" y="470"/>
                  </a:lnTo>
                  <a:lnTo>
                    <a:pt x="547" y="470"/>
                  </a:lnTo>
                  <a:lnTo>
                    <a:pt x="547" y="470"/>
                  </a:lnTo>
                  <a:lnTo>
                    <a:pt x="288" y="470"/>
                  </a:lnTo>
                  <a:lnTo>
                    <a:pt x="288" y="196"/>
                  </a:lnTo>
                  <a:lnTo>
                    <a:pt x="0" y="45"/>
                  </a:lnTo>
                  <a:lnTo>
                    <a:pt x="288" y="7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7433500D-34F6-4A5B-89B3-AAEA78E61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088" y="5493556"/>
              <a:ext cx="2924175" cy="746125"/>
            </a:xfrm>
            <a:custGeom>
              <a:avLst/>
              <a:gdLst>
                <a:gd name="T0" fmla="*/ 288 w 1842"/>
                <a:gd name="T1" fmla="*/ 0 h 470"/>
                <a:gd name="T2" fmla="*/ 547 w 1842"/>
                <a:gd name="T3" fmla="*/ 0 h 470"/>
                <a:gd name="T4" fmla="*/ 547 w 1842"/>
                <a:gd name="T5" fmla="*/ 0 h 470"/>
                <a:gd name="T6" fmla="*/ 935 w 1842"/>
                <a:gd name="T7" fmla="*/ 0 h 470"/>
                <a:gd name="T8" fmla="*/ 1842 w 1842"/>
                <a:gd name="T9" fmla="*/ 0 h 470"/>
                <a:gd name="T10" fmla="*/ 1842 w 1842"/>
                <a:gd name="T11" fmla="*/ 78 h 470"/>
                <a:gd name="T12" fmla="*/ 1842 w 1842"/>
                <a:gd name="T13" fmla="*/ 78 h 470"/>
                <a:gd name="T14" fmla="*/ 1842 w 1842"/>
                <a:gd name="T15" fmla="*/ 196 h 470"/>
                <a:gd name="T16" fmla="*/ 1842 w 1842"/>
                <a:gd name="T17" fmla="*/ 470 h 470"/>
                <a:gd name="T18" fmla="*/ 935 w 1842"/>
                <a:gd name="T19" fmla="*/ 470 h 470"/>
                <a:gd name="T20" fmla="*/ 547 w 1842"/>
                <a:gd name="T21" fmla="*/ 470 h 470"/>
                <a:gd name="T22" fmla="*/ 547 w 1842"/>
                <a:gd name="T23" fmla="*/ 470 h 470"/>
                <a:gd name="T24" fmla="*/ 288 w 1842"/>
                <a:gd name="T25" fmla="*/ 470 h 470"/>
                <a:gd name="T26" fmla="*/ 288 w 1842"/>
                <a:gd name="T27" fmla="*/ 196 h 470"/>
                <a:gd name="T28" fmla="*/ 0 w 1842"/>
                <a:gd name="T29" fmla="*/ 45 h 470"/>
                <a:gd name="T30" fmla="*/ 288 w 1842"/>
                <a:gd name="T31" fmla="*/ 78 h 470"/>
                <a:gd name="T32" fmla="*/ 288 w 1842"/>
                <a:gd name="T33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2" h="470">
                  <a:moveTo>
                    <a:pt x="288" y="0"/>
                  </a:moveTo>
                  <a:lnTo>
                    <a:pt x="547" y="0"/>
                  </a:lnTo>
                  <a:lnTo>
                    <a:pt x="547" y="0"/>
                  </a:lnTo>
                  <a:lnTo>
                    <a:pt x="935" y="0"/>
                  </a:lnTo>
                  <a:lnTo>
                    <a:pt x="1842" y="0"/>
                  </a:lnTo>
                  <a:lnTo>
                    <a:pt x="1842" y="78"/>
                  </a:lnTo>
                  <a:lnTo>
                    <a:pt x="1842" y="78"/>
                  </a:lnTo>
                  <a:lnTo>
                    <a:pt x="1842" y="196"/>
                  </a:lnTo>
                  <a:lnTo>
                    <a:pt x="1842" y="470"/>
                  </a:lnTo>
                  <a:lnTo>
                    <a:pt x="935" y="470"/>
                  </a:lnTo>
                  <a:lnTo>
                    <a:pt x="547" y="470"/>
                  </a:lnTo>
                  <a:lnTo>
                    <a:pt x="547" y="470"/>
                  </a:lnTo>
                  <a:lnTo>
                    <a:pt x="288" y="470"/>
                  </a:lnTo>
                  <a:lnTo>
                    <a:pt x="288" y="196"/>
                  </a:lnTo>
                  <a:lnTo>
                    <a:pt x="0" y="45"/>
                  </a:lnTo>
                  <a:lnTo>
                    <a:pt x="288" y="78"/>
                  </a:lnTo>
                  <a:lnTo>
                    <a:pt x="288" y="0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8F4B66DD-6C43-40D7-A41C-2D114FDDD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313" y="5530069"/>
              <a:ext cx="1944688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Syntax errors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5">
              <a:extLst>
                <a:ext uri="{FF2B5EF4-FFF2-40B4-BE49-F238E27FC236}">
                  <a16:creationId xmlns:a16="http://schemas.microsoft.com/office/drawing/2014/main" id="{6B9C4388-9E69-42C5-B3F9-646EDED2F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8975" y="5880906"/>
              <a:ext cx="746125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18%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7B812FA-F0C2-4729-B939-C93BE28BDE05}"/>
              </a:ext>
            </a:extLst>
          </p:cNvPr>
          <p:cNvGrpSpPr/>
          <p:nvPr/>
        </p:nvGrpSpPr>
        <p:grpSpPr>
          <a:xfrm>
            <a:off x="1581150" y="5114144"/>
            <a:ext cx="3036888" cy="1181100"/>
            <a:chOff x="1581150" y="5114144"/>
            <a:chExt cx="3036888" cy="1181100"/>
          </a:xfrm>
        </p:grpSpPr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D909C2E5-C906-4C0D-B855-6AD90A73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0" y="5114144"/>
              <a:ext cx="3036888" cy="1176338"/>
            </a:xfrm>
            <a:custGeom>
              <a:avLst/>
              <a:gdLst>
                <a:gd name="T0" fmla="*/ 0 w 1913"/>
                <a:gd name="T1" fmla="*/ 0 h 741"/>
                <a:gd name="T2" fmla="*/ 980 w 1913"/>
                <a:gd name="T3" fmla="*/ 0 h 741"/>
                <a:gd name="T4" fmla="*/ 980 w 1913"/>
                <a:gd name="T5" fmla="*/ 0 h 741"/>
                <a:gd name="T6" fmla="*/ 1400 w 1913"/>
                <a:gd name="T7" fmla="*/ 0 h 741"/>
                <a:gd name="T8" fmla="*/ 1680 w 1913"/>
                <a:gd name="T9" fmla="*/ 0 h 741"/>
                <a:gd name="T10" fmla="*/ 1680 w 1913"/>
                <a:gd name="T11" fmla="*/ 124 h 741"/>
                <a:gd name="T12" fmla="*/ 1913 w 1913"/>
                <a:gd name="T13" fmla="*/ 164 h 741"/>
                <a:gd name="T14" fmla="*/ 1680 w 1913"/>
                <a:gd name="T15" fmla="*/ 309 h 741"/>
                <a:gd name="T16" fmla="*/ 1680 w 1913"/>
                <a:gd name="T17" fmla="*/ 741 h 741"/>
                <a:gd name="T18" fmla="*/ 1400 w 1913"/>
                <a:gd name="T19" fmla="*/ 741 h 741"/>
                <a:gd name="T20" fmla="*/ 980 w 1913"/>
                <a:gd name="T21" fmla="*/ 741 h 741"/>
                <a:gd name="T22" fmla="*/ 980 w 1913"/>
                <a:gd name="T23" fmla="*/ 741 h 741"/>
                <a:gd name="T24" fmla="*/ 0 w 1913"/>
                <a:gd name="T25" fmla="*/ 741 h 741"/>
                <a:gd name="T26" fmla="*/ 0 w 1913"/>
                <a:gd name="T27" fmla="*/ 309 h 741"/>
                <a:gd name="T28" fmla="*/ 0 w 1913"/>
                <a:gd name="T29" fmla="*/ 124 h 741"/>
                <a:gd name="T30" fmla="*/ 0 w 1913"/>
                <a:gd name="T31" fmla="*/ 124 h 741"/>
                <a:gd name="T32" fmla="*/ 0 w 1913"/>
                <a:gd name="T33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3" h="741">
                  <a:moveTo>
                    <a:pt x="0" y="0"/>
                  </a:moveTo>
                  <a:lnTo>
                    <a:pt x="980" y="0"/>
                  </a:lnTo>
                  <a:lnTo>
                    <a:pt x="980" y="0"/>
                  </a:lnTo>
                  <a:lnTo>
                    <a:pt x="1400" y="0"/>
                  </a:lnTo>
                  <a:lnTo>
                    <a:pt x="1680" y="0"/>
                  </a:lnTo>
                  <a:lnTo>
                    <a:pt x="1680" y="124"/>
                  </a:lnTo>
                  <a:lnTo>
                    <a:pt x="1913" y="164"/>
                  </a:lnTo>
                  <a:lnTo>
                    <a:pt x="1680" y="309"/>
                  </a:lnTo>
                  <a:lnTo>
                    <a:pt x="1680" y="741"/>
                  </a:lnTo>
                  <a:lnTo>
                    <a:pt x="1400" y="741"/>
                  </a:lnTo>
                  <a:lnTo>
                    <a:pt x="980" y="741"/>
                  </a:lnTo>
                  <a:lnTo>
                    <a:pt x="980" y="741"/>
                  </a:lnTo>
                  <a:lnTo>
                    <a:pt x="0" y="741"/>
                  </a:lnTo>
                  <a:lnTo>
                    <a:pt x="0" y="309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0809A367-2038-40EB-88E6-C2965C940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0" y="5114144"/>
              <a:ext cx="3036888" cy="1176338"/>
            </a:xfrm>
            <a:custGeom>
              <a:avLst/>
              <a:gdLst>
                <a:gd name="T0" fmla="*/ 0 w 1913"/>
                <a:gd name="T1" fmla="*/ 0 h 741"/>
                <a:gd name="T2" fmla="*/ 980 w 1913"/>
                <a:gd name="T3" fmla="*/ 0 h 741"/>
                <a:gd name="T4" fmla="*/ 980 w 1913"/>
                <a:gd name="T5" fmla="*/ 0 h 741"/>
                <a:gd name="T6" fmla="*/ 1400 w 1913"/>
                <a:gd name="T7" fmla="*/ 0 h 741"/>
                <a:gd name="T8" fmla="*/ 1680 w 1913"/>
                <a:gd name="T9" fmla="*/ 0 h 741"/>
                <a:gd name="T10" fmla="*/ 1680 w 1913"/>
                <a:gd name="T11" fmla="*/ 124 h 741"/>
                <a:gd name="T12" fmla="*/ 1913 w 1913"/>
                <a:gd name="T13" fmla="*/ 164 h 741"/>
                <a:gd name="T14" fmla="*/ 1680 w 1913"/>
                <a:gd name="T15" fmla="*/ 309 h 741"/>
                <a:gd name="T16" fmla="*/ 1680 w 1913"/>
                <a:gd name="T17" fmla="*/ 741 h 741"/>
                <a:gd name="T18" fmla="*/ 1400 w 1913"/>
                <a:gd name="T19" fmla="*/ 741 h 741"/>
                <a:gd name="T20" fmla="*/ 980 w 1913"/>
                <a:gd name="T21" fmla="*/ 741 h 741"/>
                <a:gd name="T22" fmla="*/ 980 w 1913"/>
                <a:gd name="T23" fmla="*/ 741 h 741"/>
                <a:gd name="T24" fmla="*/ 0 w 1913"/>
                <a:gd name="T25" fmla="*/ 741 h 741"/>
                <a:gd name="T26" fmla="*/ 0 w 1913"/>
                <a:gd name="T27" fmla="*/ 309 h 741"/>
                <a:gd name="T28" fmla="*/ 0 w 1913"/>
                <a:gd name="T29" fmla="*/ 124 h 741"/>
                <a:gd name="T30" fmla="*/ 0 w 1913"/>
                <a:gd name="T31" fmla="*/ 124 h 741"/>
                <a:gd name="T32" fmla="*/ 0 w 1913"/>
                <a:gd name="T33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3" h="741">
                  <a:moveTo>
                    <a:pt x="0" y="0"/>
                  </a:moveTo>
                  <a:lnTo>
                    <a:pt x="980" y="0"/>
                  </a:lnTo>
                  <a:lnTo>
                    <a:pt x="980" y="0"/>
                  </a:lnTo>
                  <a:lnTo>
                    <a:pt x="1400" y="0"/>
                  </a:lnTo>
                  <a:lnTo>
                    <a:pt x="1680" y="0"/>
                  </a:lnTo>
                  <a:lnTo>
                    <a:pt x="1680" y="124"/>
                  </a:lnTo>
                  <a:lnTo>
                    <a:pt x="1913" y="164"/>
                  </a:lnTo>
                  <a:lnTo>
                    <a:pt x="1680" y="309"/>
                  </a:lnTo>
                  <a:lnTo>
                    <a:pt x="1680" y="741"/>
                  </a:lnTo>
                  <a:lnTo>
                    <a:pt x="1400" y="741"/>
                  </a:lnTo>
                  <a:lnTo>
                    <a:pt x="980" y="741"/>
                  </a:lnTo>
                  <a:lnTo>
                    <a:pt x="980" y="741"/>
                  </a:lnTo>
                  <a:lnTo>
                    <a:pt x="0" y="741"/>
                  </a:lnTo>
                  <a:lnTo>
                    <a:pt x="0" y="309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38">
              <a:extLst>
                <a:ext uri="{FF2B5EF4-FFF2-40B4-BE49-F238E27FC236}">
                  <a16:creationId xmlns:a16="http://schemas.microsoft.com/office/drawing/2014/main" id="{3BE3F659-C8CF-4A57-9B4B-56BE9FA9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588" y="5190344"/>
              <a:ext cx="248920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 verification of 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9">
              <a:extLst>
                <a:ext uri="{FF2B5EF4-FFF2-40B4-BE49-F238E27FC236}">
                  <a16:creationId xmlns:a16="http://schemas.microsoft.com/office/drawing/2014/main" id="{EAD70BFC-FE2D-415A-98C8-077CA637C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5541181"/>
              <a:ext cx="1744663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data validity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id="{8DD1C97B-5214-4C61-A00E-65702B2E5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850" y="5892019"/>
              <a:ext cx="746125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19%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4086DED-272B-45D9-B8D8-EDF39985A47C}"/>
              </a:ext>
            </a:extLst>
          </p:cNvPr>
          <p:cNvGrpSpPr/>
          <p:nvPr/>
        </p:nvGrpSpPr>
        <p:grpSpPr>
          <a:xfrm>
            <a:off x="1063625" y="3455206"/>
            <a:ext cx="2814638" cy="1216025"/>
            <a:chOff x="1063625" y="3455206"/>
            <a:chExt cx="2814638" cy="1216025"/>
          </a:xfrm>
        </p:grpSpPr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5FB4729B-B200-462D-A94F-790C41C6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5" y="3455206"/>
              <a:ext cx="2814638" cy="1216025"/>
            </a:xfrm>
            <a:custGeom>
              <a:avLst/>
              <a:gdLst>
                <a:gd name="T0" fmla="*/ 0 w 1773"/>
                <a:gd name="T1" fmla="*/ 0 h 766"/>
                <a:gd name="T2" fmla="*/ 918 w 1773"/>
                <a:gd name="T3" fmla="*/ 0 h 766"/>
                <a:gd name="T4" fmla="*/ 918 w 1773"/>
                <a:gd name="T5" fmla="*/ 0 h 766"/>
                <a:gd name="T6" fmla="*/ 1312 w 1773"/>
                <a:gd name="T7" fmla="*/ 0 h 766"/>
                <a:gd name="T8" fmla="*/ 1574 w 1773"/>
                <a:gd name="T9" fmla="*/ 0 h 766"/>
                <a:gd name="T10" fmla="*/ 1574 w 1773"/>
                <a:gd name="T11" fmla="*/ 128 h 766"/>
                <a:gd name="T12" fmla="*/ 1773 w 1773"/>
                <a:gd name="T13" fmla="*/ 274 h 766"/>
                <a:gd name="T14" fmla="*/ 1574 w 1773"/>
                <a:gd name="T15" fmla="*/ 319 h 766"/>
                <a:gd name="T16" fmla="*/ 1574 w 1773"/>
                <a:gd name="T17" fmla="*/ 766 h 766"/>
                <a:gd name="T18" fmla="*/ 1312 w 1773"/>
                <a:gd name="T19" fmla="*/ 766 h 766"/>
                <a:gd name="T20" fmla="*/ 918 w 1773"/>
                <a:gd name="T21" fmla="*/ 766 h 766"/>
                <a:gd name="T22" fmla="*/ 918 w 1773"/>
                <a:gd name="T23" fmla="*/ 766 h 766"/>
                <a:gd name="T24" fmla="*/ 0 w 1773"/>
                <a:gd name="T25" fmla="*/ 766 h 766"/>
                <a:gd name="T26" fmla="*/ 0 w 1773"/>
                <a:gd name="T27" fmla="*/ 319 h 766"/>
                <a:gd name="T28" fmla="*/ 0 w 1773"/>
                <a:gd name="T29" fmla="*/ 128 h 766"/>
                <a:gd name="T30" fmla="*/ 0 w 1773"/>
                <a:gd name="T31" fmla="*/ 128 h 766"/>
                <a:gd name="T32" fmla="*/ 0 w 1773"/>
                <a:gd name="T33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3" h="766">
                  <a:moveTo>
                    <a:pt x="0" y="0"/>
                  </a:moveTo>
                  <a:lnTo>
                    <a:pt x="918" y="0"/>
                  </a:lnTo>
                  <a:lnTo>
                    <a:pt x="918" y="0"/>
                  </a:lnTo>
                  <a:lnTo>
                    <a:pt x="1312" y="0"/>
                  </a:lnTo>
                  <a:lnTo>
                    <a:pt x="1574" y="0"/>
                  </a:lnTo>
                  <a:lnTo>
                    <a:pt x="1574" y="128"/>
                  </a:lnTo>
                  <a:lnTo>
                    <a:pt x="1773" y="274"/>
                  </a:lnTo>
                  <a:lnTo>
                    <a:pt x="1574" y="319"/>
                  </a:lnTo>
                  <a:lnTo>
                    <a:pt x="1574" y="766"/>
                  </a:lnTo>
                  <a:lnTo>
                    <a:pt x="1312" y="766"/>
                  </a:lnTo>
                  <a:lnTo>
                    <a:pt x="918" y="766"/>
                  </a:lnTo>
                  <a:lnTo>
                    <a:pt x="918" y="766"/>
                  </a:lnTo>
                  <a:lnTo>
                    <a:pt x="0" y="766"/>
                  </a:lnTo>
                  <a:lnTo>
                    <a:pt x="0" y="319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42">
              <a:extLst>
                <a:ext uri="{FF2B5EF4-FFF2-40B4-BE49-F238E27FC236}">
                  <a16:creationId xmlns:a16="http://schemas.microsoft.com/office/drawing/2014/main" id="{C36451F9-925A-4CFF-AF8A-347144FB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5" y="3455206"/>
              <a:ext cx="2814638" cy="1216025"/>
            </a:xfrm>
            <a:custGeom>
              <a:avLst/>
              <a:gdLst>
                <a:gd name="T0" fmla="*/ 0 w 1773"/>
                <a:gd name="T1" fmla="*/ 0 h 766"/>
                <a:gd name="T2" fmla="*/ 918 w 1773"/>
                <a:gd name="T3" fmla="*/ 0 h 766"/>
                <a:gd name="T4" fmla="*/ 918 w 1773"/>
                <a:gd name="T5" fmla="*/ 0 h 766"/>
                <a:gd name="T6" fmla="*/ 1312 w 1773"/>
                <a:gd name="T7" fmla="*/ 0 h 766"/>
                <a:gd name="T8" fmla="*/ 1574 w 1773"/>
                <a:gd name="T9" fmla="*/ 0 h 766"/>
                <a:gd name="T10" fmla="*/ 1574 w 1773"/>
                <a:gd name="T11" fmla="*/ 128 h 766"/>
                <a:gd name="T12" fmla="*/ 1773 w 1773"/>
                <a:gd name="T13" fmla="*/ 274 h 766"/>
                <a:gd name="T14" fmla="*/ 1574 w 1773"/>
                <a:gd name="T15" fmla="*/ 319 h 766"/>
                <a:gd name="T16" fmla="*/ 1574 w 1773"/>
                <a:gd name="T17" fmla="*/ 766 h 766"/>
                <a:gd name="T18" fmla="*/ 1312 w 1773"/>
                <a:gd name="T19" fmla="*/ 766 h 766"/>
                <a:gd name="T20" fmla="*/ 918 w 1773"/>
                <a:gd name="T21" fmla="*/ 766 h 766"/>
                <a:gd name="T22" fmla="*/ 918 w 1773"/>
                <a:gd name="T23" fmla="*/ 766 h 766"/>
                <a:gd name="T24" fmla="*/ 0 w 1773"/>
                <a:gd name="T25" fmla="*/ 766 h 766"/>
                <a:gd name="T26" fmla="*/ 0 w 1773"/>
                <a:gd name="T27" fmla="*/ 319 h 766"/>
                <a:gd name="T28" fmla="*/ 0 w 1773"/>
                <a:gd name="T29" fmla="*/ 128 h 766"/>
                <a:gd name="T30" fmla="*/ 0 w 1773"/>
                <a:gd name="T31" fmla="*/ 128 h 766"/>
                <a:gd name="T32" fmla="*/ 0 w 1773"/>
                <a:gd name="T33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3" h="766">
                  <a:moveTo>
                    <a:pt x="0" y="0"/>
                  </a:moveTo>
                  <a:lnTo>
                    <a:pt x="918" y="0"/>
                  </a:lnTo>
                  <a:lnTo>
                    <a:pt x="918" y="0"/>
                  </a:lnTo>
                  <a:lnTo>
                    <a:pt x="1312" y="0"/>
                  </a:lnTo>
                  <a:lnTo>
                    <a:pt x="1574" y="0"/>
                  </a:lnTo>
                  <a:lnTo>
                    <a:pt x="1574" y="128"/>
                  </a:lnTo>
                  <a:lnTo>
                    <a:pt x="1773" y="274"/>
                  </a:lnTo>
                  <a:lnTo>
                    <a:pt x="1574" y="319"/>
                  </a:lnTo>
                  <a:lnTo>
                    <a:pt x="1574" y="766"/>
                  </a:lnTo>
                  <a:lnTo>
                    <a:pt x="1312" y="766"/>
                  </a:lnTo>
                  <a:lnTo>
                    <a:pt x="918" y="766"/>
                  </a:lnTo>
                  <a:lnTo>
                    <a:pt x="918" y="766"/>
                  </a:lnTo>
                  <a:lnTo>
                    <a:pt x="0" y="766"/>
                  </a:lnTo>
                  <a:lnTo>
                    <a:pt x="0" y="319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43">
              <a:extLst>
                <a:ext uri="{FF2B5EF4-FFF2-40B4-BE49-F238E27FC236}">
                  <a16:creationId xmlns:a16="http://schemas.microsoft.com/office/drawing/2014/main" id="{868A1AD7-4195-4712-A24B-E117B4C51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788" y="3550456"/>
              <a:ext cx="215265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Asynchronous 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44">
              <a:extLst>
                <a:ext uri="{FF2B5EF4-FFF2-40B4-BE49-F238E27FC236}">
                  <a16:creationId xmlns:a16="http://schemas.microsoft.com/office/drawing/2014/main" id="{00D320A2-F932-4FD7-BB75-16ED9B5D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525" y="3901294"/>
              <a:ext cx="931863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errors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5">
              <a:extLst>
                <a:ext uri="{FF2B5EF4-FFF2-40B4-BE49-F238E27FC236}">
                  <a16:creationId xmlns:a16="http://schemas.microsoft.com/office/drawing/2014/main" id="{A6D5A6A0-B795-491C-9306-31C876515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913" y="4252131"/>
              <a:ext cx="576263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4%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2158F9B-4CAA-42CE-A49C-5A1B19E0DBFB}"/>
              </a:ext>
            </a:extLst>
          </p:cNvPr>
          <p:cNvGrpSpPr/>
          <p:nvPr/>
        </p:nvGrpSpPr>
        <p:grpSpPr>
          <a:xfrm>
            <a:off x="2424113" y="1460852"/>
            <a:ext cx="1997948" cy="864510"/>
            <a:chOff x="2242558" y="1398371"/>
            <a:chExt cx="1997948" cy="864510"/>
          </a:xfrm>
        </p:grpSpPr>
        <p:sp>
          <p:nvSpPr>
            <p:cNvPr id="3" name="对话气泡: 矩形 2">
              <a:extLst>
                <a:ext uri="{FF2B5EF4-FFF2-40B4-BE49-F238E27FC236}">
                  <a16:creationId xmlns:a16="http://schemas.microsoft.com/office/drawing/2014/main" id="{71427233-56E4-4170-AF06-96BDD4320BBA}"/>
                </a:ext>
              </a:extLst>
            </p:cNvPr>
            <p:cNvSpPr/>
            <p:nvPr/>
          </p:nvSpPr>
          <p:spPr>
            <a:xfrm>
              <a:off x="2242558" y="1398371"/>
              <a:ext cx="1997948" cy="864510"/>
            </a:xfrm>
            <a:prstGeom prst="wedgeRectCallout">
              <a:avLst>
                <a:gd name="adj1" fmla="val 35552"/>
                <a:gd name="adj2" fmla="val 8216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8014330B-5460-4C05-B5C1-319155323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339" y="1473581"/>
              <a:ext cx="162704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Logic errors</a:t>
              </a:r>
              <a:endPara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400" dirty="0">
                  <a:solidFill>
                    <a:srgbClr val="000000"/>
                  </a:solidFill>
                </a:rPr>
                <a:t>25%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5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97F02-4A05-4B8B-BC54-AD2362ED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09BF-7289-479C-A64F-DF078129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Difference in execution environments</a:t>
            </a:r>
          </a:p>
          <a:p>
            <a:pPr lvl="1"/>
            <a:r>
              <a:rPr lang="en-US" altLang="zh-CN" dirty="0"/>
              <a:t> Incorrect platform-dependent API invocation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5FEE81-2E5F-4C62-8CBC-C57A4FA2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BBE1E52-A54B-4B15-9842-7D98F15CEEBA}"/>
              </a:ext>
            </a:extLst>
          </p:cNvPr>
          <p:cNvGrpSpPr/>
          <p:nvPr/>
        </p:nvGrpSpPr>
        <p:grpSpPr>
          <a:xfrm>
            <a:off x="290925" y="3646542"/>
            <a:ext cx="3937646" cy="2453292"/>
            <a:chOff x="901996" y="3174692"/>
            <a:chExt cx="2588375" cy="1583635"/>
          </a:xfrm>
        </p:grpSpPr>
        <p:pic>
          <p:nvPicPr>
            <p:cNvPr id="9218" name="Picture 2" descr="Png File Svg - Computer Repair Logo PNG Image | Transparent PNG Free  Download on SeekPNG">
              <a:extLst>
                <a:ext uri="{FF2B5EF4-FFF2-40B4-BE49-F238E27FC236}">
                  <a16:creationId xmlns:a16="http://schemas.microsoft.com/office/drawing/2014/main" id="{51F6236E-7BD8-47D3-BE3A-06469275C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3" t="6230" r="17144" b="33240"/>
            <a:stretch/>
          </p:blipFill>
          <p:spPr bwMode="auto">
            <a:xfrm>
              <a:off x="901996" y="3174692"/>
              <a:ext cx="2588375" cy="158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4A5D023-716F-4F9A-BAB2-F4AEFB95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229" y="3330901"/>
              <a:ext cx="2394857" cy="1286565"/>
            </a:xfrm>
            <a:prstGeom prst="rect">
              <a:avLst/>
            </a:prstGeom>
          </p:spPr>
        </p:pic>
      </p:grpSp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BC70A29A-597C-4ACF-8F2B-C7E2C2126913}"/>
              </a:ext>
            </a:extLst>
          </p:cNvPr>
          <p:cNvSpPr/>
          <p:nvPr/>
        </p:nvSpPr>
        <p:spPr>
          <a:xfrm>
            <a:off x="2010994" y="3293179"/>
            <a:ext cx="3265714" cy="706726"/>
          </a:xfrm>
          <a:prstGeom prst="wedgeRectCallout">
            <a:avLst>
              <a:gd name="adj1" fmla="val -34172"/>
              <a:gd name="adj2" fmla="val 83698"/>
            </a:avLst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rgbClr val="2C2C2C"/>
                </a:solidFill>
                <a:latin typeface="Abadi" panose="020B0604020104020204" pitchFamily="34" charset="0"/>
              </a:rPr>
              <a:t>wx.onCompassChange</a:t>
            </a:r>
            <a:endParaRPr lang="zh-CN" altLang="en-US" sz="2400" b="1" dirty="0">
              <a:solidFill>
                <a:srgbClr val="2C2C2C"/>
              </a:solidFill>
              <a:latin typeface="Abadi" panose="020B0604020104020204" pitchFamily="34" charset="0"/>
            </a:endParaRPr>
          </a:p>
        </p:txBody>
      </p:sp>
      <p:pic>
        <p:nvPicPr>
          <p:cNvPr id="9220" name="Picture 4" descr="What is Android?">
            <a:extLst>
              <a:ext uri="{FF2B5EF4-FFF2-40B4-BE49-F238E27FC236}">
                <a16:creationId xmlns:a16="http://schemas.microsoft.com/office/drawing/2014/main" id="{AAC76BD3-BAF8-4F16-BE00-5BA6AAB49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72" y="3151915"/>
            <a:ext cx="1125643" cy="13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OS 14.3 available for new iPhones, iOS 12.5 for old models">
            <a:extLst>
              <a:ext uri="{FF2B5EF4-FFF2-40B4-BE49-F238E27FC236}">
                <a16:creationId xmlns:a16="http://schemas.microsoft.com/office/drawing/2014/main" id="{3649CF26-70A7-405D-ACF2-33533063F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7673" r="59286" b="7673"/>
          <a:stretch/>
        </p:blipFill>
        <p:spPr bwMode="auto">
          <a:xfrm>
            <a:off x="6504872" y="5030778"/>
            <a:ext cx="1117601" cy="13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箭头: 右 12">
            <a:extLst>
              <a:ext uri="{FF2B5EF4-FFF2-40B4-BE49-F238E27FC236}">
                <a16:creationId xmlns:a16="http://schemas.microsoft.com/office/drawing/2014/main" id="{93C900AD-2562-40C1-BD10-E1119608D1E2}"/>
              </a:ext>
            </a:extLst>
          </p:cNvPr>
          <p:cNvSpPr/>
          <p:nvPr/>
        </p:nvSpPr>
        <p:spPr>
          <a:xfrm>
            <a:off x="4971142" y="4615543"/>
            <a:ext cx="1240971" cy="381452"/>
          </a:xfrm>
          <a:prstGeom prst="righ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BCA607-41F4-4677-A0B9-AD5E69963A54}"/>
              </a:ext>
            </a:extLst>
          </p:cNvPr>
          <p:cNvSpPr txBox="1"/>
          <p:nvPr/>
        </p:nvSpPr>
        <p:spPr>
          <a:xfrm>
            <a:off x="5122588" y="4932698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parse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F7FB087-1CDF-46C0-931A-3FF6D2E84952}"/>
              </a:ext>
            </a:extLst>
          </p:cNvPr>
          <p:cNvSpPr txBox="1"/>
          <p:nvPr/>
        </p:nvSpPr>
        <p:spPr>
          <a:xfrm>
            <a:off x="8115529" y="3399780"/>
            <a:ext cx="3876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The accuracy field in the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return </a:t>
            </a:r>
            <a:r>
              <a:rPr lang="en-US" altLang="zh-CN" sz="22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data is type of </a:t>
            </a:r>
            <a:r>
              <a:rPr lang="en-US" altLang="zh-CN" sz="2200" b="1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String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16CC355-E731-4529-9EF8-68E6205D59B1}"/>
              </a:ext>
            </a:extLst>
          </p:cNvPr>
          <p:cNvSpPr txBox="1"/>
          <p:nvPr/>
        </p:nvSpPr>
        <p:spPr>
          <a:xfrm>
            <a:off x="8124162" y="5432359"/>
            <a:ext cx="40030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ea typeface="微软雅黑" panose="020B0503020204020204" pitchFamily="34" charset="-122"/>
                <a:cs typeface="Calibri" panose="020F0502020204030204" pitchFamily="34" charset="0"/>
              </a:rPr>
              <a:t>The accuracy field in the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ea typeface="微软雅黑" panose="020B0503020204020204" pitchFamily="34" charset="-122"/>
                <a:cs typeface="Calibri" panose="020F0502020204030204" pitchFamily="34" charset="0"/>
              </a:rPr>
              <a:t>return data is type of </a:t>
            </a:r>
            <a:r>
              <a:rPr lang="en-US" altLang="zh-CN" sz="2200" b="1" dirty="0">
                <a:solidFill>
                  <a:srgbClr val="C0000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Integer</a:t>
            </a:r>
            <a:endParaRPr lang="zh-CN" altLang="en-US" sz="2200" b="1" dirty="0">
              <a:solidFill>
                <a:srgbClr val="C00000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51" name="Group 4">
            <a:extLst>
              <a:ext uri="{FF2B5EF4-FFF2-40B4-BE49-F238E27FC236}">
                <a16:creationId xmlns:a16="http://schemas.microsoft.com/office/drawing/2014/main" id="{BCB10336-2A97-4ED1-9F62-885CD0A48ED1}"/>
              </a:ext>
            </a:extLst>
          </p:cNvPr>
          <p:cNvGrpSpPr>
            <a:grpSpLocks noChangeAspect="1"/>
          </p:cNvGrpSpPr>
          <p:nvPr/>
        </p:nvGrpSpPr>
        <p:grpSpPr bwMode="auto">
          <a:xfrm rot="2901296">
            <a:off x="7209026" y="-25875"/>
            <a:ext cx="1365033" cy="1364147"/>
            <a:chOff x="2646" y="373"/>
            <a:chExt cx="3074" cy="3072"/>
          </a:xfrm>
        </p:grpSpPr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F87FC98F-4729-41E6-B011-2F833FF61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373"/>
              <a:ext cx="1636" cy="1572"/>
            </a:xfrm>
            <a:custGeom>
              <a:avLst/>
              <a:gdLst>
                <a:gd name="T0" fmla="*/ 0 w 5479"/>
                <a:gd name="T1" fmla="*/ 0 h 5600"/>
                <a:gd name="T2" fmla="*/ 5479 w 5479"/>
                <a:gd name="T3" fmla="*/ 4442 h 5600"/>
                <a:gd name="T4" fmla="*/ 0 w 5479"/>
                <a:gd name="T5" fmla="*/ 5600 h 5600"/>
                <a:gd name="T6" fmla="*/ 0 w 5479"/>
                <a:gd name="T7" fmla="*/ 0 h 5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9" h="5600">
                  <a:moveTo>
                    <a:pt x="0" y="0"/>
                  </a:moveTo>
                  <a:cubicBezTo>
                    <a:pt x="2647" y="0"/>
                    <a:pt x="4932" y="1853"/>
                    <a:pt x="5479" y="4442"/>
                  </a:cubicBezTo>
                  <a:lnTo>
                    <a:pt x="0" y="5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1F6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07B20F4D-3262-4EE0-8808-CF8CBBE19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774"/>
              <a:ext cx="1387" cy="979"/>
            </a:xfrm>
            <a:custGeom>
              <a:avLst/>
              <a:gdLst>
                <a:gd name="T0" fmla="*/ 5479 w 5775"/>
                <a:gd name="T1" fmla="*/ 0 h 4079"/>
                <a:gd name="T2" fmla="*/ 4778 w 5775"/>
                <a:gd name="T3" fmla="*/ 4079 h 4079"/>
                <a:gd name="T4" fmla="*/ 0 w 5775"/>
                <a:gd name="T5" fmla="*/ 1158 h 4079"/>
                <a:gd name="T6" fmla="*/ 5479 w 5775"/>
                <a:gd name="T7" fmla="*/ 0 h 4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5" h="4079">
                  <a:moveTo>
                    <a:pt x="5479" y="0"/>
                  </a:moveTo>
                  <a:cubicBezTo>
                    <a:pt x="5775" y="1399"/>
                    <a:pt x="5524" y="2859"/>
                    <a:pt x="4778" y="4079"/>
                  </a:cubicBezTo>
                  <a:lnTo>
                    <a:pt x="0" y="1158"/>
                  </a:lnTo>
                  <a:lnTo>
                    <a:pt x="5479" y="0"/>
                  </a:lnTo>
                  <a:close/>
                </a:path>
              </a:pathLst>
            </a:custGeom>
            <a:solidFill>
              <a:srgbClr val="04549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A9ACC7D8-5038-494E-B73B-5827D98F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050"/>
              <a:ext cx="1299" cy="1395"/>
            </a:xfrm>
            <a:custGeom>
              <a:avLst/>
              <a:gdLst>
                <a:gd name="T0" fmla="*/ 5412 w 5412"/>
                <a:gd name="T1" fmla="*/ 2921 h 5810"/>
                <a:gd name="T2" fmla="*/ 0 w 5412"/>
                <a:gd name="T3" fmla="*/ 5563 h 5810"/>
                <a:gd name="T4" fmla="*/ 634 w 5412"/>
                <a:gd name="T5" fmla="*/ 0 h 5810"/>
                <a:gd name="T6" fmla="*/ 5412 w 5412"/>
                <a:gd name="T7" fmla="*/ 2921 h 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2" h="5810">
                  <a:moveTo>
                    <a:pt x="5412" y="2921"/>
                  </a:moveTo>
                  <a:cubicBezTo>
                    <a:pt x="4275" y="4779"/>
                    <a:pt x="2164" y="5810"/>
                    <a:pt x="0" y="5563"/>
                  </a:cubicBezTo>
                  <a:lnTo>
                    <a:pt x="634" y="0"/>
                  </a:lnTo>
                  <a:lnTo>
                    <a:pt x="5412" y="2921"/>
                  </a:lnTo>
                  <a:close/>
                </a:path>
              </a:pathLst>
            </a:custGeom>
            <a:solidFill>
              <a:srgbClr val="E864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F4F7E59-6800-48C0-9785-FFA4BA67F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2047"/>
              <a:ext cx="1303" cy="1336"/>
            </a:xfrm>
            <a:custGeom>
              <a:avLst/>
              <a:gdLst>
                <a:gd name="T0" fmla="*/ 9593 w 10862"/>
                <a:gd name="T1" fmla="*/ 11127 h 11127"/>
                <a:gd name="T2" fmla="*/ 0 w 10862"/>
                <a:gd name="T3" fmla="*/ 2727 h 11127"/>
                <a:gd name="T4" fmla="*/ 10862 w 10862"/>
                <a:gd name="T5" fmla="*/ 0 h 11127"/>
                <a:gd name="T6" fmla="*/ 9593 w 10862"/>
                <a:gd name="T7" fmla="*/ 11127 h 1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62" h="11127">
                  <a:moveTo>
                    <a:pt x="9593" y="11127"/>
                  </a:moveTo>
                  <a:cubicBezTo>
                    <a:pt x="4958" y="10598"/>
                    <a:pt x="1136" y="7252"/>
                    <a:pt x="0" y="2727"/>
                  </a:cubicBezTo>
                  <a:lnTo>
                    <a:pt x="10862" y="0"/>
                  </a:lnTo>
                  <a:lnTo>
                    <a:pt x="9593" y="11127"/>
                  </a:lnTo>
                  <a:close/>
                </a:path>
              </a:pathLst>
            </a:custGeom>
            <a:solidFill>
              <a:srgbClr val="FCD9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8E4F019B-DC1A-49D7-9091-77B61D4EA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7"/>
              <a:ext cx="1343" cy="328"/>
            </a:xfrm>
            <a:custGeom>
              <a:avLst/>
              <a:gdLst>
                <a:gd name="T0" fmla="*/ 335 w 11197"/>
                <a:gd name="T1" fmla="*/ 2727 h 2727"/>
                <a:gd name="T2" fmla="*/ 0 w 11197"/>
                <a:gd name="T3" fmla="*/ 212 h 2727"/>
                <a:gd name="T4" fmla="*/ 11197 w 11197"/>
                <a:gd name="T5" fmla="*/ 0 h 2727"/>
                <a:gd name="T6" fmla="*/ 335 w 11197"/>
                <a:gd name="T7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97" h="2727">
                  <a:moveTo>
                    <a:pt x="335" y="2727"/>
                  </a:moveTo>
                  <a:cubicBezTo>
                    <a:pt x="128" y="1904"/>
                    <a:pt x="16" y="1060"/>
                    <a:pt x="0" y="212"/>
                  </a:cubicBezTo>
                  <a:lnTo>
                    <a:pt x="11197" y="0"/>
                  </a:lnTo>
                  <a:lnTo>
                    <a:pt x="335" y="2727"/>
                  </a:lnTo>
                  <a:close/>
                </a:path>
              </a:pathLst>
            </a:custGeom>
            <a:solidFill>
              <a:srgbClr val="FEB1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6159DFD9-201D-4153-BDE9-28B68952F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704"/>
              <a:ext cx="1357" cy="1370"/>
            </a:xfrm>
            <a:custGeom>
              <a:avLst/>
              <a:gdLst>
                <a:gd name="T0" fmla="*/ 117 w 11314"/>
                <a:gd name="T1" fmla="*/ 11412 h 11412"/>
                <a:gd name="T2" fmla="*/ 11102 w 11314"/>
                <a:gd name="T3" fmla="*/ 2 h 11412"/>
                <a:gd name="T4" fmla="*/ 11314 w 11314"/>
                <a:gd name="T5" fmla="*/ 0 h 11412"/>
                <a:gd name="T6" fmla="*/ 11314 w 11314"/>
                <a:gd name="T7" fmla="*/ 11200 h 11412"/>
                <a:gd name="T8" fmla="*/ 117 w 11314"/>
                <a:gd name="T9" fmla="*/ 11412 h 1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4" h="11412">
                  <a:moveTo>
                    <a:pt x="117" y="11412"/>
                  </a:moveTo>
                  <a:cubicBezTo>
                    <a:pt x="0" y="5227"/>
                    <a:pt x="4918" y="119"/>
                    <a:pt x="11102" y="2"/>
                  </a:cubicBezTo>
                  <a:cubicBezTo>
                    <a:pt x="11173" y="1"/>
                    <a:pt x="11244" y="0"/>
                    <a:pt x="11314" y="0"/>
                  </a:cubicBezTo>
                  <a:lnTo>
                    <a:pt x="11314" y="11200"/>
                  </a:lnTo>
                  <a:lnTo>
                    <a:pt x="117" y="11412"/>
                  </a:lnTo>
                  <a:close/>
                </a:path>
              </a:pathLst>
            </a:custGeom>
            <a:solidFill>
              <a:srgbClr val="F5545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0A5779A9-FE85-4B6F-BC14-508842F63EA2}"/>
              </a:ext>
            </a:extLst>
          </p:cNvPr>
          <p:cNvSpPr txBox="1"/>
          <p:nvPr/>
        </p:nvSpPr>
        <p:spPr>
          <a:xfrm>
            <a:off x="8707759" y="199699"/>
            <a:ext cx="3296095" cy="76944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Difference in execution</a:t>
            </a:r>
          </a:p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environments 22%</a:t>
            </a:r>
          </a:p>
        </p:txBody>
      </p:sp>
    </p:spTree>
    <p:extLst>
      <p:ext uri="{BB962C8B-B14F-4D97-AF65-F5344CB8AC3E}">
        <p14:creationId xmlns:p14="http://schemas.microsoft.com/office/powerpoint/2010/main" val="11984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97F02-4A05-4B8B-BC54-AD2362ED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09BF-7289-479C-A64F-DF0781291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40921"/>
            <a:ext cx="11504832" cy="1194280"/>
          </a:xfrm>
        </p:spPr>
        <p:txBody>
          <a:bodyPr/>
          <a:lstStyle/>
          <a:p>
            <a:r>
              <a:rPr lang="en-US" altLang="zh-CN" dirty="0"/>
              <a:t> Difference in execution environments</a:t>
            </a:r>
          </a:p>
          <a:p>
            <a:pPr lvl="1"/>
            <a:r>
              <a:rPr lang="en-US" altLang="zh-CN" dirty="0"/>
              <a:t> Incomplete layout adaptation to anomalous screens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5FEE81-2E5F-4C62-8CBC-C57A4FA2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2183472B-3F43-4F0D-B57A-EFADC69ED1E8}"/>
              </a:ext>
            </a:extLst>
          </p:cNvPr>
          <p:cNvGrpSpPr>
            <a:grpSpLocks noChangeAspect="1"/>
          </p:cNvGrpSpPr>
          <p:nvPr/>
        </p:nvGrpSpPr>
        <p:grpSpPr bwMode="auto">
          <a:xfrm rot="2901296">
            <a:off x="7209026" y="-25875"/>
            <a:ext cx="1365033" cy="1364147"/>
            <a:chOff x="2646" y="373"/>
            <a:chExt cx="3074" cy="3072"/>
          </a:xfrm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6953371-8B15-4DF1-9812-542A03D4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373"/>
              <a:ext cx="1636" cy="1572"/>
            </a:xfrm>
            <a:custGeom>
              <a:avLst/>
              <a:gdLst>
                <a:gd name="T0" fmla="*/ 0 w 5479"/>
                <a:gd name="T1" fmla="*/ 0 h 5600"/>
                <a:gd name="T2" fmla="*/ 5479 w 5479"/>
                <a:gd name="T3" fmla="*/ 4442 h 5600"/>
                <a:gd name="T4" fmla="*/ 0 w 5479"/>
                <a:gd name="T5" fmla="*/ 5600 h 5600"/>
                <a:gd name="T6" fmla="*/ 0 w 5479"/>
                <a:gd name="T7" fmla="*/ 0 h 5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9" h="5600">
                  <a:moveTo>
                    <a:pt x="0" y="0"/>
                  </a:moveTo>
                  <a:cubicBezTo>
                    <a:pt x="2647" y="0"/>
                    <a:pt x="4932" y="1853"/>
                    <a:pt x="5479" y="4442"/>
                  </a:cubicBezTo>
                  <a:lnTo>
                    <a:pt x="0" y="5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1F6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5E5A309-FC65-4352-88E2-95D57AB53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774"/>
              <a:ext cx="1387" cy="979"/>
            </a:xfrm>
            <a:custGeom>
              <a:avLst/>
              <a:gdLst>
                <a:gd name="T0" fmla="*/ 5479 w 5775"/>
                <a:gd name="T1" fmla="*/ 0 h 4079"/>
                <a:gd name="T2" fmla="*/ 4778 w 5775"/>
                <a:gd name="T3" fmla="*/ 4079 h 4079"/>
                <a:gd name="T4" fmla="*/ 0 w 5775"/>
                <a:gd name="T5" fmla="*/ 1158 h 4079"/>
                <a:gd name="T6" fmla="*/ 5479 w 5775"/>
                <a:gd name="T7" fmla="*/ 0 h 4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5" h="4079">
                  <a:moveTo>
                    <a:pt x="5479" y="0"/>
                  </a:moveTo>
                  <a:cubicBezTo>
                    <a:pt x="5775" y="1399"/>
                    <a:pt x="5524" y="2859"/>
                    <a:pt x="4778" y="4079"/>
                  </a:cubicBezTo>
                  <a:lnTo>
                    <a:pt x="0" y="1158"/>
                  </a:lnTo>
                  <a:lnTo>
                    <a:pt x="5479" y="0"/>
                  </a:lnTo>
                  <a:close/>
                </a:path>
              </a:pathLst>
            </a:custGeom>
            <a:solidFill>
              <a:srgbClr val="04549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5AC60AA-9D35-49A3-8E1B-97A74B61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050"/>
              <a:ext cx="1299" cy="1395"/>
            </a:xfrm>
            <a:custGeom>
              <a:avLst/>
              <a:gdLst>
                <a:gd name="T0" fmla="*/ 5412 w 5412"/>
                <a:gd name="T1" fmla="*/ 2921 h 5810"/>
                <a:gd name="T2" fmla="*/ 0 w 5412"/>
                <a:gd name="T3" fmla="*/ 5563 h 5810"/>
                <a:gd name="T4" fmla="*/ 634 w 5412"/>
                <a:gd name="T5" fmla="*/ 0 h 5810"/>
                <a:gd name="T6" fmla="*/ 5412 w 5412"/>
                <a:gd name="T7" fmla="*/ 2921 h 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2" h="5810">
                  <a:moveTo>
                    <a:pt x="5412" y="2921"/>
                  </a:moveTo>
                  <a:cubicBezTo>
                    <a:pt x="4275" y="4779"/>
                    <a:pt x="2164" y="5810"/>
                    <a:pt x="0" y="5563"/>
                  </a:cubicBezTo>
                  <a:lnTo>
                    <a:pt x="634" y="0"/>
                  </a:lnTo>
                  <a:lnTo>
                    <a:pt x="5412" y="2921"/>
                  </a:lnTo>
                  <a:close/>
                </a:path>
              </a:pathLst>
            </a:custGeom>
            <a:solidFill>
              <a:srgbClr val="E864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0487B1B-F6F7-4885-A956-DBE9C14CD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2047"/>
              <a:ext cx="1303" cy="1336"/>
            </a:xfrm>
            <a:custGeom>
              <a:avLst/>
              <a:gdLst>
                <a:gd name="T0" fmla="*/ 9593 w 10862"/>
                <a:gd name="T1" fmla="*/ 11127 h 11127"/>
                <a:gd name="T2" fmla="*/ 0 w 10862"/>
                <a:gd name="T3" fmla="*/ 2727 h 11127"/>
                <a:gd name="T4" fmla="*/ 10862 w 10862"/>
                <a:gd name="T5" fmla="*/ 0 h 11127"/>
                <a:gd name="T6" fmla="*/ 9593 w 10862"/>
                <a:gd name="T7" fmla="*/ 11127 h 1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62" h="11127">
                  <a:moveTo>
                    <a:pt x="9593" y="11127"/>
                  </a:moveTo>
                  <a:cubicBezTo>
                    <a:pt x="4958" y="10598"/>
                    <a:pt x="1136" y="7252"/>
                    <a:pt x="0" y="2727"/>
                  </a:cubicBezTo>
                  <a:lnTo>
                    <a:pt x="10862" y="0"/>
                  </a:lnTo>
                  <a:lnTo>
                    <a:pt x="9593" y="11127"/>
                  </a:lnTo>
                  <a:close/>
                </a:path>
              </a:pathLst>
            </a:custGeom>
            <a:solidFill>
              <a:srgbClr val="FCD9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B9628DF-53A8-4C5B-A0AF-3D08E4EF5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7"/>
              <a:ext cx="1343" cy="328"/>
            </a:xfrm>
            <a:custGeom>
              <a:avLst/>
              <a:gdLst>
                <a:gd name="T0" fmla="*/ 335 w 11197"/>
                <a:gd name="T1" fmla="*/ 2727 h 2727"/>
                <a:gd name="T2" fmla="*/ 0 w 11197"/>
                <a:gd name="T3" fmla="*/ 212 h 2727"/>
                <a:gd name="T4" fmla="*/ 11197 w 11197"/>
                <a:gd name="T5" fmla="*/ 0 h 2727"/>
                <a:gd name="T6" fmla="*/ 335 w 11197"/>
                <a:gd name="T7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97" h="2727">
                  <a:moveTo>
                    <a:pt x="335" y="2727"/>
                  </a:moveTo>
                  <a:cubicBezTo>
                    <a:pt x="128" y="1904"/>
                    <a:pt x="16" y="1060"/>
                    <a:pt x="0" y="212"/>
                  </a:cubicBezTo>
                  <a:lnTo>
                    <a:pt x="11197" y="0"/>
                  </a:lnTo>
                  <a:lnTo>
                    <a:pt x="335" y="2727"/>
                  </a:lnTo>
                  <a:close/>
                </a:path>
              </a:pathLst>
            </a:custGeom>
            <a:solidFill>
              <a:srgbClr val="FEB1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3B8060CD-E4C2-4B07-8BA2-103D1855B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704"/>
              <a:ext cx="1357" cy="1370"/>
            </a:xfrm>
            <a:custGeom>
              <a:avLst/>
              <a:gdLst>
                <a:gd name="T0" fmla="*/ 117 w 11314"/>
                <a:gd name="T1" fmla="*/ 11412 h 11412"/>
                <a:gd name="T2" fmla="*/ 11102 w 11314"/>
                <a:gd name="T3" fmla="*/ 2 h 11412"/>
                <a:gd name="T4" fmla="*/ 11314 w 11314"/>
                <a:gd name="T5" fmla="*/ 0 h 11412"/>
                <a:gd name="T6" fmla="*/ 11314 w 11314"/>
                <a:gd name="T7" fmla="*/ 11200 h 11412"/>
                <a:gd name="T8" fmla="*/ 117 w 11314"/>
                <a:gd name="T9" fmla="*/ 11412 h 1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4" h="11412">
                  <a:moveTo>
                    <a:pt x="117" y="11412"/>
                  </a:moveTo>
                  <a:cubicBezTo>
                    <a:pt x="0" y="5227"/>
                    <a:pt x="4918" y="119"/>
                    <a:pt x="11102" y="2"/>
                  </a:cubicBezTo>
                  <a:cubicBezTo>
                    <a:pt x="11173" y="1"/>
                    <a:pt x="11244" y="0"/>
                    <a:pt x="11314" y="0"/>
                  </a:cubicBezTo>
                  <a:lnTo>
                    <a:pt x="11314" y="11200"/>
                  </a:lnTo>
                  <a:lnTo>
                    <a:pt x="117" y="11412"/>
                  </a:lnTo>
                  <a:close/>
                </a:path>
              </a:pathLst>
            </a:custGeom>
            <a:solidFill>
              <a:srgbClr val="F5545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B163D943-7342-47C4-BDA2-361E8F859AB8}"/>
              </a:ext>
            </a:extLst>
          </p:cNvPr>
          <p:cNvSpPr txBox="1"/>
          <p:nvPr/>
        </p:nvSpPr>
        <p:spPr>
          <a:xfrm>
            <a:off x="8707759" y="199699"/>
            <a:ext cx="3296095" cy="76944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Difference in execution</a:t>
            </a:r>
          </a:p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environments 22%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12D8F7E-C208-4A59-92DD-99AD2B338117}"/>
              </a:ext>
            </a:extLst>
          </p:cNvPr>
          <p:cNvGrpSpPr/>
          <p:nvPr/>
        </p:nvGrpSpPr>
        <p:grpSpPr>
          <a:xfrm>
            <a:off x="335360" y="2587908"/>
            <a:ext cx="5257706" cy="2642689"/>
            <a:chOff x="648644" y="2899482"/>
            <a:chExt cx="5257706" cy="2642689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62696823-AA55-49B3-9382-2F930743B672}"/>
                </a:ext>
              </a:extLst>
            </p:cNvPr>
            <p:cNvGrpSpPr/>
            <p:nvPr/>
          </p:nvGrpSpPr>
          <p:grpSpPr>
            <a:xfrm>
              <a:off x="648644" y="2899482"/>
              <a:ext cx="5257706" cy="2642689"/>
              <a:chOff x="648644" y="2899482"/>
              <a:chExt cx="5257706" cy="2642689"/>
            </a:xfrm>
          </p:grpSpPr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7FF0A607-7405-4ED9-A915-B8C149892E7D}"/>
                  </a:ext>
                </a:extLst>
              </p:cNvPr>
              <p:cNvGrpSpPr/>
              <p:nvPr/>
            </p:nvGrpSpPr>
            <p:grpSpPr>
              <a:xfrm>
                <a:off x="648644" y="2899482"/>
                <a:ext cx="5257706" cy="2642689"/>
                <a:chOff x="648644" y="2899482"/>
                <a:chExt cx="5257706" cy="2642689"/>
              </a:xfrm>
            </p:grpSpPr>
            <p:sp>
              <p:nvSpPr>
                <p:cNvPr id="18" name="矩形: 圆角 17">
                  <a:extLst>
                    <a:ext uri="{FF2B5EF4-FFF2-40B4-BE49-F238E27FC236}">
                      <a16:creationId xmlns:a16="http://schemas.microsoft.com/office/drawing/2014/main" id="{98006078-0D4C-4E95-862A-F1C892D10CFE}"/>
                    </a:ext>
                  </a:extLst>
                </p:cNvPr>
                <p:cNvSpPr/>
                <p:nvPr/>
              </p:nvSpPr>
              <p:spPr>
                <a:xfrm>
                  <a:off x="767449" y="3005472"/>
                  <a:ext cx="5020093" cy="2430709"/>
                </a:xfrm>
                <a:prstGeom prst="roundRect">
                  <a:avLst>
                    <a:gd name="adj" fmla="val 4892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îsḻîḋê">
                  <a:extLst>
                    <a:ext uri="{FF2B5EF4-FFF2-40B4-BE49-F238E27FC236}">
                      <a16:creationId xmlns:a16="http://schemas.microsoft.com/office/drawing/2014/main" id="{FA673E51-E26D-42C8-BCE2-E679A65C4D52}"/>
                    </a:ext>
                  </a:extLst>
                </p:cNvPr>
                <p:cNvSpPr/>
                <p:nvPr/>
              </p:nvSpPr>
              <p:spPr>
                <a:xfrm rot="16200000">
                  <a:off x="1956152" y="1591974"/>
                  <a:ext cx="2642689" cy="5257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78" y="0"/>
                      </a:moveTo>
                      <a:cubicBezTo>
                        <a:pt x="3189" y="0"/>
                        <a:pt x="2539" y="1"/>
                        <a:pt x="1850" y="107"/>
                      </a:cubicBezTo>
                      <a:cubicBezTo>
                        <a:pt x="1093" y="241"/>
                        <a:pt x="495" y="531"/>
                        <a:pt x="219" y="899"/>
                      </a:cubicBezTo>
                      <a:cubicBezTo>
                        <a:pt x="0" y="1235"/>
                        <a:pt x="0" y="1552"/>
                        <a:pt x="0" y="2175"/>
                      </a:cubicBezTo>
                      <a:lnTo>
                        <a:pt x="0" y="19415"/>
                      </a:lnTo>
                      <a:cubicBezTo>
                        <a:pt x="0" y="20049"/>
                        <a:pt x="0" y="20365"/>
                        <a:pt x="219" y="20701"/>
                      </a:cubicBezTo>
                      <a:cubicBezTo>
                        <a:pt x="495" y="21069"/>
                        <a:pt x="1093" y="21359"/>
                        <a:pt x="1850" y="21493"/>
                      </a:cubicBezTo>
                      <a:cubicBezTo>
                        <a:pt x="2543" y="21600"/>
                        <a:pt x="3194" y="21600"/>
                        <a:pt x="4478" y="21600"/>
                      </a:cubicBezTo>
                      <a:lnTo>
                        <a:pt x="17103" y="21600"/>
                      </a:lnTo>
                      <a:cubicBezTo>
                        <a:pt x="18407" y="21600"/>
                        <a:pt x="19057" y="21600"/>
                        <a:pt x="19750" y="21493"/>
                      </a:cubicBezTo>
                      <a:cubicBezTo>
                        <a:pt x="20507" y="21359"/>
                        <a:pt x="21105" y="21069"/>
                        <a:pt x="21381" y="20701"/>
                      </a:cubicBezTo>
                      <a:cubicBezTo>
                        <a:pt x="21600" y="20365"/>
                        <a:pt x="21600" y="20048"/>
                        <a:pt x="21600" y="19425"/>
                      </a:cubicBezTo>
                      <a:lnTo>
                        <a:pt x="21600" y="2185"/>
                      </a:lnTo>
                      <a:cubicBezTo>
                        <a:pt x="21600" y="1551"/>
                        <a:pt x="21600" y="1235"/>
                        <a:pt x="21381" y="899"/>
                      </a:cubicBezTo>
                      <a:cubicBezTo>
                        <a:pt x="21105" y="531"/>
                        <a:pt x="20507" y="241"/>
                        <a:pt x="19750" y="107"/>
                      </a:cubicBezTo>
                      <a:cubicBezTo>
                        <a:pt x="19057" y="0"/>
                        <a:pt x="18406" y="0"/>
                        <a:pt x="17122" y="0"/>
                      </a:cubicBezTo>
                      <a:lnTo>
                        <a:pt x="4478" y="0"/>
                      </a:lnTo>
                      <a:close/>
                      <a:moveTo>
                        <a:pt x="4068" y="499"/>
                      </a:moveTo>
                      <a:lnTo>
                        <a:pt x="5025" y="499"/>
                      </a:lnTo>
                      <a:cubicBezTo>
                        <a:pt x="5096" y="503"/>
                        <a:pt x="5163" y="515"/>
                        <a:pt x="5212" y="541"/>
                      </a:cubicBezTo>
                      <a:cubicBezTo>
                        <a:pt x="5257" y="565"/>
                        <a:pt x="5280" y="596"/>
                        <a:pt x="5285" y="628"/>
                      </a:cubicBezTo>
                      <a:cubicBezTo>
                        <a:pt x="5292" y="675"/>
                        <a:pt x="5300" y="719"/>
                        <a:pt x="5312" y="761"/>
                      </a:cubicBezTo>
                      <a:cubicBezTo>
                        <a:pt x="5325" y="807"/>
                        <a:pt x="5343" y="851"/>
                        <a:pt x="5369" y="893"/>
                      </a:cubicBezTo>
                      <a:cubicBezTo>
                        <a:pt x="5426" y="969"/>
                        <a:pt x="5516" y="1037"/>
                        <a:pt x="5631" y="1092"/>
                      </a:cubicBezTo>
                      <a:cubicBezTo>
                        <a:pt x="5746" y="1148"/>
                        <a:pt x="5886" y="1192"/>
                        <a:pt x="6042" y="1220"/>
                      </a:cubicBezTo>
                      <a:cubicBezTo>
                        <a:pt x="6185" y="1242"/>
                        <a:pt x="6324" y="1253"/>
                        <a:pt x="6494" y="1258"/>
                      </a:cubicBezTo>
                      <a:cubicBezTo>
                        <a:pt x="6664" y="1264"/>
                        <a:pt x="6866" y="1263"/>
                        <a:pt x="7135" y="1263"/>
                      </a:cubicBezTo>
                      <a:lnTo>
                        <a:pt x="14440" y="1263"/>
                      </a:lnTo>
                      <a:cubicBezTo>
                        <a:pt x="14708" y="1263"/>
                        <a:pt x="14910" y="1264"/>
                        <a:pt x="15080" y="1258"/>
                      </a:cubicBezTo>
                      <a:cubicBezTo>
                        <a:pt x="15251" y="1253"/>
                        <a:pt x="15390" y="1242"/>
                        <a:pt x="15533" y="1220"/>
                      </a:cubicBezTo>
                      <a:cubicBezTo>
                        <a:pt x="15689" y="1192"/>
                        <a:pt x="15829" y="1148"/>
                        <a:pt x="15944" y="1092"/>
                      </a:cubicBezTo>
                      <a:cubicBezTo>
                        <a:pt x="16058" y="1037"/>
                        <a:pt x="16148" y="969"/>
                        <a:pt x="16205" y="893"/>
                      </a:cubicBezTo>
                      <a:cubicBezTo>
                        <a:pt x="16232" y="851"/>
                        <a:pt x="16249" y="807"/>
                        <a:pt x="16262" y="761"/>
                      </a:cubicBezTo>
                      <a:cubicBezTo>
                        <a:pt x="16274" y="719"/>
                        <a:pt x="16282" y="675"/>
                        <a:pt x="16289" y="628"/>
                      </a:cubicBezTo>
                      <a:cubicBezTo>
                        <a:pt x="16294" y="596"/>
                        <a:pt x="16318" y="565"/>
                        <a:pt x="16362" y="541"/>
                      </a:cubicBezTo>
                      <a:cubicBezTo>
                        <a:pt x="16412" y="515"/>
                        <a:pt x="16480" y="503"/>
                        <a:pt x="16551" y="499"/>
                      </a:cubicBezTo>
                      <a:lnTo>
                        <a:pt x="17532" y="499"/>
                      </a:lnTo>
                      <a:cubicBezTo>
                        <a:pt x="18404" y="499"/>
                        <a:pt x="18846" y="499"/>
                        <a:pt x="19317" y="571"/>
                      </a:cubicBezTo>
                      <a:cubicBezTo>
                        <a:pt x="19831" y="662"/>
                        <a:pt x="20237" y="859"/>
                        <a:pt x="20424" y="1109"/>
                      </a:cubicBezTo>
                      <a:cubicBezTo>
                        <a:pt x="20573" y="1338"/>
                        <a:pt x="20573" y="1553"/>
                        <a:pt x="20573" y="1983"/>
                      </a:cubicBezTo>
                      <a:lnTo>
                        <a:pt x="20573" y="19623"/>
                      </a:lnTo>
                      <a:cubicBezTo>
                        <a:pt x="20573" y="20046"/>
                        <a:pt x="20573" y="20262"/>
                        <a:pt x="20424" y="20491"/>
                      </a:cubicBezTo>
                      <a:cubicBezTo>
                        <a:pt x="20237" y="20741"/>
                        <a:pt x="19831" y="20938"/>
                        <a:pt x="19317" y="21029"/>
                      </a:cubicBezTo>
                      <a:cubicBezTo>
                        <a:pt x="18846" y="21101"/>
                        <a:pt x="18403" y="21101"/>
                        <a:pt x="17517" y="21101"/>
                      </a:cubicBezTo>
                      <a:lnTo>
                        <a:pt x="4068" y="21101"/>
                      </a:lnTo>
                      <a:cubicBezTo>
                        <a:pt x="3196" y="21101"/>
                        <a:pt x="2754" y="21101"/>
                        <a:pt x="2283" y="21029"/>
                      </a:cubicBezTo>
                      <a:cubicBezTo>
                        <a:pt x="1769" y="20938"/>
                        <a:pt x="1363" y="20741"/>
                        <a:pt x="1176" y="20491"/>
                      </a:cubicBezTo>
                      <a:cubicBezTo>
                        <a:pt x="1027" y="20262"/>
                        <a:pt x="1027" y="20047"/>
                        <a:pt x="1027" y="19617"/>
                      </a:cubicBezTo>
                      <a:lnTo>
                        <a:pt x="1027" y="1977"/>
                      </a:lnTo>
                      <a:cubicBezTo>
                        <a:pt x="1027" y="1554"/>
                        <a:pt x="1027" y="1338"/>
                        <a:pt x="1176" y="1109"/>
                      </a:cubicBezTo>
                      <a:cubicBezTo>
                        <a:pt x="1363" y="859"/>
                        <a:pt x="1769" y="662"/>
                        <a:pt x="2283" y="571"/>
                      </a:cubicBezTo>
                      <a:cubicBezTo>
                        <a:pt x="2751" y="499"/>
                        <a:pt x="3195" y="499"/>
                        <a:pt x="4068" y="499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/>
                <a:p>
                  <a:pPr>
                    <a:defRPr sz="3200">
                      <a:solidFill>
                        <a:schemeClr val="accent1">
                          <a:hueOff val="-12342858"/>
                          <a:satOff val="-30433"/>
                          <a:lumOff val="4509"/>
                        </a:schemeClr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A2278EBE-5630-4331-912C-DF64F983E585}"/>
                  </a:ext>
                </a:extLst>
              </p:cNvPr>
              <p:cNvGrpSpPr/>
              <p:nvPr/>
            </p:nvGrpSpPr>
            <p:grpSpPr>
              <a:xfrm>
                <a:off x="821388" y="5072618"/>
                <a:ext cx="221708" cy="221826"/>
                <a:chOff x="6963631" y="3429000"/>
                <a:chExt cx="319951" cy="330200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F4EF8B79-A07F-48CD-A9DB-A6D19684761B}"/>
                    </a:ext>
                  </a:extLst>
                </p:cNvPr>
                <p:cNvSpPr/>
                <p:nvPr/>
              </p:nvSpPr>
              <p:spPr>
                <a:xfrm>
                  <a:off x="6963631" y="3429000"/>
                  <a:ext cx="319951" cy="3302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14688BDC-20EE-498F-9228-E0652A066BA6}"/>
                    </a:ext>
                  </a:extLst>
                </p:cNvPr>
                <p:cNvSpPr/>
                <p:nvPr/>
              </p:nvSpPr>
              <p:spPr>
                <a:xfrm>
                  <a:off x="7015320" y="3493276"/>
                  <a:ext cx="216572" cy="196427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37796F16-D71C-48CD-A884-1C7B45E72BC9}"/>
                </a:ext>
              </a:extLst>
            </p:cNvPr>
            <p:cNvSpPr/>
            <p:nvPr/>
          </p:nvSpPr>
          <p:spPr>
            <a:xfrm>
              <a:off x="5682827" y="3579147"/>
              <a:ext cx="45719" cy="1283358"/>
            </a:xfrm>
            <a:prstGeom prst="roundRect">
              <a:avLst>
                <a:gd name="adj" fmla="val 34182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A60D83BE-D8D3-431B-AAF8-96B63A28417B}"/>
              </a:ext>
            </a:extLst>
          </p:cNvPr>
          <p:cNvGrpSpPr/>
          <p:nvPr/>
        </p:nvGrpSpPr>
        <p:grpSpPr>
          <a:xfrm>
            <a:off x="6317817" y="2608337"/>
            <a:ext cx="5257706" cy="2642689"/>
            <a:chOff x="6317817" y="2608337"/>
            <a:chExt cx="5257706" cy="2642689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B273AE2E-E64F-44D9-B54F-EA674A3EEC01}"/>
                </a:ext>
              </a:extLst>
            </p:cNvPr>
            <p:cNvSpPr/>
            <p:nvPr/>
          </p:nvSpPr>
          <p:spPr>
            <a:xfrm>
              <a:off x="10939327" y="2698133"/>
              <a:ext cx="514378" cy="242647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765AF333-FF20-44C3-983A-3570177DBF3D}"/>
                </a:ext>
              </a:extLst>
            </p:cNvPr>
            <p:cNvSpPr/>
            <p:nvPr/>
          </p:nvSpPr>
          <p:spPr>
            <a:xfrm>
              <a:off x="6387253" y="2726841"/>
              <a:ext cx="499299" cy="239776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4407AA63-6235-455F-A638-D174CD434BBC}"/>
                </a:ext>
              </a:extLst>
            </p:cNvPr>
            <p:cNvGrpSpPr/>
            <p:nvPr/>
          </p:nvGrpSpPr>
          <p:grpSpPr>
            <a:xfrm>
              <a:off x="6317817" y="2608337"/>
              <a:ext cx="5257706" cy="2642689"/>
              <a:chOff x="6317817" y="2608337"/>
              <a:chExt cx="5257706" cy="264268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1B57EAAC-5F1A-45CC-A854-0DE4EFEC37AE}"/>
                  </a:ext>
                </a:extLst>
              </p:cNvPr>
              <p:cNvSpPr/>
              <p:nvPr/>
            </p:nvSpPr>
            <p:spPr>
              <a:xfrm>
                <a:off x="6748087" y="2736421"/>
                <a:ext cx="4482100" cy="2416614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îsḻîḋê">
                <a:extLst>
                  <a:ext uri="{FF2B5EF4-FFF2-40B4-BE49-F238E27FC236}">
                    <a16:creationId xmlns:a16="http://schemas.microsoft.com/office/drawing/2014/main" id="{53270FA1-E7AC-443C-90B3-C071C87CE76A}"/>
                  </a:ext>
                </a:extLst>
              </p:cNvPr>
              <p:cNvSpPr/>
              <p:nvPr/>
            </p:nvSpPr>
            <p:spPr>
              <a:xfrm rot="16200000">
                <a:off x="7625325" y="1300829"/>
                <a:ext cx="2642689" cy="5257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78" y="0"/>
                    </a:moveTo>
                    <a:cubicBezTo>
                      <a:pt x="3189" y="0"/>
                      <a:pt x="2539" y="1"/>
                      <a:pt x="1850" y="107"/>
                    </a:cubicBezTo>
                    <a:cubicBezTo>
                      <a:pt x="1093" y="241"/>
                      <a:pt x="495" y="531"/>
                      <a:pt x="219" y="899"/>
                    </a:cubicBezTo>
                    <a:cubicBezTo>
                      <a:pt x="0" y="1235"/>
                      <a:pt x="0" y="1552"/>
                      <a:pt x="0" y="2175"/>
                    </a:cubicBezTo>
                    <a:lnTo>
                      <a:pt x="0" y="19415"/>
                    </a:lnTo>
                    <a:cubicBezTo>
                      <a:pt x="0" y="20049"/>
                      <a:pt x="0" y="20365"/>
                      <a:pt x="219" y="20701"/>
                    </a:cubicBezTo>
                    <a:cubicBezTo>
                      <a:pt x="495" y="21069"/>
                      <a:pt x="1093" y="21359"/>
                      <a:pt x="1850" y="21493"/>
                    </a:cubicBezTo>
                    <a:cubicBezTo>
                      <a:pt x="2543" y="21600"/>
                      <a:pt x="3194" y="21600"/>
                      <a:pt x="4478" y="21600"/>
                    </a:cubicBezTo>
                    <a:lnTo>
                      <a:pt x="17103" y="21600"/>
                    </a:lnTo>
                    <a:cubicBezTo>
                      <a:pt x="18407" y="21600"/>
                      <a:pt x="19057" y="21600"/>
                      <a:pt x="19750" y="21493"/>
                    </a:cubicBezTo>
                    <a:cubicBezTo>
                      <a:pt x="20507" y="21359"/>
                      <a:pt x="21105" y="21069"/>
                      <a:pt x="21381" y="20701"/>
                    </a:cubicBezTo>
                    <a:cubicBezTo>
                      <a:pt x="21600" y="20365"/>
                      <a:pt x="21600" y="20048"/>
                      <a:pt x="21600" y="19425"/>
                    </a:cubicBezTo>
                    <a:lnTo>
                      <a:pt x="21600" y="2185"/>
                    </a:lnTo>
                    <a:cubicBezTo>
                      <a:pt x="21600" y="1551"/>
                      <a:pt x="21600" y="1235"/>
                      <a:pt x="21381" y="899"/>
                    </a:cubicBezTo>
                    <a:cubicBezTo>
                      <a:pt x="21105" y="531"/>
                      <a:pt x="20507" y="241"/>
                      <a:pt x="19750" y="107"/>
                    </a:cubicBezTo>
                    <a:cubicBezTo>
                      <a:pt x="19057" y="0"/>
                      <a:pt x="18406" y="0"/>
                      <a:pt x="17122" y="0"/>
                    </a:cubicBezTo>
                    <a:lnTo>
                      <a:pt x="4478" y="0"/>
                    </a:lnTo>
                    <a:close/>
                    <a:moveTo>
                      <a:pt x="4068" y="499"/>
                    </a:moveTo>
                    <a:lnTo>
                      <a:pt x="5025" y="499"/>
                    </a:lnTo>
                    <a:cubicBezTo>
                      <a:pt x="5096" y="503"/>
                      <a:pt x="5163" y="515"/>
                      <a:pt x="5212" y="541"/>
                    </a:cubicBezTo>
                    <a:cubicBezTo>
                      <a:pt x="5257" y="565"/>
                      <a:pt x="5280" y="596"/>
                      <a:pt x="5285" y="628"/>
                    </a:cubicBezTo>
                    <a:cubicBezTo>
                      <a:pt x="5292" y="675"/>
                      <a:pt x="5300" y="719"/>
                      <a:pt x="5312" y="761"/>
                    </a:cubicBezTo>
                    <a:cubicBezTo>
                      <a:pt x="5325" y="807"/>
                      <a:pt x="5343" y="851"/>
                      <a:pt x="5369" y="893"/>
                    </a:cubicBezTo>
                    <a:cubicBezTo>
                      <a:pt x="5426" y="969"/>
                      <a:pt x="5516" y="1037"/>
                      <a:pt x="5631" y="1092"/>
                    </a:cubicBezTo>
                    <a:cubicBezTo>
                      <a:pt x="5746" y="1148"/>
                      <a:pt x="5886" y="1192"/>
                      <a:pt x="6042" y="1220"/>
                    </a:cubicBezTo>
                    <a:cubicBezTo>
                      <a:pt x="6185" y="1242"/>
                      <a:pt x="6324" y="1253"/>
                      <a:pt x="6494" y="1258"/>
                    </a:cubicBezTo>
                    <a:cubicBezTo>
                      <a:pt x="6664" y="1264"/>
                      <a:pt x="6866" y="1263"/>
                      <a:pt x="7135" y="1263"/>
                    </a:cubicBezTo>
                    <a:lnTo>
                      <a:pt x="14440" y="1263"/>
                    </a:lnTo>
                    <a:cubicBezTo>
                      <a:pt x="14708" y="1263"/>
                      <a:pt x="14910" y="1264"/>
                      <a:pt x="15080" y="1258"/>
                    </a:cubicBezTo>
                    <a:cubicBezTo>
                      <a:pt x="15251" y="1253"/>
                      <a:pt x="15390" y="1242"/>
                      <a:pt x="15533" y="1220"/>
                    </a:cubicBezTo>
                    <a:cubicBezTo>
                      <a:pt x="15689" y="1192"/>
                      <a:pt x="15829" y="1148"/>
                      <a:pt x="15944" y="1092"/>
                    </a:cubicBezTo>
                    <a:cubicBezTo>
                      <a:pt x="16058" y="1037"/>
                      <a:pt x="16148" y="969"/>
                      <a:pt x="16205" y="893"/>
                    </a:cubicBezTo>
                    <a:cubicBezTo>
                      <a:pt x="16232" y="851"/>
                      <a:pt x="16249" y="807"/>
                      <a:pt x="16262" y="761"/>
                    </a:cubicBezTo>
                    <a:cubicBezTo>
                      <a:pt x="16274" y="719"/>
                      <a:pt x="16282" y="675"/>
                      <a:pt x="16289" y="628"/>
                    </a:cubicBezTo>
                    <a:cubicBezTo>
                      <a:pt x="16294" y="596"/>
                      <a:pt x="16318" y="565"/>
                      <a:pt x="16362" y="541"/>
                    </a:cubicBezTo>
                    <a:cubicBezTo>
                      <a:pt x="16412" y="515"/>
                      <a:pt x="16480" y="503"/>
                      <a:pt x="16551" y="499"/>
                    </a:cubicBezTo>
                    <a:lnTo>
                      <a:pt x="17532" y="499"/>
                    </a:lnTo>
                    <a:cubicBezTo>
                      <a:pt x="18404" y="499"/>
                      <a:pt x="18846" y="499"/>
                      <a:pt x="19317" y="571"/>
                    </a:cubicBezTo>
                    <a:cubicBezTo>
                      <a:pt x="19831" y="662"/>
                      <a:pt x="20237" y="859"/>
                      <a:pt x="20424" y="1109"/>
                    </a:cubicBezTo>
                    <a:cubicBezTo>
                      <a:pt x="20573" y="1338"/>
                      <a:pt x="20573" y="1553"/>
                      <a:pt x="20573" y="1983"/>
                    </a:cubicBezTo>
                    <a:lnTo>
                      <a:pt x="20573" y="19623"/>
                    </a:lnTo>
                    <a:cubicBezTo>
                      <a:pt x="20573" y="20046"/>
                      <a:pt x="20573" y="20262"/>
                      <a:pt x="20424" y="20491"/>
                    </a:cubicBezTo>
                    <a:cubicBezTo>
                      <a:pt x="20237" y="20741"/>
                      <a:pt x="19831" y="20938"/>
                      <a:pt x="19317" y="21029"/>
                    </a:cubicBezTo>
                    <a:cubicBezTo>
                      <a:pt x="18846" y="21101"/>
                      <a:pt x="18403" y="21101"/>
                      <a:pt x="17517" y="21101"/>
                    </a:cubicBezTo>
                    <a:lnTo>
                      <a:pt x="4068" y="21101"/>
                    </a:lnTo>
                    <a:cubicBezTo>
                      <a:pt x="3196" y="21101"/>
                      <a:pt x="2754" y="21101"/>
                      <a:pt x="2283" y="21029"/>
                    </a:cubicBezTo>
                    <a:cubicBezTo>
                      <a:pt x="1769" y="20938"/>
                      <a:pt x="1363" y="20741"/>
                      <a:pt x="1176" y="20491"/>
                    </a:cubicBezTo>
                    <a:cubicBezTo>
                      <a:pt x="1027" y="20262"/>
                      <a:pt x="1027" y="20047"/>
                      <a:pt x="1027" y="19617"/>
                    </a:cubicBezTo>
                    <a:lnTo>
                      <a:pt x="1027" y="1977"/>
                    </a:lnTo>
                    <a:cubicBezTo>
                      <a:pt x="1027" y="1554"/>
                      <a:pt x="1027" y="1338"/>
                      <a:pt x="1176" y="1109"/>
                    </a:cubicBezTo>
                    <a:cubicBezTo>
                      <a:pt x="1363" y="859"/>
                      <a:pt x="1769" y="662"/>
                      <a:pt x="2283" y="571"/>
                    </a:cubicBezTo>
                    <a:cubicBezTo>
                      <a:pt x="2751" y="499"/>
                      <a:pt x="3195" y="499"/>
                      <a:pt x="4068" y="49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>
                  <a:defRPr sz="3200">
                    <a:solidFill>
                      <a:schemeClr val="accent1">
                        <a:hueOff val="-12342858"/>
                        <a:satOff val="-30433"/>
                        <a:lumOff val="4509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75BBA499-19AB-4BA3-9333-CCE3A459EDF1}"/>
                  </a:ext>
                </a:extLst>
              </p:cNvPr>
              <p:cNvGrpSpPr/>
              <p:nvPr/>
            </p:nvGrpSpPr>
            <p:grpSpPr>
              <a:xfrm>
                <a:off x="6490561" y="4781473"/>
                <a:ext cx="221708" cy="221826"/>
                <a:chOff x="6963631" y="3429000"/>
                <a:chExt cx="319951" cy="330200"/>
              </a:xfrm>
            </p:grpSpPr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35A663A7-B597-4622-B05D-192BEF1251F0}"/>
                    </a:ext>
                  </a:extLst>
                </p:cNvPr>
                <p:cNvSpPr/>
                <p:nvPr/>
              </p:nvSpPr>
              <p:spPr>
                <a:xfrm>
                  <a:off x="6963631" y="3429000"/>
                  <a:ext cx="319951" cy="3302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728872AB-644C-41DD-954B-C876060F11D8}"/>
                    </a:ext>
                  </a:extLst>
                </p:cNvPr>
                <p:cNvSpPr/>
                <p:nvPr/>
              </p:nvSpPr>
              <p:spPr>
                <a:xfrm>
                  <a:off x="7015320" y="3493276"/>
                  <a:ext cx="216572" cy="196427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1" name="矩形: 圆角 50">
                <a:extLst>
                  <a:ext uri="{FF2B5EF4-FFF2-40B4-BE49-F238E27FC236}">
                    <a16:creationId xmlns:a16="http://schemas.microsoft.com/office/drawing/2014/main" id="{38321656-DD6D-4699-9023-9349559F8F66}"/>
                  </a:ext>
                </a:extLst>
              </p:cNvPr>
              <p:cNvSpPr/>
              <p:nvPr/>
            </p:nvSpPr>
            <p:spPr>
              <a:xfrm>
                <a:off x="11334276" y="3388021"/>
                <a:ext cx="45719" cy="1283358"/>
              </a:xfrm>
              <a:prstGeom prst="roundRect">
                <a:avLst>
                  <a:gd name="adj" fmla="val 34182"/>
                </a:avLst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92FC6A0E-050D-48CC-9C40-3B224EC2A5CB}"/>
                </a:ext>
              </a:extLst>
            </p:cNvPr>
            <p:cNvCxnSpPr/>
            <p:nvPr/>
          </p:nvCxnSpPr>
          <p:spPr>
            <a:xfrm>
              <a:off x="6748087" y="2736421"/>
              <a:ext cx="0" cy="2494177"/>
            </a:xfrm>
            <a:prstGeom prst="line">
              <a:avLst/>
            </a:prstGeom>
            <a:ln w="28575">
              <a:solidFill>
                <a:srgbClr val="2C2C2C"/>
              </a:solidFill>
              <a:prstDash val="solid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1A5AEE0E-9B58-4EF4-AB38-C11171A015F0}"/>
                </a:ext>
              </a:extLst>
            </p:cNvPr>
            <p:cNvCxnSpPr/>
            <p:nvPr/>
          </p:nvCxnSpPr>
          <p:spPr>
            <a:xfrm>
              <a:off x="11230187" y="2693898"/>
              <a:ext cx="0" cy="2494177"/>
            </a:xfrm>
            <a:prstGeom prst="line">
              <a:avLst/>
            </a:prstGeom>
            <a:ln w="28575">
              <a:solidFill>
                <a:srgbClr val="2C2C2C"/>
              </a:solidFill>
              <a:prstDash val="solid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164F18E9-BEF5-45E0-BB1D-7D2574989D70}"/>
              </a:ext>
            </a:extLst>
          </p:cNvPr>
          <p:cNvSpPr/>
          <p:nvPr/>
        </p:nvSpPr>
        <p:spPr>
          <a:xfrm>
            <a:off x="323618" y="4711786"/>
            <a:ext cx="522514" cy="369732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1B78733-3482-418A-B0EE-AE492E1DD95D}"/>
              </a:ext>
            </a:extLst>
          </p:cNvPr>
          <p:cNvSpPr/>
          <p:nvPr/>
        </p:nvSpPr>
        <p:spPr>
          <a:xfrm>
            <a:off x="72637" y="5633489"/>
            <a:ext cx="5401621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The play button        of the video is </a:t>
            </a: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obscured by the camera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45533FDD-8467-4420-8CBE-F15B12E4E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583" y="5684111"/>
            <a:ext cx="454172" cy="44864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4D98B48-CDB1-420A-8ADA-49011E295EB0}"/>
              </a:ext>
            </a:extLst>
          </p:cNvPr>
          <p:cNvSpPr/>
          <p:nvPr/>
        </p:nvSpPr>
        <p:spPr>
          <a:xfrm>
            <a:off x="6748087" y="2419823"/>
            <a:ext cx="4464371" cy="321366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97F02-4A05-4B8B-BC54-AD2362ED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09BF-7289-479C-A64F-DF0781291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40921"/>
            <a:ext cx="11504832" cy="1194280"/>
          </a:xfrm>
        </p:spPr>
        <p:txBody>
          <a:bodyPr/>
          <a:lstStyle/>
          <a:p>
            <a:r>
              <a:rPr lang="en-US" altLang="zh-CN" dirty="0"/>
              <a:t> Difference in execution environments</a:t>
            </a:r>
          </a:p>
          <a:p>
            <a:pPr lvl="1"/>
            <a:r>
              <a:rPr lang="en-US" altLang="zh-CN" dirty="0"/>
              <a:t> Incomplete layout adaptation to anomalous screens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5FEE81-2E5F-4C62-8CBC-C57A4FA2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2183472B-3F43-4F0D-B57A-EFADC69ED1E8}"/>
              </a:ext>
            </a:extLst>
          </p:cNvPr>
          <p:cNvGrpSpPr>
            <a:grpSpLocks noChangeAspect="1"/>
          </p:cNvGrpSpPr>
          <p:nvPr/>
        </p:nvGrpSpPr>
        <p:grpSpPr bwMode="auto">
          <a:xfrm rot="2901296">
            <a:off x="7209026" y="-25875"/>
            <a:ext cx="1365033" cy="1364147"/>
            <a:chOff x="2646" y="373"/>
            <a:chExt cx="3074" cy="3072"/>
          </a:xfrm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6953371-8B15-4DF1-9812-542A03D4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373"/>
              <a:ext cx="1636" cy="1572"/>
            </a:xfrm>
            <a:custGeom>
              <a:avLst/>
              <a:gdLst>
                <a:gd name="T0" fmla="*/ 0 w 5479"/>
                <a:gd name="T1" fmla="*/ 0 h 5600"/>
                <a:gd name="T2" fmla="*/ 5479 w 5479"/>
                <a:gd name="T3" fmla="*/ 4442 h 5600"/>
                <a:gd name="T4" fmla="*/ 0 w 5479"/>
                <a:gd name="T5" fmla="*/ 5600 h 5600"/>
                <a:gd name="T6" fmla="*/ 0 w 5479"/>
                <a:gd name="T7" fmla="*/ 0 h 5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9" h="5600">
                  <a:moveTo>
                    <a:pt x="0" y="0"/>
                  </a:moveTo>
                  <a:cubicBezTo>
                    <a:pt x="2647" y="0"/>
                    <a:pt x="4932" y="1853"/>
                    <a:pt x="5479" y="4442"/>
                  </a:cubicBezTo>
                  <a:lnTo>
                    <a:pt x="0" y="5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1F6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5E5A309-FC65-4352-88E2-95D57AB53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774"/>
              <a:ext cx="1387" cy="979"/>
            </a:xfrm>
            <a:custGeom>
              <a:avLst/>
              <a:gdLst>
                <a:gd name="T0" fmla="*/ 5479 w 5775"/>
                <a:gd name="T1" fmla="*/ 0 h 4079"/>
                <a:gd name="T2" fmla="*/ 4778 w 5775"/>
                <a:gd name="T3" fmla="*/ 4079 h 4079"/>
                <a:gd name="T4" fmla="*/ 0 w 5775"/>
                <a:gd name="T5" fmla="*/ 1158 h 4079"/>
                <a:gd name="T6" fmla="*/ 5479 w 5775"/>
                <a:gd name="T7" fmla="*/ 0 h 4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5" h="4079">
                  <a:moveTo>
                    <a:pt x="5479" y="0"/>
                  </a:moveTo>
                  <a:cubicBezTo>
                    <a:pt x="5775" y="1399"/>
                    <a:pt x="5524" y="2859"/>
                    <a:pt x="4778" y="4079"/>
                  </a:cubicBezTo>
                  <a:lnTo>
                    <a:pt x="0" y="1158"/>
                  </a:lnTo>
                  <a:lnTo>
                    <a:pt x="5479" y="0"/>
                  </a:lnTo>
                  <a:close/>
                </a:path>
              </a:pathLst>
            </a:custGeom>
            <a:solidFill>
              <a:srgbClr val="04549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5AC60AA-9D35-49A3-8E1B-97A74B61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050"/>
              <a:ext cx="1299" cy="1395"/>
            </a:xfrm>
            <a:custGeom>
              <a:avLst/>
              <a:gdLst>
                <a:gd name="T0" fmla="*/ 5412 w 5412"/>
                <a:gd name="T1" fmla="*/ 2921 h 5810"/>
                <a:gd name="T2" fmla="*/ 0 w 5412"/>
                <a:gd name="T3" fmla="*/ 5563 h 5810"/>
                <a:gd name="T4" fmla="*/ 634 w 5412"/>
                <a:gd name="T5" fmla="*/ 0 h 5810"/>
                <a:gd name="T6" fmla="*/ 5412 w 5412"/>
                <a:gd name="T7" fmla="*/ 2921 h 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2" h="5810">
                  <a:moveTo>
                    <a:pt x="5412" y="2921"/>
                  </a:moveTo>
                  <a:cubicBezTo>
                    <a:pt x="4275" y="4779"/>
                    <a:pt x="2164" y="5810"/>
                    <a:pt x="0" y="5563"/>
                  </a:cubicBezTo>
                  <a:lnTo>
                    <a:pt x="634" y="0"/>
                  </a:lnTo>
                  <a:lnTo>
                    <a:pt x="5412" y="2921"/>
                  </a:lnTo>
                  <a:close/>
                </a:path>
              </a:pathLst>
            </a:custGeom>
            <a:solidFill>
              <a:srgbClr val="E8640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0487B1B-F6F7-4885-A956-DBE9C14CD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2047"/>
              <a:ext cx="1303" cy="1336"/>
            </a:xfrm>
            <a:custGeom>
              <a:avLst/>
              <a:gdLst>
                <a:gd name="T0" fmla="*/ 9593 w 10862"/>
                <a:gd name="T1" fmla="*/ 11127 h 11127"/>
                <a:gd name="T2" fmla="*/ 0 w 10862"/>
                <a:gd name="T3" fmla="*/ 2727 h 11127"/>
                <a:gd name="T4" fmla="*/ 10862 w 10862"/>
                <a:gd name="T5" fmla="*/ 0 h 11127"/>
                <a:gd name="T6" fmla="*/ 9593 w 10862"/>
                <a:gd name="T7" fmla="*/ 11127 h 1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62" h="11127">
                  <a:moveTo>
                    <a:pt x="9593" y="11127"/>
                  </a:moveTo>
                  <a:cubicBezTo>
                    <a:pt x="4958" y="10598"/>
                    <a:pt x="1136" y="7252"/>
                    <a:pt x="0" y="2727"/>
                  </a:cubicBezTo>
                  <a:lnTo>
                    <a:pt x="10862" y="0"/>
                  </a:lnTo>
                  <a:lnTo>
                    <a:pt x="9593" y="11127"/>
                  </a:lnTo>
                  <a:close/>
                </a:path>
              </a:pathLst>
            </a:custGeom>
            <a:solidFill>
              <a:srgbClr val="FCD9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B9628DF-53A8-4C5B-A0AF-3D08E4EF5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7"/>
              <a:ext cx="1343" cy="328"/>
            </a:xfrm>
            <a:custGeom>
              <a:avLst/>
              <a:gdLst>
                <a:gd name="T0" fmla="*/ 335 w 11197"/>
                <a:gd name="T1" fmla="*/ 2727 h 2727"/>
                <a:gd name="T2" fmla="*/ 0 w 11197"/>
                <a:gd name="T3" fmla="*/ 212 h 2727"/>
                <a:gd name="T4" fmla="*/ 11197 w 11197"/>
                <a:gd name="T5" fmla="*/ 0 h 2727"/>
                <a:gd name="T6" fmla="*/ 335 w 11197"/>
                <a:gd name="T7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97" h="2727">
                  <a:moveTo>
                    <a:pt x="335" y="2727"/>
                  </a:moveTo>
                  <a:cubicBezTo>
                    <a:pt x="128" y="1904"/>
                    <a:pt x="16" y="1060"/>
                    <a:pt x="0" y="212"/>
                  </a:cubicBezTo>
                  <a:lnTo>
                    <a:pt x="11197" y="0"/>
                  </a:lnTo>
                  <a:lnTo>
                    <a:pt x="335" y="2727"/>
                  </a:lnTo>
                  <a:close/>
                </a:path>
              </a:pathLst>
            </a:custGeom>
            <a:solidFill>
              <a:srgbClr val="FEB13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3B8060CD-E4C2-4B07-8BA2-103D1855B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704"/>
              <a:ext cx="1357" cy="1370"/>
            </a:xfrm>
            <a:custGeom>
              <a:avLst/>
              <a:gdLst>
                <a:gd name="T0" fmla="*/ 117 w 11314"/>
                <a:gd name="T1" fmla="*/ 11412 h 11412"/>
                <a:gd name="T2" fmla="*/ 11102 w 11314"/>
                <a:gd name="T3" fmla="*/ 2 h 11412"/>
                <a:gd name="T4" fmla="*/ 11314 w 11314"/>
                <a:gd name="T5" fmla="*/ 0 h 11412"/>
                <a:gd name="T6" fmla="*/ 11314 w 11314"/>
                <a:gd name="T7" fmla="*/ 11200 h 11412"/>
                <a:gd name="T8" fmla="*/ 117 w 11314"/>
                <a:gd name="T9" fmla="*/ 11412 h 1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4" h="11412">
                  <a:moveTo>
                    <a:pt x="117" y="11412"/>
                  </a:moveTo>
                  <a:cubicBezTo>
                    <a:pt x="0" y="5227"/>
                    <a:pt x="4918" y="119"/>
                    <a:pt x="11102" y="2"/>
                  </a:cubicBezTo>
                  <a:cubicBezTo>
                    <a:pt x="11173" y="1"/>
                    <a:pt x="11244" y="0"/>
                    <a:pt x="11314" y="0"/>
                  </a:cubicBezTo>
                  <a:lnTo>
                    <a:pt x="11314" y="11200"/>
                  </a:lnTo>
                  <a:lnTo>
                    <a:pt x="117" y="11412"/>
                  </a:lnTo>
                  <a:close/>
                </a:path>
              </a:pathLst>
            </a:custGeom>
            <a:solidFill>
              <a:srgbClr val="F5545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B163D943-7342-47C4-BDA2-361E8F859AB8}"/>
              </a:ext>
            </a:extLst>
          </p:cNvPr>
          <p:cNvSpPr txBox="1"/>
          <p:nvPr/>
        </p:nvSpPr>
        <p:spPr>
          <a:xfrm>
            <a:off x="8707759" y="199699"/>
            <a:ext cx="3296095" cy="76944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Difference in execution</a:t>
            </a:r>
          </a:p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environments 22%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A60D83BE-D8D3-431B-AAF8-96B63A28417B}"/>
              </a:ext>
            </a:extLst>
          </p:cNvPr>
          <p:cNvGrpSpPr/>
          <p:nvPr/>
        </p:nvGrpSpPr>
        <p:grpSpPr>
          <a:xfrm>
            <a:off x="514114" y="2835416"/>
            <a:ext cx="5257706" cy="2642689"/>
            <a:chOff x="6317817" y="2608337"/>
            <a:chExt cx="5257706" cy="2642689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B273AE2E-E64F-44D9-B54F-EA674A3EEC01}"/>
                </a:ext>
              </a:extLst>
            </p:cNvPr>
            <p:cNvSpPr/>
            <p:nvPr/>
          </p:nvSpPr>
          <p:spPr>
            <a:xfrm>
              <a:off x="10939327" y="2698133"/>
              <a:ext cx="514378" cy="242647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765AF333-FF20-44C3-983A-3570177DBF3D}"/>
                </a:ext>
              </a:extLst>
            </p:cNvPr>
            <p:cNvSpPr/>
            <p:nvPr/>
          </p:nvSpPr>
          <p:spPr>
            <a:xfrm>
              <a:off x="6387253" y="2726841"/>
              <a:ext cx="499299" cy="239776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4407AA63-6235-455F-A638-D174CD434BBC}"/>
                </a:ext>
              </a:extLst>
            </p:cNvPr>
            <p:cNvGrpSpPr/>
            <p:nvPr/>
          </p:nvGrpSpPr>
          <p:grpSpPr>
            <a:xfrm>
              <a:off x="6317817" y="2608337"/>
              <a:ext cx="5257706" cy="2642689"/>
              <a:chOff x="6317817" y="2608337"/>
              <a:chExt cx="5257706" cy="264268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1B57EAAC-5F1A-45CC-A854-0DE4EFEC37AE}"/>
                  </a:ext>
                </a:extLst>
              </p:cNvPr>
              <p:cNvSpPr/>
              <p:nvPr/>
            </p:nvSpPr>
            <p:spPr>
              <a:xfrm>
                <a:off x="6748087" y="2736421"/>
                <a:ext cx="4482100" cy="2416614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îsḻîḋê">
                <a:extLst>
                  <a:ext uri="{FF2B5EF4-FFF2-40B4-BE49-F238E27FC236}">
                    <a16:creationId xmlns:a16="http://schemas.microsoft.com/office/drawing/2014/main" id="{53270FA1-E7AC-443C-90B3-C071C87CE76A}"/>
                  </a:ext>
                </a:extLst>
              </p:cNvPr>
              <p:cNvSpPr/>
              <p:nvPr/>
            </p:nvSpPr>
            <p:spPr>
              <a:xfrm rot="16200000">
                <a:off x="7625325" y="1300829"/>
                <a:ext cx="2642689" cy="5257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78" y="0"/>
                    </a:moveTo>
                    <a:cubicBezTo>
                      <a:pt x="3189" y="0"/>
                      <a:pt x="2539" y="1"/>
                      <a:pt x="1850" y="107"/>
                    </a:cubicBezTo>
                    <a:cubicBezTo>
                      <a:pt x="1093" y="241"/>
                      <a:pt x="495" y="531"/>
                      <a:pt x="219" y="899"/>
                    </a:cubicBezTo>
                    <a:cubicBezTo>
                      <a:pt x="0" y="1235"/>
                      <a:pt x="0" y="1552"/>
                      <a:pt x="0" y="2175"/>
                    </a:cubicBezTo>
                    <a:lnTo>
                      <a:pt x="0" y="19415"/>
                    </a:lnTo>
                    <a:cubicBezTo>
                      <a:pt x="0" y="20049"/>
                      <a:pt x="0" y="20365"/>
                      <a:pt x="219" y="20701"/>
                    </a:cubicBezTo>
                    <a:cubicBezTo>
                      <a:pt x="495" y="21069"/>
                      <a:pt x="1093" y="21359"/>
                      <a:pt x="1850" y="21493"/>
                    </a:cubicBezTo>
                    <a:cubicBezTo>
                      <a:pt x="2543" y="21600"/>
                      <a:pt x="3194" y="21600"/>
                      <a:pt x="4478" y="21600"/>
                    </a:cubicBezTo>
                    <a:lnTo>
                      <a:pt x="17103" y="21600"/>
                    </a:lnTo>
                    <a:cubicBezTo>
                      <a:pt x="18407" y="21600"/>
                      <a:pt x="19057" y="21600"/>
                      <a:pt x="19750" y="21493"/>
                    </a:cubicBezTo>
                    <a:cubicBezTo>
                      <a:pt x="20507" y="21359"/>
                      <a:pt x="21105" y="21069"/>
                      <a:pt x="21381" y="20701"/>
                    </a:cubicBezTo>
                    <a:cubicBezTo>
                      <a:pt x="21600" y="20365"/>
                      <a:pt x="21600" y="20048"/>
                      <a:pt x="21600" y="19425"/>
                    </a:cubicBezTo>
                    <a:lnTo>
                      <a:pt x="21600" y="2185"/>
                    </a:lnTo>
                    <a:cubicBezTo>
                      <a:pt x="21600" y="1551"/>
                      <a:pt x="21600" y="1235"/>
                      <a:pt x="21381" y="899"/>
                    </a:cubicBezTo>
                    <a:cubicBezTo>
                      <a:pt x="21105" y="531"/>
                      <a:pt x="20507" y="241"/>
                      <a:pt x="19750" y="107"/>
                    </a:cubicBezTo>
                    <a:cubicBezTo>
                      <a:pt x="19057" y="0"/>
                      <a:pt x="18406" y="0"/>
                      <a:pt x="17122" y="0"/>
                    </a:cubicBezTo>
                    <a:lnTo>
                      <a:pt x="4478" y="0"/>
                    </a:lnTo>
                    <a:close/>
                    <a:moveTo>
                      <a:pt x="4068" y="499"/>
                    </a:moveTo>
                    <a:lnTo>
                      <a:pt x="5025" y="499"/>
                    </a:lnTo>
                    <a:cubicBezTo>
                      <a:pt x="5096" y="503"/>
                      <a:pt x="5163" y="515"/>
                      <a:pt x="5212" y="541"/>
                    </a:cubicBezTo>
                    <a:cubicBezTo>
                      <a:pt x="5257" y="565"/>
                      <a:pt x="5280" y="596"/>
                      <a:pt x="5285" y="628"/>
                    </a:cubicBezTo>
                    <a:cubicBezTo>
                      <a:pt x="5292" y="675"/>
                      <a:pt x="5300" y="719"/>
                      <a:pt x="5312" y="761"/>
                    </a:cubicBezTo>
                    <a:cubicBezTo>
                      <a:pt x="5325" y="807"/>
                      <a:pt x="5343" y="851"/>
                      <a:pt x="5369" y="893"/>
                    </a:cubicBezTo>
                    <a:cubicBezTo>
                      <a:pt x="5426" y="969"/>
                      <a:pt x="5516" y="1037"/>
                      <a:pt x="5631" y="1092"/>
                    </a:cubicBezTo>
                    <a:cubicBezTo>
                      <a:pt x="5746" y="1148"/>
                      <a:pt x="5886" y="1192"/>
                      <a:pt x="6042" y="1220"/>
                    </a:cubicBezTo>
                    <a:cubicBezTo>
                      <a:pt x="6185" y="1242"/>
                      <a:pt x="6324" y="1253"/>
                      <a:pt x="6494" y="1258"/>
                    </a:cubicBezTo>
                    <a:cubicBezTo>
                      <a:pt x="6664" y="1264"/>
                      <a:pt x="6866" y="1263"/>
                      <a:pt x="7135" y="1263"/>
                    </a:cubicBezTo>
                    <a:lnTo>
                      <a:pt x="14440" y="1263"/>
                    </a:lnTo>
                    <a:cubicBezTo>
                      <a:pt x="14708" y="1263"/>
                      <a:pt x="14910" y="1264"/>
                      <a:pt x="15080" y="1258"/>
                    </a:cubicBezTo>
                    <a:cubicBezTo>
                      <a:pt x="15251" y="1253"/>
                      <a:pt x="15390" y="1242"/>
                      <a:pt x="15533" y="1220"/>
                    </a:cubicBezTo>
                    <a:cubicBezTo>
                      <a:pt x="15689" y="1192"/>
                      <a:pt x="15829" y="1148"/>
                      <a:pt x="15944" y="1092"/>
                    </a:cubicBezTo>
                    <a:cubicBezTo>
                      <a:pt x="16058" y="1037"/>
                      <a:pt x="16148" y="969"/>
                      <a:pt x="16205" y="893"/>
                    </a:cubicBezTo>
                    <a:cubicBezTo>
                      <a:pt x="16232" y="851"/>
                      <a:pt x="16249" y="807"/>
                      <a:pt x="16262" y="761"/>
                    </a:cubicBezTo>
                    <a:cubicBezTo>
                      <a:pt x="16274" y="719"/>
                      <a:pt x="16282" y="675"/>
                      <a:pt x="16289" y="628"/>
                    </a:cubicBezTo>
                    <a:cubicBezTo>
                      <a:pt x="16294" y="596"/>
                      <a:pt x="16318" y="565"/>
                      <a:pt x="16362" y="541"/>
                    </a:cubicBezTo>
                    <a:cubicBezTo>
                      <a:pt x="16412" y="515"/>
                      <a:pt x="16480" y="503"/>
                      <a:pt x="16551" y="499"/>
                    </a:cubicBezTo>
                    <a:lnTo>
                      <a:pt x="17532" y="499"/>
                    </a:lnTo>
                    <a:cubicBezTo>
                      <a:pt x="18404" y="499"/>
                      <a:pt x="18846" y="499"/>
                      <a:pt x="19317" y="571"/>
                    </a:cubicBezTo>
                    <a:cubicBezTo>
                      <a:pt x="19831" y="662"/>
                      <a:pt x="20237" y="859"/>
                      <a:pt x="20424" y="1109"/>
                    </a:cubicBezTo>
                    <a:cubicBezTo>
                      <a:pt x="20573" y="1338"/>
                      <a:pt x="20573" y="1553"/>
                      <a:pt x="20573" y="1983"/>
                    </a:cubicBezTo>
                    <a:lnTo>
                      <a:pt x="20573" y="19623"/>
                    </a:lnTo>
                    <a:cubicBezTo>
                      <a:pt x="20573" y="20046"/>
                      <a:pt x="20573" y="20262"/>
                      <a:pt x="20424" y="20491"/>
                    </a:cubicBezTo>
                    <a:cubicBezTo>
                      <a:pt x="20237" y="20741"/>
                      <a:pt x="19831" y="20938"/>
                      <a:pt x="19317" y="21029"/>
                    </a:cubicBezTo>
                    <a:cubicBezTo>
                      <a:pt x="18846" y="21101"/>
                      <a:pt x="18403" y="21101"/>
                      <a:pt x="17517" y="21101"/>
                    </a:cubicBezTo>
                    <a:lnTo>
                      <a:pt x="4068" y="21101"/>
                    </a:lnTo>
                    <a:cubicBezTo>
                      <a:pt x="3196" y="21101"/>
                      <a:pt x="2754" y="21101"/>
                      <a:pt x="2283" y="21029"/>
                    </a:cubicBezTo>
                    <a:cubicBezTo>
                      <a:pt x="1769" y="20938"/>
                      <a:pt x="1363" y="20741"/>
                      <a:pt x="1176" y="20491"/>
                    </a:cubicBezTo>
                    <a:cubicBezTo>
                      <a:pt x="1027" y="20262"/>
                      <a:pt x="1027" y="20047"/>
                      <a:pt x="1027" y="19617"/>
                    </a:cubicBezTo>
                    <a:lnTo>
                      <a:pt x="1027" y="1977"/>
                    </a:lnTo>
                    <a:cubicBezTo>
                      <a:pt x="1027" y="1554"/>
                      <a:pt x="1027" y="1338"/>
                      <a:pt x="1176" y="1109"/>
                    </a:cubicBezTo>
                    <a:cubicBezTo>
                      <a:pt x="1363" y="859"/>
                      <a:pt x="1769" y="662"/>
                      <a:pt x="2283" y="571"/>
                    </a:cubicBezTo>
                    <a:cubicBezTo>
                      <a:pt x="2751" y="499"/>
                      <a:pt x="3195" y="499"/>
                      <a:pt x="4068" y="49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>
                  <a:defRPr sz="3200">
                    <a:solidFill>
                      <a:schemeClr val="accent1">
                        <a:hueOff val="-12342858"/>
                        <a:satOff val="-30433"/>
                        <a:lumOff val="4509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75BBA499-19AB-4BA3-9333-CCE3A459EDF1}"/>
                  </a:ext>
                </a:extLst>
              </p:cNvPr>
              <p:cNvGrpSpPr/>
              <p:nvPr/>
            </p:nvGrpSpPr>
            <p:grpSpPr>
              <a:xfrm>
                <a:off x="6490561" y="4781473"/>
                <a:ext cx="221708" cy="221826"/>
                <a:chOff x="6963631" y="3429000"/>
                <a:chExt cx="319951" cy="330200"/>
              </a:xfrm>
            </p:grpSpPr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35A663A7-B597-4622-B05D-192BEF1251F0}"/>
                    </a:ext>
                  </a:extLst>
                </p:cNvPr>
                <p:cNvSpPr/>
                <p:nvPr/>
              </p:nvSpPr>
              <p:spPr>
                <a:xfrm>
                  <a:off x="6963631" y="3429000"/>
                  <a:ext cx="319951" cy="3302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728872AB-644C-41DD-954B-C876060F11D8}"/>
                    </a:ext>
                  </a:extLst>
                </p:cNvPr>
                <p:cNvSpPr/>
                <p:nvPr/>
              </p:nvSpPr>
              <p:spPr>
                <a:xfrm>
                  <a:off x="7015320" y="3493276"/>
                  <a:ext cx="216572" cy="196427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1" name="矩形: 圆角 50">
                <a:extLst>
                  <a:ext uri="{FF2B5EF4-FFF2-40B4-BE49-F238E27FC236}">
                    <a16:creationId xmlns:a16="http://schemas.microsoft.com/office/drawing/2014/main" id="{38321656-DD6D-4699-9023-9349559F8F66}"/>
                  </a:ext>
                </a:extLst>
              </p:cNvPr>
              <p:cNvSpPr/>
              <p:nvPr/>
            </p:nvSpPr>
            <p:spPr>
              <a:xfrm>
                <a:off x="11334276" y="3388021"/>
                <a:ext cx="45719" cy="1283358"/>
              </a:xfrm>
              <a:prstGeom prst="roundRect">
                <a:avLst>
                  <a:gd name="adj" fmla="val 34182"/>
                </a:avLst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92FC6A0E-050D-48CC-9C40-3B224EC2A5CB}"/>
                </a:ext>
              </a:extLst>
            </p:cNvPr>
            <p:cNvCxnSpPr/>
            <p:nvPr/>
          </p:nvCxnSpPr>
          <p:spPr>
            <a:xfrm>
              <a:off x="6748087" y="2736421"/>
              <a:ext cx="0" cy="2494177"/>
            </a:xfrm>
            <a:prstGeom prst="line">
              <a:avLst/>
            </a:prstGeom>
            <a:ln w="28575">
              <a:solidFill>
                <a:srgbClr val="2C2C2C"/>
              </a:solidFill>
              <a:prstDash val="solid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1A5AEE0E-9B58-4EF4-AB38-C11171A015F0}"/>
                </a:ext>
              </a:extLst>
            </p:cNvPr>
            <p:cNvCxnSpPr/>
            <p:nvPr/>
          </p:nvCxnSpPr>
          <p:spPr>
            <a:xfrm>
              <a:off x="11230187" y="2693898"/>
              <a:ext cx="0" cy="2494177"/>
            </a:xfrm>
            <a:prstGeom prst="line">
              <a:avLst/>
            </a:prstGeom>
            <a:ln w="28575">
              <a:solidFill>
                <a:srgbClr val="2C2C2C"/>
              </a:solidFill>
              <a:prstDash val="solid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ED56725-3529-4C96-8829-D07BD9C7048F}"/>
              </a:ext>
            </a:extLst>
          </p:cNvPr>
          <p:cNvGrpSpPr/>
          <p:nvPr/>
        </p:nvGrpSpPr>
        <p:grpSpPr>
          <a:xfrm>
            <a:off x="7539475" y="2150057"/>
            <a:ext cx="2151808" cy="4213443"/>
            <a:chOff x="7539475" y="2150057"/>
            <a:chExt cx="2151808" cy="4213443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E8C8213D-0C6A-48D6-B708-B76C1CF1EC9F}"/>
                </a:ext>
              </a:extLst>
            </p:cNvPr>
            <p:cNvGrpSpPr/>
            <p:nvPr/>
          </p:nvGrpSpPr>
          <p:grpSpPr>
            <a:xfrm rot="5400000">
              <a:off x="6508657" y="3180875"/>
              <a:ext cx="4213443" cy="2151808"/>
              <a:chOff x="6317817" y="2608337"/>
              <a:chExt cx="5257706" cy="2642689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5DFFE83C-88A7-406D-9562-8565FDFDFB2F}"/>
                  </a:ext>
                </a:extLst>
              </p:cNvPr>
              <p:cNvSpPr/>
              <p:nvPr/>
            </p:nvSpPr>
            <p:spPr>
              <a:xfrm>
                <a:off x="10939327" y="2698133"/>
                <a:ext cx="514378" cy="242647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7A3A7468-2E30-4886-B71E-53D15C610FBB}"/>
                  </a:ext>
                </a:extLst>
              </p:cNvPr>
              <p:cNvSpPr/>
              <p:nvPr/>
            </p:nvSpPr>
            <p:spPr>
              <a:xfrm>
                <a:off x="6387253" y="2726841"/>
                <a:ext cx="499299" cy="239776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B4809ED5-9153-408B-8379-460EEDD3170F}"/>
                  </a:ext>
                </a:extLst>
              </p:cNvPr>
              <p:cNvGrpSpPr/>
              <p:nvPr/>
            </p:nvGrpSpPr>
            <p:grpSpPr>
              <a:xfrm>
                <a:off x="6317817" y="2608337"/>
                <a:ext cx="5257706" cy="2642689"/>
                <a:chOff x="6317817" y="2608337"/>
                <a:chExt cx="5257706" cy="2642689"/>
              </a:xfrm>
            </p:grpSpPr>
            <p:sp>
              <p:nvSpPr>
                <p:cNvPr id="59" name="矩形: 圆角 58">
                  <a:extLst>
                    <a:ext uri="{FF2B5EF4-FFF2-40B4-BE49-F238E27FC236}">
                      <a16:creationId xmlns:a16="http://schemas.microsoft.com/office/drawing/2014/main" id="{95801E77-1A89-4925-9F21-BE6E25977282}"/>
                    </a:ext>
                  </a:extLst>
                </p:cNvPr>
                <p:cNvSpPr/>
                <p:nvPr/>
              </p:nvSpPr>
              <p:spPr>
                <a:xfrm>
                  <a:off x="6748087" y="2736421"/>
                  <a:ext cx="4482100" cy="2416614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îsḻîḋê">
                  <a:extLst>
                    <a:ext uri="{FF2B5EF4-FFF2-40B4-BE49-F238E27FC236}">
                      <a16:creationId xmlns:a16="http://schemas.microsoft.com/office/drawing/2014/main" id="{9F3B62B4-53A4-4FCC-8DB4-0B2CA0C467A4}"/>
                    </a:ext>
                  </a:extLst>
                </p:cNvPr>
                <p:cNvSpPr/>
                <p:nvPr/>
              </p:nvSpPr>
              <p:spPr>
                <a:xfrm rot="16200000">
                  <a:off x="7625325" y="1300829"/>
                  <a:ext cx="2642689" cy="5257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78" y="0"/>
                      </a:moveTo>
                      <a:cubicBezTo>
                        <a:pt x="3189" y="0"/>
                        <a:pt x="2539" y="1"/>
                        <a:pt x="1850" y="107"/>
                      </a:cubicBezTo>
                      <a:cubicBezTo>
                        <a:pt x="1093" y="241"/>
                        <a:pt x="495" y="531"/>
                        <a:pt x="219" y="899"/>
                      </a:cubicBezTo>
                      <a:cubicBezTo>
                        <a:pt x="0" y="1235"/>
                        <a:pt x="0" y="1552"/>
                        <a:pt x="0" y="2175"/>
                      </a:cubicBezTo>
                      <a:lnTo>
                        <a:pt x="0" y="19415"/>
                      </a:lnTo>
                      <a:cubicBezTo>
                        <a:pt x="0" y="20049"/>
                        <a:pt x="0" y="20365"/>
                        <a:pt x="219" y="20701"/>
                      </a:cubicBezTo>
                      <a:cubicBezTo>
                        <a:pt x="495" y="21069"/>
                        <a:pt x="1093" y="21359"/>
                        <a:pt x="1850" y="21493"/>
                      </a:cubicBezTo>
                      <a:cubicBezTo>
                        <a:pt x="2543" y="21600"/>
                        <a:pt x="3194" y="21600"/>
                        <a:pt x="4478" y="21600"/>
                      </a:cubicBezTo>
                      <a:lnTo>
                        <a:pt x="17103" y="21600"/>
                      </a:lnTo>
                      <a:cubicBezTo>
                        <a:pt x="18407" y="21600"/>
                        <a:pt x="19057" y="21600"/>
                        <a:pt x="19750" y="21493"/>
                      </a:cubicBezTo>
                      <a:cubicBezTo>
                        <a:pt x="20507" y="21359"/>
                        <a:pt x="21105" y="21069"/>
                        <a:pt x="21381" y="20701"/>
                      </a:cubicBezTo>
                      <a:cubicBezTo>
                        <a:pt x="21600" y="20365"/>
                        <a:pt x="21600" y="20048"/>
                        <a:pt x="21600" y="19425"/>
                      </a:cubicBezTo>
                      <a:lnTo>
                        <a:pt x="21600" y="2185"/>
                      </a:lnTo>
                      <a:cubicBezTo>
                        <a:pt x="21600" y="1551"/>
                        <a:pt x="21600" y="1235"/>
                        <a:pt x="21381" y="899"/>
                      </a:cubicBezTo>
                      <a:cubicBezTo>
                        <a:pt x="21105" y="531"/>
                        <a:pt x="20507" y="241"/>
                        <a:pt x="19750" y="107"/>
                      </a:cubicBezTo>
                      <a:cubicBezTo>
                        <a:pt x="19057" y="0"/>
                        <a:pt x="18406" y="0"/>
                        <a:pt x="17122" y="0"/>
                      </a:cubicBezTo>
                      <a:lnTo>
                        <a:pt x="4478" y="0"/>
                      </a:lnTo>
                      <a:close/>
                      <a:moveTo>
                        <a:pt x="4068" y="499"/>
                      </a:moveTo>
                      <a:lnTo>
                        <a:pt x="5025" y="499"/>
                      </a:lnTo>
                      <a:cubicBezTo>
                        <a:pt x="5096" y="503"/>
                        <a:pt x="5163" y="515"/>
                        <a:pt x="5212" y="541"/>
                      </a:cubicBezTo>
                      <a:cubicBezTo>
                        <a:pt x="5257" y="565"/>
                        <a:pt x="5280" y="596"/>
                        <a:pt x="5285" y="628"/>
                      </a:cubicBezTo>
                      <a:cubicBezTo>
                        <a:pt x="5292" y="675"/>
                        <a:pt x="5300" y="719"/>
                        <a:pt x="5312" y="761"/>
                      </a:cubicBezTo>
                      <a:cubicBezTo>
                        <a:pt x="5325" y="807"/>
                        <a:pt x="5343" y="851"/>
                        <a:pt x="5369" y="893"/>
                      </a:cubicBezTo>
                      <a:cubicBezTo>
                        <a:pt x="5426" y="969"/>
                        <a:pt x="5516" y="1037"/>
                        <a:pt x="5631" y="1092"/>
                      </a:cubicBezTo>
                      <a:cubicBezTo>
                        <a:pt x="5746" y="1148"/>
                        <a:pt x="5886" y="1192"/>
                        <a:pt x="6042" y="1220"/>
                      </a:cubicBezTo>
                      <a:cubicBezTo>
                        <a:pt x="6185" y="1242"/>
                        <a:pt x="6324" y="1253"/>
                        <a:pt x="6494" y="1258"/>
                      </a:cubicBezTo>
                      <a:cubicBezTo>
                        <a:pt x="6664" y="1264"/>
                        <a:pt x="6866" y="1263"/>
                        <a:pt x="7135" y="1263"/>
                      </a:cubicBezTo>
                      <a:lnTo>
                        <a:pt x="14440" y="1263"/>
                      </a:lnTo>
                      <a:cubicBezTo>
                        <a:pt x="14708" y="1263"/>
                        <a:pt x="14910" y="1264"/>
                        <a:pt x="15080" y="1258"/>
                      </a:cubicBezTo>
                      <a:cubicBezTo>
                        <a:pt x="15251" y="1253"/>
                        <a:pt x="15390" y="1242"/>
                        <a:pt x="15533" y="1220"/>
                      </a:cubicBezTo>
                      <a:cubicBezTo>
                        <a:pt x="15689" y="1192"/>
                        <a:pt x="15829" y="1148"/>
                        <a:pt x="15944" y="1092"/>
                      </a:cubicBezTo>
                      <a:cubicBezTo>
                        <a:pt x="16058" y="1037"/>
                        <a:pt x="16148" y="969"/>
                        <a:pt x="16205" y="893"/>
                      </a:cubicBezTo>
                      <a:cubicBezTo>
                        <a:pt x="16232" y="851"/>
                        <a:pt x="16249" y="807"/>
                        <a:pt x="16262" y="761"/>
                      </a:cubicBezTo>
                      <a:cubicBezTo>
                        <a:pt x="16274" y="719"/>
                        <a:pt x="16282" y="675"/>
                        <a:pt x="16289" y="628"/>
                      </a:cubicBezTo>
                      <a:cubicBezTo>
                        <a:pt x="16294" y="596"/>
                        <a:pt x="16318" y="565"/>
                        <a:pt x="16362" y="541"/>
                      </a:cubicBezTo>
                      <a:cubicBezTo>
                        <a:pt x="16412" y="515"/>
                        <a:pt x="16480" y="503"/>
                        <a:pt x="16551" y="499"/>
                      </a:cubicBezTo>
                      <a:lnTo>
                        <a:pt x="17532" y="499"/>
                      </a:lnTo>
                      <a:cubicBezTo>
                        <a:pt x="18404" y="499"/>
                        <a:pt x="18846" y="499"/>
                        <a:pt x="19317" y="571"/>
                      </a:cubicBezTo>
                      <a:cubicBezTo>
                        <a:pt x="19831" y="662"/>
                        <a:pt x="20237" y="859"/>
                        <a:pt x="20424" y="1109"/>
                      </a:cubicBezTo>
                      <a:cubicBezTo>
                        <a:pt x="20573" y="1338"/>
                        <a:pt x="20573" y="1553"/>
                        <a:pt x="20573" y="1983"/>
                      </a:cubicBezTo>
                      <a:lnTo>
                        <a:pt x="20573" y="19623"/>
                      </a:lnTo>
                      <a:cubicBezTo>
                        <a:pt x="20573" y="20046"/>
                        <a:pt x="20573" y="20262"/>
                        <a:pt x="20424" y="20491"/>
                      </a:cubicBezTo>
                      <a:cubicBezTo>
                        <a:pt x="20237" y="20741"/>
                        <a:pt x="19831" y="20938"/>
                        <a:pt x="19317" y="21029"/>
                      </a:cubicBezTo>
                      <a:cubicBezTo>
                        <a:pt x="18846" y="21101"/>
                        <a:pt x="18403" y="21101"/>
                        <a:pt x="17517" y="21101"/>
                      </a:cubicBezTo>
                      <a:lnTo>
                        <a:pt x="4068" y="21101"/>
                      </a:lnTo>
                      <a:cubicBezTo>
                        <a:pt x="3196" y="21101"/>
                        <a:pt x="2754" y="21101"/>
                        <a:pt x="2283" y="21029"/>
                      </a:cubicBezTo>
                      <a:cubicBezTo>
                        <a:pt x="1769" y="20938"/>
                        <a:pt x="1363" y="20741"/>
                        <a:pt x="1176" y="20491"/>
                      </a:cubicBezTo>
                      <a:cubicBezTo>
                        <a:pt x="1027" y="20262"/>
                        <a:pt x="1027" y="20047"/>
                        <a:pt x="1027" y="19617"/>
                      </a:cubicBezTo>
                      <a:lnTo>
                        <a:pt x="1027" y="1977"/>
                      </a:lnTo>
                      <a:cubicBezTo>
                        <a:pt x="1027" y="1554"/>
                        <a:pt x="1027" y="1338"/>
                        <a:pt x="1176" y="1109"/>
                      </a:cubicBezTo>
                      <a:cubicBezTo>
                        <a:pt x="1363" y="859"/>
                        <a:pt x="1769" y="662"/>
                        <a:pt x="2283" y="571"/>
                      </a:cubicBezTo>
                      <a:cubicBezTo>
                        <a:pt x="2751" y="499"/>
                        <a:pt x="3195" y="499"/>
                        <a:pt x="4068" y="499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/>
                <a:p>
                  <a:pPr>
                    <a:defRPr sz="3200">
                      <a:solidFill>
                        <a:schemeClr val="accent1">
                          <a:hueOff val="-12342858"/>
                          <a:satOff val="-30433"/>
                          <a:lumOff val="4509"/>
                        </a:schemeClr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66" name="组合 65">
                  <a:extLst>
                    <a:ext uri="{FF2B5EF4-FFF2-40B4-BE49-F238E27FC236}">
                      <a16:creationId xmlns:a16="http://schemas.microsoft.com/office/drawing/2014/main" id="{B1FED339-E148-47ED-9606-2167FFB6B0BA}"/>
                    </a:ext>
                  </a:extLst>
                </p:cNvPr>
                <p:cNvGrpSpPr/>
                <p:nvPr/>
              </p:nvGrpSpPr>
              <p:grpSpPr>
                <a:xfrm>
                  <a:off x="6490561" y="4781473"/>
                  <a:ext cx="221708" cy="221826"/>
                  <a:chOff x="6963631" y="3429000"/>
                  <a:chExt cx="319951" cy="330200"/>
                </a:xfrm>
              </p:grpSpPr>
              <p:sp>
                <p:nvSpPr>
                  <p:cNvPr id="68" name="椭圆 67">
                    <a:extLst>
                      <a:ext uri="{FF2B5EF4-FFF2-40B4-BE49-F238E27FC236}">
                        <a16:creationId xmlns:a16="http://schemas.microsoft.com/office/drawing/2014/main" id="{F00A5BDB-113C-4E54-B19A-7EA095445FAD}"/>
                      </a:ext>
                    </a:extLst>
                  </p:cNvPr>
                  <p:cNvSpPr/>
                  <p:nvPr/>
                </p:nvSpPr>
                <p:spPr>
                  <a:xfrm>
                    <a:off x="6963631" y="3429000"/>
                    <a:ext cx="319951" cy="330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9" name="椭圆 68">
                    <a:extLst>
                      <a:ext uri="{FF2B5EF4-FFF2-40B4-BE49-F238E27FC236}">
                        <a16:creationId xmlns:a16="http://schemas.microsoft.com/office/drawing/2014/main" id="{81EA7472-C6A8-4CFA-AC30-B006051DD702}"/>
                      </a:ext>
                    </a:extLst>
                  </p:cNvPr>
                  <p:cNvSpPr/>
                  <p:nvPr/>
                </p:nvSpPr>
                <p:spPr>
                  <a:xfrm>
                    <a:off x="7015320" y="3493276"/>
                    <a:ext cx="216572" cy="19642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67" name="矩形: 圆角 66">
                  <a:extLst>
                    <a:ext uri="{FF2B5EF4-FFF2-40B4-BE49-F238E27FC236}">
                      <a16:creationId xmlns:a16="http://schemas.microsoft.com/office/drawing/2014/main" id="{F2F7730E-B77A-481D-9D5D-6C1821C9A750}"/>
                    </a:ext>
                  </a:extLst>
                </p:cNvPr>
                <p:cNvSpPr/>
                <p:nvPr/>
              </p:nvSpPr>
              <p:spPr>
                <a:xfrm>
                  <a:off x="11319086" y="3269691"/>
                  <a:ext cx="45718" cy="1283359"/>
                </a:xfrm>
                <a:prstGeom prst="roundRect">
                  <a:avLst>
                    <a:gd name="adj" fmla="val 34182"/>
                  </a:avLst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BCEFE766-7E94-4AAB-AC8F-070F6F4BEAAC}"/>
                  </a:ext>
                </a:extLst>
              </p:cNvPr>
              <p:cNvCxnSpPr/>
              <p:nvPr/>
            </p:nvCxnSpPr>
            <p:spPr>
              <a:xfrm>
                <a:off x="6748087" y="2736421"/>
                <a:ext cx="0" cy="2494177"/>
              </a:xfrm>
              <a:prstGeom prst="line">
                <a:avLst/>
              </a:prstGeom>
              <a:ln w="28575">
                <a:solidFill>
                  <a:srgbClr val="2C2C2C"/>
                </a:solidFill>
                <a:prstDash val="solid"/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6D1A81E5-BF68-452C-9F87-A07419D4969A}"/>
                  </a:ext>
                </a:extLst>
              </p:cNvPr>
              <p:cNvCxnSpPr/>
              <p:nvPr/>
            </p:nvCxnSpPr>
            <p:spPr>
              <a:xfrm>
                <a:off x="11230186" y="2693899"/>
                <a:ext cx="0" cy="2494176"/>
              </a:xfrm>
              <a:prstGeom prst="line">
                <a:avLst/>
              </a:prstGeom>
              <a:ln w="28575">
                <a:solidFill>
                  <a:srgbClr val="2C2C2C"/>
                </a:solidFill>
                <a:prstDash val="solid"/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3D2C07D-5389-4A1D-8BD5-CDBB0CECEFAB}"/>
                </a:ext>
              </a:extLst>
            </p:cNvPr>
            <p:cNvSpPr txBox="1"/>
            <p:nvPr/>
          </p:nvSpPr>
          <p:spPr>
            <a:xfrm>
              <a:off x="7895469" y="3954072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Safe area</a:t>
              </a:r>
              <a:endParaRPr lang="zh-CN" altLang="en-US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70" name="矩形 69">
            <a:extLst>
              <a:ext uri="{FF2B5EF4-FFF2-40B4-BE49-F238E27FC236}">
                <a16:creationId xmlns:a16="http://schemas.microsoft.com/office/drawing/2014/main" id="{51B67BBD-B364-45CE-AAED-B331651D39D3}"/>
              </a:ext>
            </a:extLst>
          </p:cNvPr>
          <p:cNvSpPr/>
          <p:nvPr/>
        </p:nvSpPr>
        <p:spPr>
          <a:xfrm>
            <a:off x="952538" y="2561232"/>
            <a:ext cx="4464371" cy="321366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971978-1171-4A4E-A7A8-959D444E6C8D}"/>
              </a:ext>
            </a:extLst>
          </p:cNvPr>
          <p:cNvSpPr txBox="1"/>
          <p:nvPr/>
        </p:nvSpPr>
        <p:spPr>
          <a:xfrm>
            <a:off x="4389976" y="5627577"/>
            <a:ext cx="1439818" cy="43088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Safe area</a:t>
            </a:r>
            <a:endParaRPr lang="zh-CN" altLang="en-US" sz="22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86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96778-0B2B-462C-9983-5F9C4C3E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2EDB0C-A40A-4CCD-906C-E7B1720F2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No verification of data validity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69FFCB-9820-45E0-B43C-CF00389F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D1A7D43-4DAE-4F12-9F85-849F25350A28}"/>
              </a:ext>
            </a:extLst>
          </p:cNvPr>
          <p:cNvGrpSpPr/>
          <p:nvPr/>
        </p:nvGrpSpPr>
        <p:grpSpPr>
          <a:xfrm>
            <a:off x="7293501" y="18073"/>
            <a:ext cx="4653334" cy="1396121"/>
            <a:chOff x="422249" y="3451842"/>
            <a:chExt cx="4653334" cy="1396121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B2355B6C-1D51-4C68-BA0C-397B0EAE8E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3510558">
              <a:off x="429133" y="3444958"/>
              <a:ext cx="1396121" cy="1409890"/>
              <a:chOff x="2240" y="704"/>
              <a:chExt cx="3144" cy="3175"/>
            </a:xfrm>
          </p:grpSpPr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614E3B0A-42B9-4523-B798-30966ECDE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708"/>
                <a:ext cx="1346" cy="1379"/>
              </a:xfrm>
              <a:custGeom>
                <a:avLst/>
                <a:gdLst>
                  <a:gd name="T0" fmla="*/ 0 w 5479"/>
                  <a:gd name="T1" fmla="*/ 0 h 5600"/>
                  <a:gd name="T2" fmla="*/ 5479 w 5479"/>
                  <a:gd name="T3" fmla="*/ 4442 h 5600"/>
                  <a:gd name="T4" fmla="*/ 0 w 5479"/>
                  <a:gd name="T5" fmla="*/ 5600 h 5600"/>
                  <a:gd name="T6" fmla="*/ 0 w 5479"/>
                  <a:gd name="T7" fmla="*/ 0 h 5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79" h="5600">
                    <a:moveTo>
                      <a:pt x="0" y="0"/>
                    </a:moveTo>
                    <a:cubicBezTo>
                      <a:pt x="2647" y="0"/>
                      <a:pt x="4932" y="1853"/>
                      <a:pt x="5479" y="4442"/>
                    </a:cubicBezTo>
                    <a:lnTo>
                      <a:pt x="0" y="5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1F6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22E90EDC-2818-455F-84D8-F55710D6E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1774"/>
                <a:ext cx="1387" cy="979"/>
              </a:xfrm>
              <a:custGeom>
                <a:avLst/>
                <a:gdLst>
                  <a:gd name="T0" fmla="*/ 5479 w 5775"/>
                  <a:gd name="T1" fmla="*/ 0 h 4079"/>
                  <a:gd name="T2" fmla="*/ 4778 w 5775"/>
                  <a:gd name="T3" fmla="*/ 4079 h 4079"/>
                  <a:gd name="T4" fmla="*/ 0 w 5775"/>
                  <a:gd name="T5" fmla="*/ 1158 h 4079"/>
                  <a:gd name="T6" fmla="*/ 5479 w 5775"/>
                  <a:gd name="T7" fmla="*/ 0 h 4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75" h="4079">
                    <a:moveTo>
                      <a:pt x="5479" y="0"/>
                    </a:moveTo>
                    <a:cubicBezTo>
                      <a:pt x="5775" y="1399"/>
                      <a:pt x="5524" y="2859"/>
                      <a:pt x="4778" y="4079"/>
                    </a:cubicBezTo>
                    <a:lnTo>
                      <a:pt x="0" y="1158"/>
                    </a:lnTo>
                    <a:lnTo>
                      <a:pt x="5479" y="0"/>
                    </a:lnTo>
                    <a:close/>
                  </a:path>
                </a:pathLst>
              </a:custGeom>
              <a:solidFill>
                <a:srgbClr val="04549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71487060-9B26-4C69-8DA9-C0501AE4A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050"/>
                <a:ext cx="1299" cy="1395"/>
              </a:xfrm>
              <a:custGeom>
                <a:avLst/>
                <a:gdLst>
                  <a:gd name="T0" fmla="*/ 5412 w 5412"/>
                  <a:gd name="T1" fmla="*/ 2921 h 5810"/>
                  <a:gd name="T2" fmla="*/ 0 w 5412"/>
                  <a:gd name="T3" fmla="*/ 5563 h 5810"/>
                  <a:gd name="T4" fmla="*/ 634 w 5412"/>
                  <a:gd name="T5" fmla="*/ 0 h 5810"/>
                  <a:gd name="T6" fmla="*/ 5412 w 5412"/>
                  <a:gd name="T7" fmla="*/ 2921 h 5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12" h="5810">
                    <a:moveTo>
                      <a:pt x="5412" y="2921"/>
                    </a:moveTo>
                    <a:cubicBezTo>
                      <a:pt x="4275" y="4779"/>
                      <a:pt x="2164" y="5810"/>
                      <a:pt x="0" y="5563"/>
                    </a:cubicBezTo>
                    <a:lnTo>
                      <a:pt x="634" y="0"/>
                    </a:lnTo>
                    <a:lnTo>
                      <a:pt x="5412" y="2921"/>
                    </a:lnTo>
                    <a:close/>
                  </a:path>
                </a:pathLst>
              </a:custGeom>
              <a:solidFill>
                <a:srgbClr val="E8640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A067C998-5BBD-4623-B765-4AB82ECA2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2201"/>
                <a:ext cx="1627" cy="1678"/>
              </a:xfrm>
              <a:custGeom>
                <a:avLst/>
                <a:gdLst>
                  <a:gd name="T0" fmla="*/ 9593 w 10862"/>
                  <a:gd name="T1" fmla="*/ 11127 h 11127"/>
                  <a:gd name="T2" fmla="*/ 0 w 10862"/>
                  <a:gd name="T3" fmla="*/ 2727 h 11127"/>
                  <a:gd name="T4" fmla="*/ 10862 w 10862"/>
                  <a:gd name="T5" fmla="*/ 0 h 11127"/>
                  <a:gd name="T6" fmla="*/ 9593 w 10862"/>
                  <a:gd name="T7" fmla="*/ 11127 h 1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62" h="11127">
                    <a:moveTo>
                      <a:pt x="9593" y="11127"/>
                    </a:moveTo>
                    <a:cubicBezTo>
                      <a:pt x="4958" y="10598"/>
                      <a:pt x="1136" y="7252"/>
                      <a:pt x="0" y="2727"/>
                    </a:cubicBezTo>
                    <a:lnTo>
                      <a:pt x="10862" y="0"/>
                    </a:lnTo>
                    <a:lnTo>
                      <a:pt x="9593" y="11127"/>
                    </a:lnTo>
                    <a:close/>
                  </a:path>
                </a:pathLst>
              </a:custGeom>
              <a:solidFill>
                <a:srgbClr val="FCD90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A6719692-A33F-4478-9477-0D3D5430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2047"/>
                <a:ext cx="1343" cy="328"/>
              </a:xfrm>
              <a:custGeom>
                <a:avLst/>
                <a:gdLst>
                  <a:gd name="T0" fmla="*/ 335 w 11197"/>
                  <a:gd name="T1" fmla="*/ 2727 h 2727"/>
                  <a:gd name="T2" fmla="*/ 0 w 11197"/>
                  <a:gd name="T3" fmla="*/ 212 h 2727"/>
                  <a:gd name="T4" fmla="*/ 11197 w 11197"/>
                  <a:gd name="T5" fmla="*/ 0 h 2727"/>
                  <a:gd name="T6" fmla="*/ 335 w 11197"/>
                  <a:gd name="T7" fmla="*/ 2727 h 2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97" h="2727">
                    <a:moveTo>
                      <a:pt x="335" y="2727"/>
                    </a:moveTo>
                    <a:cubicBezTo>
                      <a:pt x="128" y="1904"/>
                      <a:pt x="16" y="1060"/>
                      <a:pt x="0" y="212"/>
                    </a:cubicBezTo>
                    <a:lnTo>
                      <a:pt x="11197" y="0"/>
                    </a:lnTo>
                    <a:lnTo>
                      <a:pt x="335" y="2727"/>
                    </a:lnTo>
                    <a:close/>
                  </a:path>
                </a:pathLst>
              </a:custGeom>
              <a:solidFill>
                <a:srgbClr val="FEB13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0D7C256A-2E62-4924-A1E0-E1B5FAB21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704"/>
                <a:ext cx="1357" cy="1370"/>
              </a:xfrm>
              <a:custGeom>
                <a:avLst/>
                <a:gdLst>
                  <a:gd name="T0" fmla="*/ 117 w 11314"/>
                  <a:gd name="T1" fmla="*/ 11412 h 11412"/>
                  <a:gd name="T2" fmla="*/ 11102 w 11314"/>
                  <a:gd name="T3" fmla="*/ 2 h 11412"/>
                  <a:gd name="T4" fmla="*/ 11314 w 11314"/>
                  <a:gd name="T5" fmla="*/ 0 h 11412"/>
                  <a:gd name="T6" fmla="*/ 11314 w 11314"/>
                  <a:gd name="T7" fmla="*/ 11200 h 11412"/>
                  <a:gd name="T8" fmla="*/ 117 w 11314"/>
                  <a:gd name="T9" fmla="*/ 11412 h 1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14" h="11412">
                    <a:moveTo>
                      <a:pt x="117" y="11412"/>
                    </a:moveTo>
                    <a:cubicBezTo>
                      <a:pt x="0" y="5227"/>
                      <a:pt x="4918" y="119"/>
                      <a:pt x="11102" y="2"/>
                    </a:cubicBezTo>
                    <a:cubicBezTo>
                      <a:pt x="11173" y="1"/>
                      <a:pt x="11244" y="0"/>
                      <a:pt x="11314" y="0"/>
                    </a:cubicBezTo>
                    <a:lnTo>
                      <a:pt x="11314" y="11200"/>
                    </a:lnTo>
                    <a:lnTo>
                      <a:pt x="117" y="11412"/>
                    </a:lnTo>
                    <a:close/>
                  </a:path>
                </a:pathLst>
              </a:custGeom>
              <a:solidFill>
                <a:srgbClr val="F5545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91F5074-7954-44A6-A095-0F4284C8972E}"/>
                </a:ext>
              </a:extLst>
            </p:cNvPr>
            <p:cNvSpPr txBox="1"/>
            <p:nvPr/>
          </p:nvSpPr>
          <p:spPr>
            <a:xfrm>
              <a:off x="1963597" y="3734546"/>
              <a:ext cx="3111986" cy="76944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No verification of </a:t>
              </a:r>
            </a:p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data validity 19%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242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55B126EA-C214-4608-9BBA-E176F3F9DD86}"/>
              </a:ext>
            </a:extLst>
          </p:cNvPr>
          <p:cNvCxnSpPr>
            <a:cxnSpLocks/>
          </p:cNvCxnSpPr>
          <p:nvPr/>
        </p:nvCxnSpPr>
        <p:spPr>
          <a:xfrm>
            <a:off x="7190573" y="3124199"/>
            <a:ext cx="0" cy="3659566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B896778-0B2B-462C-9983-5F9C4C3E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2EDB0C-A40A-4CCD-906C-E7B1720F2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No verification of data validity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69FFCB-9820-45E0-B43C-CF00389F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2EC27B2-DD7C-47BE-81BF-89427396D583}"/>
              </a:ext>
            </a:extLst>
          </p:cNvPr>
          <p:cNvSpPr/>
          <p:nvPr/>
        </p:nvSpPr>
        <p:spPr bwMode="auto">
          <a:xfrm>
            <a:off x="470827" y="1805268"/>
            <a:ext cx="5328530" cy="1554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getList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 function(){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url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, page, function(data)){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var list =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data.list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list.foreach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(function(item)){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  ...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074A317-34C6-4573-96BB-C0939CA80AC4}"/>
              </a:ext>
            </a:extLst>
          </p:cNvPr>
          <p:cNvSpPr/>
          <p:nvPr/>
        </p:nvSpPr>
        <p:spPr bwMode="auto">
          <a:xfrm>
            <a:off x="470826" y="3429000"/>
            <a:ext cx="5328529" cy="3354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+mj-lt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function 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wx.request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url: ...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success: function(res){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return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cb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res.data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)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},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fail: function (res){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return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cb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(false)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})   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7B30B5F-900C-4073-B906-445F68765842}"/>
              </a:ext>
            </a:extLst>
          </p:cNvPr>
          <p:cNvSpPr/>
          <p:nvPr/>
        </p:nvSpPr>
        <p:spPr>
          <a:xfrm>
            <a:off x="6313087" y="3505412"/>
            <a:ext cx="1693332" cy="772674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getList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</a:p>
          <a:p>
            <a:pPr algn="ctr"/>
            <a:r>
              <a:rPr lang="en-US" altLang="zh-CN" sz="2000" dirty="0">
                <a:solidFill>
                  <a:srgbClr val="2C2C2C"/>
                </a:solidFill>
              </a:rPr>
              <a:t>request()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9236CB84-37F3-4620-B855-FC5C371E5CC0}"/>
              </a:ext>
            </a:extLst>
          </p:cNvPr>
          <p:cNvSpPr/>
          <p:nvPr/>
        </p:nvSpPr>
        <p:spPr>
          <a:xfrm>
            <a:off x="470826" y="1779527"/>
            <a:ext cx="5328528" cy="6673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AD49071-3054-486D-AA83-E776FE7C0073}"/>
              </a:ext>
            </a:extLst>
          </p:cNvPr>
          <p:cNvGrpSpPr/>
          <p:nvPr/>
        </p:nvGrpSpPr>
        <p:grpSpPr>
          <a:xfrm>
            <a:off x="7293501" y="18073"/>
            <a:ext cx="4653334" cy="1396121"/>
            <a:chOff x="422249" y="3451842"/>
            <a:chExt cx="4653334" cy="1396121"/>
          </a:xfrm>
        </p:grpSpPr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323F526D-3358-452E-97E4-818FF9EC121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3510558">
              <a:off x="429133" y="3444958"/>
              <a:ext cx="1396121" cy="1409890"/>
              <a:chOff x="2240" y="704"/>
              <a:chExt cx="3144" cy="3175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F691B68C-A5E7-4553-9FF5-B72A422F4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708"/>
                <a:ext cx="1346" cy="1379"/>
              </a:xfrm>
              <a:custGeom>
                <a:avLst/>
                <a:gdLst>
                  <a:gd name="T0" fmla="*/ 0 w 5479"/>
                  <a:gd name="T1" fmla="*/ 0 h 5600"/>
                  <a:gd name="T2" fmla="*/ 5479 w 5479"/>
                  <a:gd name="T3" fmla="*/ 4442 h 5600"/>
                  <a:gd name="T4" fmla="*/ 0 w 5479"/>
                  <a:gd name="T5" fmla="*/ 5600 h 5600"/>
                  <a:gd name="T6" fmla="*/ 0 w 5479"/>
                  <a:gd name="T7" fmla="*/ 0 h 5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79" h="5600">
                    <a:moveTo>
                      <a:pt x="0" y="0"/>
                    </a:moveTo>
                    <a:cubicBezTo>
                      <a:pt x="2647" y="0"/>
                      <a:pt x="4932" y="1853"/>
                      <a:pt x="5479" y="4442"/>
                    </a:cubicBezTo>
                    <a:lnTo>
                      <a:pt x="0" y="5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1F6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7D0C3C78-C278-49DE-93A2-2548CFD63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1774"/>
                <a:ext cx="1387" cy="979"/>
              </a:xfrm>
              <a:custGeom>
                <a:avLst/>
                <a:gdLst>
                  <a:gd name="T0" fmla="*/ 5479 w 5775"/>
                  <a:gd name="T1" fmla="*/ 0 h 4079"/>
                  <a:gd name="T2" fmla="*/ 4778 w 5775"/>
                  <a:gd name="T3" fmla="*/ 4079 h 4079"/>
                  <a:gd name="T4" fmla="*/ 0 w 5775"/>
                  <a:gd name="T5" fmla="*/ 1158 h 4079"/>
                  <a:gd name="T6" fmla="*/ 5479 w 5775"/>
                  <a:gd name="T7" fmla="*/ 0 h 4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75" h="4079">
                    <a:moveTo>
                      <a:pt x="5479" y="0"/>
                    </a:moveTo>
                    <a:cubicBezTo>
                      <a:pt x="5775" y="1399"/>
                      <a:pt x="5524" y="2859"/>
                      <a:pt x="4778" y="4079"/>
                    </a:cubicBezTo>
                    <a:lnTo>
                      <a:pt x="0" y="1158"/>
                    </a:lnTo>
                    <a:lnTo>
                      <a:pt x="5479" y="0"/>
                    </a:lnTo>
                    <a:close/>
                  </a:path>
                </a:pathLst>
              </a:custGeom>
              <a:solidFill>
                <a:srgbClr val="04549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5354C61D-7FC1-416A-BEAD-653F12E57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050"/>
                <a:ext cx="1299" cy="1395"/>
              </a:xfrm>
              <a:custGeom>
                <a:avLst/>
                <a:gdLst>
                  <a:gd name="T0" fmla="*/ 5412 w 5412"/>
                  <a:gd name="T1" fmla="*/ 2921 h 5810"/>
                  <a:gd name="T2" fmla="*/ 0 w 5412"/>
                  <a:gd name="T3" fmla="*/ 5563 h 5810"/>
                  <a:gd name="T4" fmla="*/ 634 w 5412"/>
                  <a:gd name="T5" fmla="*/ 0 h 5810"/>
                  <a:gd name="T6" fmla="*/ 5412 w 5412"/>
                  <a:gd name="T7" fmla="*/ 2921 h 5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12" h="5810">
                    <a:moveTo>
                      <a:pt x="5412" y="2921"/>
                    </a:moveTo>
                    <a:cubicBezTo>
                      <a:pt x="4275" y="4779"/>
                      <a:pt x="2164" y="5810"/>
                      <a:pt x="0" y="5563"/>
                    </a:cubicBezTo>
                    <a:lnTo>
                      <a:pt x="634" y="0"/>
                    </a:lnTo>
                    <a:lnTo>
                      <a:pt x="5412" y="2921"/>
                    </a:lnTo>
                    <a:close/>
                  </a:path>
                </a:pathLst>
              </a:custGeom>
              <a:solidFill>
                <a:srgbClr val="E8640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8B56125-1AD5-41CB-9F7A-C3A3B08AD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2201"/>
                <a:ext cx="1627" cy="1678"/>
              </a:xfrm>
              <a:custGeom>
                <a:avLst/>
                <a:gdLst>
                  <a:gd name="T0" fmla="*/ 9593 w 10862"/>
                  <a:gd name="T1" fmla="*/ 11127 h 11127"/>
                  <a:gd name="T2" fmla="*/ 0 w 10862"/>
                  <a:gd name="T3" fmla="*/ 2727 h 11127"/>
                  <a:gd name="T4" fmla="*/ 10862 w 10862"/>
                  <a:gd name="T5" fmla="*/ 0 h 11127"/>
                  <a:gd name="T6" fmla="*/ 9593 w 10862"/>
                  <a:gd name="T7" fmla="*/ 11127 h 1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62" h="11127">
                    <a:moveTo>
                      <a:pt x="9593" y="11127"/>
                    </a:moveTo>
                    <a:cubicBezTo>
                      <a:pt x="4958" y="10598"/>
                      <a:pt x="1136" y="7252"/>
                      <a:pt x="0" y="2727"/>
                    </a:cubicBezTo>
                    <a:lnTo>
                      <a:pt x="10862" y="0"/>
                    </a:lnTo>
                    <a:lnTo>
                      <a:pt x="9593" y="11127"/>
                    </a:lnTo>
                    <a:close/>
                  </a:path>
                </a:pathLst>
              </a:custGeom>
              <a:solidFill>
                <a:srgbClr val="FCD90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2346B6D9-82BB-463C-9AA3-045F29A13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2047"/>
                <a:ext cx="1343" cy="328"/>
              </a:xfrm>
              <a:custGeom>
                <a:avLst/>
                <a:gdLst>
                  <a:gd name="T0" fmla="*/ 335 w 11197"/>
                  <a:gd name="T1" fmla="*/ 2727 h 2727"/>
                  <a:gd name="T2" fmla="*/ 0 w 11197"/>
                  <a:gd name="T3" fmla="*/ 212 h 2727"/>
                  <a:gd name="T4" fmla="*/ 11197 w 11197"/>
                  <a:gd name="T5" fmla="*/ 0 h 2727"/>
                  <a:gd name="T6" fmla="*/ 335 w 11197"/>
                  <a:gd name="T7" fmla="*/ 2727 h 2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97" h="2727">
                    <a:moveTo>
                      <a:pt x="335" y="2727"/>
                    </a:moveTo>
                    <a:cubicBezTo>
                      <a:pt x="128" y="1904"/>
                      <a:pt x="16" y="1060"/>
                      <a:pt x="0" y="212"/>
                    </a:cubicBezTo>
                    <a:lnTo>
                      <a:pt x="11197" y="0"/>
                    </a:lnTo>
                    <a:lnTo>
                      <a:pt x="335" y="2727"/>
                    </a:lnTo>
                    <a:close/>
                  </a:path>
                </a:pathLst>
              </a:custGeom>
              <a:solidFill>
                <a:srgbClr val="FEB13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673D5560-0C3A-404B-B367-B048CDB18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704"/>
                <a:ext cx="1357" cy="1370"/>
              </a:xfrm>
              <a:custGeom>
                <a:avLst/>
                <a:gdLst>
                  <a:gd name="T0" fmla="*/ 117 w 11314"/>
                  <a:gd name="T1" fmla="*/ 11412 h 11412"/>
                  <a:gd name="T2" fmla="*/ 11102 w 11314"/>
                  <a:gd name="T3" fmla="*/ 2 h 11412"/>
                  <a:gd name="T4" fmla="*/ 11314 w 11314"/>
                  <a:gd name="T5" fmla="*/ 0 h 11412"/>
                  <a:gd name="T6" fmla="*/ 11314 w 11314"/>
                  <a:gd name="T7" fmla="*/ 11200 h 11412"/>
                  <a:gd name="T8" fmla="*/ 117 w 11314"/>
                  <a:gd name="T9" fmla="*/ 11412 h 1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14" h="11412">
                    <a:moveTo>
                      <a:pt x="117" y="11412"/>
                    </a:moveTo>
                    <a:cubicBezTo>
                      <a:pt x="0" y="5227"/>
                      <a:pt x="4918" y="119"/>
                      <a:pt x="11102" y="2"/>
                    </a:cubicBezTo>
                    <a:cubicBezTo>
                      <a:pt x="11173" y="1"/>
                      <a:pt x="11244" y="0"/>
                      <a:pt x="11314" y="0"/>
                    </a:cubicBezTo>
                    <a:lnTo>
                      <a:pt x="11314" y="11200"/>
                    </a:lnTo>
                    <a:lnTo>
                      <a:pt x="117" y="11412"/>
                    </a:lnTo>
                    <a:close/>
                  </a:path>
                </a:pathLst>
              </a:custGeom>
              <a:solidFill>
                <a:srgbClr val="F5545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46233E2-854B-4152-9C2A-5501831BB5AF}"/>
                </a:ext>
              </a:extLst>
            </p:cNvPr>
            <p:cNvSpPr txBox="1"/>
            <p:nvPr/>
          </p:nvSpPr>
          <p:spPr>
            <a:xfrm>
              <a:off x="1963597" y="3734546"/>
              <a:ext cx="3111986" cy="76944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No verification of </a:t>
              </a:r>
            </a:p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data validity 19%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8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55B126EA-C214-4608-9BBA-E176F3F9DD86}"/>
              </a:ext>
            </a:extLst>
          </p:cNvPr>
          <p:cNvCxnSpPr>
            <a:cxnSpLocks/>
          </p:cNvCxnSpPr>
          <p:nvPr/>
        </p:nvCxnSpPr>
        <p:spPr>
          <a:xfrm>
            <a:off x="7190573" y="3124199"/>
            <a:ext cx="0" cy="3659566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B896778-0B2B-462C-9983-5F9C4C3E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2EDB0C-A40A-4CCD-906C-E7B1720F2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40920"/>
            <a:ext cx="11504832" cy="1048739"/>
          </a:xfrm>
        </p:spPr>
        <p:txBody>
          <a:bodyPr/>
          <a:lstStyle/>
          <a:p>
            <a:r>
              <a:rPr lang="en-US" altLang="zh-CN" dirty="0"/>
              <a:t> No verification of data validity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69FFCB-9820-45E0-B43C-CF00389F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2EC27B2-DD7C-47BE-81BF-89427396D583}"/>
              </a:ext>
            </a:extLst>
          </p:cNvPr>
          <p:cNvSpPr/>
          <p:nvPr/>
        </p:nvSpPr>
        <p:spPr bwMode="auto">
          <a:xfrm>
            <a:off x="470827" y="1805268"/>
            <a:ext cx="5328530" cy="1554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getList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 function(){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url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, page, function(data)){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var list =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data.list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list.foreach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(function(item)){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  ...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074A317-34C6-4573-96BB-C0939CA80AC4}"/>
              </a:ext>
            </a:extLst>
          </p:cNvPr>
          <p:cNvSpPr/>
          <p:nvPr/>
        </p:nvSpPr>
        <p:spPr bwMode="auto">
          <a:xfrm>
            <a:off x="470826" y="3429000"/>
            <a:ext cx="5328529" cy="3354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+mj-lt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function 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wx.request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url: ...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success: function(res){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return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cb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res.data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)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},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fail: function (res){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return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cb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(false)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})   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90EE90F-FB9A-4B64-ACCC-607B05BF4BA2}"/>
              </a:ext>
            </a:extLst>
          </p:cNvPr>
          <p:cNvCxnSpPr>
            <a:cxnSpLocks/>
          </p:cNvCxnSpPr>
          <p:nvPr/>
        </p:nvCxnSpPr>
        <p:spPr>
          <a:xfrm flipH="1">
            <a:off x="9967739" y="3135231"/>
            <a:ext cx="2947" cy="3648534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EE70619B-794F-43DA-97BD-899DF3B4699B}"/>
              </a:ext>
            </a:extLst>
          </p:cNvPr>
          <p:cNvSpPr/>
          <p:nvPr/>
        </p:nvSpPr>
        <p:spPr>
          <a:xfrm>
            <a:off x="9055810" y="4053035"/>
            <a:ext cx="1693332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wx.request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3B19AE1A-C8B8-4678-888B-77A63BA7D088}"/>
              </a:ext>
            </a:extLst>
          </p:cNvPr>
          <p:cNvCxnSpPr>
            <a:cxnSpLocks/>
            <a:stCxn id="31" idx="3"/>
            <a:endCxn id="41" idx="1"/>
          </p:cNvCxnSpPr>
          <p:nvPr/>
        </p:nvCxnSpPr>
        <p:spPr>
          <a:xfrm>
            <a:off x="8006419" y="3891749"/>
            <a:ext cx="1049391" cy="414733"/>
          </a:xfrm>
          <a:prstGeom prst="straightConnector1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512D7E9F-7B16-4431-BC0A-5DAC44098D30}"/>
              </a:ext>
            </a:extLst>
          </p:cNvPr>
          <p:cNvSpPr/>
          <p:nvPr/>
        </p:nvSpPr>
        <p:spPr>
          <a:xfrm>
            <a:off x="9902477" y="4559928"/>
            <a:ext cx="130524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12B482F-5AB3-4DB6-9F13-17BB4B85DDC3}"/>
              </a:ext>
            </a:extLst>
          </p:cNvPr>
          <p:cNvSpPr/>
          <p:nvPr/>
        </p:nvSpPr>
        <p:spPr>
          <a:xfrm>
            <a:off x="470826" y="3429000"/>
            <a:ext cx="5328528" cy="27816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75DFFE-4123-47F2-9968-4024843F0908}"/>
              </a:ext>
            </a:extLst>
          </p:cNvPr>
          <p:cNvGrpSpPr/>
          <p:nvPr/>
        </p:nvGrpSpPr>
        <p:grpSpPr>
          <a:xfrm>
            <a:off x="7293501" y="18073"/>
            <a:ext cx="4653334" cy="1396121"/>
            <a:chOff x="422249" y="3451842"/>
            <a:chExt cx="4653334" cy="1396121"/>
          </a:xfrm>
        </p:grpSpPr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9127F0C0-17E6-4238-9DF4-509AF2C3DFA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3510558">
              <a:off x="429133" y="3444958"/>
              <a:ext cx="1396121" cy="1409890"/>
              <a:chOff x="2240" y="704"/>
              <a:chExt cx="3144" cy="3175"/>
            </a:xfrm>
          </p:grpSpPr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BFD8EBAE-4073-4C00-A6E9-FFDFE878A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708"/>
                <a:ext cx="1346" cy="1379"/>
              </a:xfrm>
              <a:custGeom>
                <a:avLst/>
                <a:gdLst>
                  <a:gd name="T0" fmla="*/ 0 w 5479"/>
                  <a:gd name="T1" fmla="*/ 0 h 5600"/>
                  <a:gd name="T2" fmla="*/ 5479 w 5479"/>
                  <a:gd name="T3" fmla="*/ 4442 h 5600"/>
                  <a:gd name="T4" fmla="*/ 0 w 5479"/>
                  <a:gd name="T5" fmla="*/ 5600 h 5600"/>
                  <a:gd name="T6" fmla="*/ 0 w 5479"/>
                  <a:gd name="T7" fmla="*/ 0 h 5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79" h="5600">
                    <a:moveTo>
                      <a:pt x="0" y="0"/>
                    </a:moveTo>
                    <a:cubicBezTo>
                      <a:pt x="2647" y="0"/>
                      <a:pt x="4932" y="1853"/>
                      <a:pt x="5479" y="4442"/>
                    </a:cubicBezTo>
                    <a:lnTo>
                      <a:pt x="0" y="5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1F6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15E6FEC2-387E-439D-AF40-391AE11C0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1774"/>
                <a:ext cx="1387" cy="979"/>
              </a:xfrm>
              <a:custGeom>
                <a:avLst/>
                <a:gdLst>
                  <a:gd name="T0" fmla="*/ 5479 w 5775"/>
                  <a:gd name="T1" fmla="*/ 0 h 4079"/>
                  <a:gd name="T2" fmla="*/ 4778 w 5775"/>
                  <a:gd name="T3" fmla="*/ 4079 h 4079"/>
                  <a:gd name="T4" fmla="*/ 0 w 5775"/>
                  <a:gd name="T5" fmla="*/ 1158 h 4079"/>
                  <a:gd name="T6" fmla="*/ 5479 w 5775"/>
                  <a:gd name="T7" fmla="*/ 0 h 4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75" h="4079">
                    <a:moveTo>
                      <a:pt x="5479" y="0"/>
                    </a:moveTo>
                    <a:cubicBezTo>
                      <a:pt x="5775" y="1399"/>
                      <a:pt x="5524" y="2859"/>
                      <a:pt x="4778" y="4079"/>
                    </a:cubicBezTo>
                    <a:lnTo>
                      <a:pt x="0" y="1158"/>
                    </a:lnTo>
                    <a:lnTo>
                      <a:pt x="5479" y="0"/>
                    </a:lnTo>
                    <a:close/>
                  </a:path>
                </a:pathLst>
              </a:custGeom>
              <a:solidFill>
                <a:srgbClr val="04549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8FFCC0ED-5708-4401-BF54-9332916A0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050"/>
                <a:ext cx="1299" cy="1395"/>
              </a:xfrm>
              <a:custGeom>
                <a:avLst/>
                <a:gdLst>
                  <a:gd name="T0" fmla="*/ 5412 w 5412"/>
                  <a:gd name="T1" fmla="*/ 2921 h 5810"/>
                  <a:gd name="T2" fmla="*/ 0 w 5412"/>
                  <a:gd name="T3" fmla="*/ 5563 h 5810"/>
                  <a:gd name="T4" fmla="*/ 634 w 5412"/>
                  <a:gd name="T5" fmla="*/ 0 h 5810"/>
                  <a:gd name="T6" fmla="*/ 5412 w 5412"/>
                  <a:gd name="T7" fmla="*/ 2921 h 5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12" h="5810">
                    <a:moveTo>
                      <a:pt x="5412" y="2921"/>
                    </a:moveTo>
                    <a:cubicBezTo>
                      <a:pt x="4275" y="4779"/>
                      <a:pt x="2164" y="5810"/>
                      <a:pt x="0" y="5563"/>
                    </a:cubicBezTo>
                    <a:lnTo>
                      <a:pt x="634" y="0"/>
                    </a:lnTo>
                    <a:lnTo>
                      <a:pt x="5412" y="2921"/>
                    </a:lnTo>
                    <a:close/>
                  </a:path>
                </a:pathLst>
              </a:custGeom>
              <a:solidFill>
                <a:srgbClr val="E8640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75D00685-5629-454C-9668-A0CA6D783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2201"/>
                <a:ext cx="1627" cy="1678"/>
              </a:xfrm>
              <a:custGeom>
                <a:avLst/>
                <a:gdLst>
                  <a:gd name="T0" fmla="*/ 9593 w 10862"/>
                  <a:gd name="T1" fmla="*/ 11127 h 11127"/>
                  <a:gd name="T2" fmla="*/ 0 w 10862"/>
                  <a:gd name="T3" fmla="*/ 2727 h 11127"/>
                  <a:gd name="T4" fmla="*/ 10862 w 10862"/>
                  <a:gd name="T5" fmla="*/ 0 h 11127"/>
                  <a:gd name="T6" fmla="*/ 9593 w 10862"/>
                  <a:gd name="T7" fmla="*/ 11127 h 1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62" h="11127">
                    <a:moveTo>
                      <a:pt x="9593" y="11127"/>
                    </a:moveTo>
                    <a:cubicBezTo>
                      <a:pt x="4958" y="10598"/>
                      <a:pt x="1136" y="7252"/>
                      <a:pt x="0" y="2727"/>
                    </a:cubicBezTo>
                    <a:lnTo>
                      <a:pt x="10862" y="0"/>
                    </a:lnTo>
                    <a:lnTo>
                      <a:pt x="9593" y="11127"/>
                    </a:lnTo>
                    <a:close/>
                  </a:path>
                </a:pathLst>
              </a:custGeom>
              <a:solidFill>
                <a:srgbClr val="FCD90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FE7F88C7-4063-42EF-8941-CF184EE53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2047"/>
                <a:ext cx="1343" cy="328"/>
              </a:xfrm>
              <a:custGeom>
                <a:avLst/>
                <a:gdLst>
                  <a:gd name="T0" fmla="*/ 335 w 11197"/>
                  <a:gd name="T1" fmla="*/ 2727 h 2727"/>
                  <a:gd name="T2" fmla="*/ 0 w 11197"/>
                  <a:gd name="T3" fmla="*/ 212 h 2727"/>
                  <a:gd name="T4" fmla="*/ 11197 w 11197"/>
                  <a:gd name="T5" fmla="*/ 0 h 2727"/>
                  <a:gd name="T6" fmla="*/ 335 w 11197"/>
                  <a:gd name="T7" fmla="*/ 2727 h 2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97" h="2727">
                    <a:moveTo>
                      <a:pt x="335" y="2727"/>
                    </a:moveTo>
                    <a:cubicBezTo>
                      <a:pt x="128" y="1904"/>
                      <a:pt x="16" y="1060"/>
                      <a:pt x="0" y="212"/>
                    </a:cubicBezTo>
                    <a:lnTo>
                      <a:pt x="11197" y="0"/>
                    </a:lnTo>
                    <a:lnTo>
                      <a:pt x="335" y="2727"/>
                    </a:lnTo>
                    <a:close/>
                  </a:path>
                </a:pathLst>
              </a:custGeom>
              <a:solidFill>
                <a:srgbClr val="FEB13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77C5DB83-02EE-4F61-946D-6AA59E850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704"/>
                <a:ext cx="1357" cy="1370"/>
              </a:xfrm>
              <a:custGeom>
                <a:avLst/>
                <a:gdLst>
                  <a:gd name="T0" fmla="*/ 117 w 11314"/>
                  <a:gd name="T1" fmla="*/ 11412 h 11412"/>
                  <a:gd name="T2" fmla="*/ 11102 w 11314"/>
                  <a:gd name="T3" fmla="*/ 2 h 11412"/>
                  <a:gd name="T4" fmla="*/ 11314 w 11314"/>
                  <a:gd name="T5" fmla="*/ 0 h 11412"/>
                  <a:gd name="T6" fmla="*/ 11314 w 11314"/>
                  <a:gd name="T7" fmla="*/ 11200 h 11412"/>
                  <a:gd name="T8" fmla="*/ 117 w 11314"/>
                  <a:gd name="T9" fmla="*/ 11412 h 1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14" h="11412">
                    <a:moveTo>
                      <a:pt x="117" y="11412"/>
                    </a:moveTo>
                    <a:cubicBezTo>
                      <a:pt x="0" y="5227"/>
                      <a:pt x="4918" y="119"/>
                      <a:pt x="11102" y="2"/>
                    </a:cubicBezTo>
                    <a:cubicBezTo>
                      <a:pt x="11173" y="1"/>
                      <a:pt x="11244" y="0"/>
                      <a:pt x="11314" y="0"/>
                    </a:cubicBezTo>
                    <a:lnTo>
                      <a:pt x="11314" y="11200"/>
                    </a:lnTo>
                    <a:lnTo>
                      <a:pt x="117" y="11412"/>
                    </a:lnTo>
                    <a:close/>
                  </a:path>
                </a:pathLst>
              </a:custGeom>
              <a:solidFill>
                <a:srgbClr val="F5545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87E9DCB-3B4A-411E-97F6-1978586BB351}"/>
                </a:ext>
              </a:extLst>
            </p:cNvPr>
            <p:cNvSpPr txBox="1"/>
            <p:nvPr/>
          </p:nvSpPr>
          <p:spPr>
            <a:xfrm>
              <a:off x="1963597" y="3734546"/>
              <a:ext cx="3111986" cy="76944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No verification of </a:t>
              </a:r>
            </a:p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data validity 19%</a:t>
              </a: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8C526551-0888-4505-A1E4-F75C3B327634}"/>
              </a:ext>
            </a:extLst>
          </p:cNvPr>
          <p:cNvSpPr/>
          <p:nvPr/>
        </p:nvSpPr>
        <p:spPr>
          <a:xfrm>
            <a:off x="6313087" y="3505412"/>
            <a:ext cx="1693332" cy="772674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getList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</a:p>
          <a:p>
            <a:pPr algn="ctr"/>
            <a:r>
              <a:rPr lang="en-US" altLang="zh-CN" sz="2000" dirty="0">
                <a:solidFill>
                  <a:srgbClr val="2C2C2C"/>
                </a:solidFill>
              </a:rPr>
              <a:t>request()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228C6D-8A52-4B54-AD5A-28E51D46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WeChat Mini-Program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26FA31-88D5-4AD0-9EC9-337B9563A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App-like platforms that exist within the WeChat app itself</a:t>
            </a:r>
          </a:p>
          <a:p>
            <a:pPr lvl="1"/>
            <a:r>
              <a:rPr lang="en-US" altLang="zh-CN" dirty="0"/>
              <a:t> No need to download and install</a:t>
            </a:r>
          </a:p>
          <a:p>
            <a:pPr lvl="1"/>
            <a:r>
              <a:rPr lang="en-US" altLang="zh-CN" dirty="0"/>
              <a:t> Smooth as native Android and iOS apps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317AEB-2EBF-49DC-B265-E8F74751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36D393-2667-49DC-982A-07B743635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05"/>
          <a:stretch/>
        </p:blipFill>
        <p:spPr>
          <a:xfrm>
            <a:off x="4105641" y="2637183"/>
            <a:ext cx="2060010" cy="40569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AB83D4-341F-4F0E-A678-15A844A2C2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78"/>
          <a:stretch/>
        </p:blipFill>
        <p:spPr>
          <a:xfrm>
            <a:off x="769196" y="2637183"/>
            <a:ext cx="2115024" cy="405697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8705F70-74AC-4858-A82A-44B97AF62A07}"/>
              </a:ext>
            </a:extLst>
          </p:cNvPr>
          <p:cNvSpPr/>
          <p:nvPr/>
        </p:nvSpPr>
        <p:spPr>
          <a:xfrm>
            <a:off x="715617" y="3008243"/>
            <a:ext cx="2168603" cy="2968487"/>
          </a:xfrm>
          <a:prstGeom prst="rect">
            <a:avLst/>
          </a:pr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1347540777">
                  <a:custGeom>
                    <a:avLst/>
                    <a:gdLst>
                      <a:gd name="connsiteX0" fmla="*/ 0 w 2168603"/>
                      <a:gd name="connsiteY0" fmla="*/ 0 h 2968487"/>
                      <a:gd name="connsiteX1" fmla="*/ 498779 w 2168603"/>
                      <a:gd name="connsiteY1" fmla="*/ 0 h 2968487"/>
                      <a:gd name="connsiteX2" fmla="*/ 1062615 w 2168603"/>
                      <a:gd name="connsiteY2" fmla="*/ 0 h 2968487"/>
                      <a:gd name="connsiteX3" fmla="*/ 1626452 w 2168603"/>
                      <a:gd name="connsiteY3" fmla="*/ 0 h 2968487"/>
                      <a:gd name="connsiteX4" fmla="*/ 2168603 w 2168603"/>
                      <a:gd name="connsiteY4" fmla="*/ 0 h 2968487"/>
                      <a:gd name="connsiteX5" fmla="*/ 2168603 w 2168603"/>
                      <a:gd name="connsiteY5" fmla="*/ 534328 h 2968487"/>
                      <a:gd name="connsiteX6" fmla="*/ 2168603 w 2168603"/>
                      <a:gd name="connsiteY6" fmla="*/ 1038970 h 2968487"/>
                      <a:gd name="connsiteX7" fmla="*/ 2168603 w 2168603"/>
                      <a:gd name="connsiteY7" fmla="*/ 1662353 h 2968487"/>
                      <a:gd name="connsiteX8" fmla="*/ 2168603 w 2168603"/>
                      <a:gd name="connsiteY8" fmla="*/ 2285735 h 2968487"/>
                      <a:gd name="connsiteX9" fmla="*/ 2168603 w 2168603"/>
                      <a:gd name="connsiteY9" fmla="*/ 2968487 h 2968487"/>
                      <a:gd name="connsiteX10" fmla="*/ 1604766 w 2168603"/>
                      <a:gd name="connsiteY10" fmla="*/ 2968487 h 2968487"/>
                      <a:gd name="connsiteX11" fmla="*/ 1127674 w 2168603"/>
                      <a:gd name="connsiteY11" fmla="*/ 2968487 h 2968487"/>
                      <a:gd name="connsiteX12" fmla="*/ 542151 w 2168603"/>
                      <a:gd name="connsiteY12" fmla="*/ 2968487 h 2968487"/>
                      <a:gd name="connsiteX13" fmla="*/ 0 w 2168603"/>
                      <a:gd name="connsiteY13" fmla="*/ 2968487 h 2968487"/>
                      <a:gd name="connsiteX14" fmla="*/ 0 w 2168603"/>
                      <a:gd name="connsiteY14" fmla="*/ 2315420 h 2968487"/>
                      <a:gd name="connsiteX15" fmla="*/ 0 w 2168603"/>
                      <a:gd name="connsiteY15" fmla="*/ 1810777 h 2968487"/>
                      <a:gd name="connsiteX16" fmla="*/ 0 w 2168603"/>
                      <a:gd name="connsiteY16" fmla="*/ 1276449 h 2968487"/>
                      <a:gd name="connsiteX17" fmla="*/ 0 w 2168603"/>
                      <a:gd name="connsiteY17" fmla="*/ 623382 h 2968487"/>
                      <a:gd name="connsiteX18" fmla="*/ 0 w 2168603"/>
                      <a:gd name="connsiteY18" fmla="*/ 0 h 296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168603" h="2968487" extrusionOk="0">
                        <a:moveTo>
                          <a:pt x="0" y="0"/>
                        </a:moveTo>
                        <a:cubicBezTo>
                          <a:pt x="149983" y="-37935"/>
                          <a:pt x="256777" y="46967"/>
                          <a:pt x="498779" y="0"/>
                        </a:cubicBezTo>
                        <a:cubicBezTo>
                          <a:pt x="740781" y="-46967"/>
                          <a:pt x="920888" y="30200"/>
                          <a:pt x="1062615" y="0"/>
                        </a:cubicBezTo>
                        <a:cubicBezTo>
                          <a:pt x="1204342" y="-30200"/>
                          <a:pt x="1434559" y="3544"/>
                          <a:pt x="1626452" y="0"/>
                        </a:cubicBezTo>
                        <a:cubicBezTo>
                          <a:pt x="1818345" y="-3544"/>
                          <a:pt x="1977654" y="47864"/>
                          <a:pt x="2168603" y="0"/>
                        </a:cubicBezTo>
                        <a:cubicBezTo>
                          <a:pt x="2182957" y="191643"/>
                          <a:pt x="2108170" y="292804"/>
                          <a:pt x="2168603" y="534328"/>
                        </a:cubicBezTo>
                        <a:cubicBezTo>
                          <a:pt x="2229036" y="775852"/>
                          <a:pt x="2161455" y="935901"/>
                          <a:pt x="2168603" y="1038970"/>
                        </a:cubicBezTo>
                        <a:cubicBezTo>
                          <a:pt x="2175751" y="1142039"/>
                          <a:pt x="2128236" y="1376971"/>
                          <a:pt x="2168603" y="1662353"/>
                        </a:cubicBezTo>
                        <a:cubicBezTo>
                          <a:pt x="2208970" y="1947735"/>
                          <a:pt x="2124494" y="1976647"/>
                          <a:pt x="2168603" y="2285735"/>
                        </a:cubicBezTo>
                        <a:cubicBezTo>
                          <a:pt x="2212712" y="2594823"/>
                          <a:pt x="2152552" y="2816351"/>
                          <a:pt x="2168603" y="2968487"/>
                        </a:cubicBezTo>
                        <a:cubicBezTo>
                          <a:pt x="1896318" y="3032663"/>
                          <a:pt x="1870119" y="2913661"/>
                          <a:pt x="1604766" y="2968487"/>
                        </a:cubicBezTo>
                        <a:cubicBezTo>
                          <a:pt x="1339413" y="3023313"/>
                          <a:pt x="1362193" y="2962882"/>
                          <a:pt x="1127674" y="2968487"/>
                        </a:cubicBezTo>
                        <a:cubicBezTo>
                          <a:pt x="893155" y="2974092"/>
                          <a:pt x="714513" y="2945320"/>
                          <a:pt x="542151" y="2968487"/>
                        </a:cubicBezTo>
                        <a:cubicBezTo>
                          <a:pt x="369789" y="2991654"/>
                          <a:pt x="132298" y="2942483"/>
                          <a:pt x="0" y="2968487"/>
                        </a:cubicBezTo>
                        <a:cubicBezTo>
                          <a:pt x="-6502" y="2718687"/>
                          <a:pt x="60194" y="2587914"/>
                          <a:pt x="0" y="2315420"/>
                        </a:cubicBezTo>
                        <a:cubicBezTo>
                          <a:pt x="-60194" y="2042926"/>
                          <a:pt x="1865" y="2045861"/>
                          <a:pt x="0" y="1810777"/>
                        </a:cubicBezTo>
                        <a:cubicBezTo>
                          <a:pt x="-1865" y="1575693"/>
                          <a:pt x="12724" y="1420893"/>
                          <a:pt x="0" y="1276449"/>
                        </a:cubicBezTo>
                        <a:cubicBezTo>
                          <a:pt x="-12724" y="1132005"/>
                          <a:pt x="12781" y="841559"/>
                          <a:pt x="0" y="623382"/>
                        </a:cubicBezTo>
                        <a:cubicBezTo>
                          <a:pt x="-12781" y="405205"/>
                          <a:pt x="58143" y="1730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88BB712-4642-41AB-9A09-A7ABA52BDC8C}"/>
              </a:ext>
            </a:extLst>
          </p:cNvPr>
          <p:cNvCxnSpPr>
            <a:cxnSpLocks/>
          </p:cNvCxnSpPr>
          <p:nvPr/>
        </p:nvCxnSpPr>
        <p:spPr>
          <a:xfrm>
            <a:off x="2884220" y="2978872"/>
            <a:ext cx="2027716" cy="303474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8B9F95D-1474-4AAF-A4E5-C9AFBB4053E5}"/>
              </a:ext>
            </a:extLst>
          </p:cNvPr>
          <p:cNvCxnSpPr>
            <a:cxnSpLocks/>
          </p:cNvCxnSpPr>
          <p:nvPr/>
        </p:nvCxnSpPr>
        <p:spPr>
          <a:xfrm>
            <a:off x="2884220" y="5976730"/>
            <a:ext cx="2027716" cy="53008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1917A2CA-56D0-46CA-9853-B76A8A184C25}"/>
              </a:ext>
            </a:extLst>
          </p:cNvPr>
          <p:cNvSpPr/>
          <p:nvPr/>
        </p:nvSpPr>
        <p:spPr>
          <a:xfrm>
            <a:off x="4911936" y="6042991"/>
            <a:ext cx="388934" cy="463827"/>
          </a:xfrm>
          <a:prstGeom prst="rect">
            <a:avLst/>
          </a:pr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1347540777">
                  <a:custGeom>
                    <a:avLst/>
                    <a:gdLst>
                      <a:gd name="connsiteX0" fmla="*/ 0 w 2168603"/>
                      <a:gd name="connsiteY0" fmla="*/ 0 h 2968487"/>
                      <a:gd name="connsiteX1" fmla="*/ 498779 w 2168603"/>
                      <a:gd name="connsiteY1" fmla="*/ 0 h 2968487"/>
                      <a:gd name="connsiteX2" fmla="*/ 1062615 w 2168603"/>
                      <a:gd name="connsiteY2" fmla="*/ 0 h 2968487"/>
                      <a:gd name="connsiteX3" fmla="*/ 1626452 w 2168603"/>
                      <a:gd name="connsiteY3" fmla="*/ 0 h 2968487"/>
                      <a:gd name="connsiteX4" fmla="*/ 2168603 w 2168603"/>
                      <a:gd name="connsiteY4" fmla="*/ 0 h 2968487"/>
                      <a:gd name="connsiteX5" fmla="*/ 2168603 w 2168603"/>
                      <a:gd name="connsiteY5" fmla="*/ 534328 h 2968487"/>
                      <a:gd name="connsiteX6" fmla="*/ 2168603 w 2168603"/>
                      <a:gd name="connsiteY6" fmla="*/ 1038970 h 2968487"/>
                      <a:gd name="connsiteX7" fmla="*/ 2168603 w 2168603"/>
                      <a:gd name="connsiteY7" fmla="*/ 1662353 h 2968487"/>
                      <a:gd name="connsiteX8" fmla="*/ 2168603 w 2168603"/>
                      <a:gd name="connsiteY8" fmla="*/ 2285735 h 2968487"/>
                      <a:gd name="connsiteX9" fmla="*/ 2168603 w 2168603"/>
                      <a:gd name="connsiteY9" fmla="*/ 2968487 h 2968487"/>
                      <a:gd name="connsiteX10" fmla="*/ 1604766 w 2168603"/>
                      <a:gd name="connsiteY10" fmla="*/ 2968487 h 2968487"/>
                      <a:gd name="connsiteX11" fmla="*/ 1127674 w 2168603"/>
                      <a:gd name="connsiteY11" fmla="*/ 2968487 h 2968487"/>
                      <a:gd name="connsiteX12" fmla="*/ 542151 w 2168603"/>
                      <a:gd name="connsiteY12" fmla="*/ 2968487 h 2968487"/>
                      <a:gd name="connsiteX13" fmla="*/ 0 w 2168603"/>
                      <a:gd name="connsiteY13" fmla="*/ 2968487 h 2968487"/>
                      <a:gd name="connsiteX14" fmla="*/ 0 w 2168603"/>
                      <a:gd name="connsiteY14" fmla="*/ 2315420 h 2968487"/>
                      <a:gd name="connsiteX15" fmla="*/ 0 w 2168603"/>
                      <a:gd name="connsiteY15" fmla="*/ 1810777 h 2968487"/>
                      <a:gd name="connsiteX16" fmla="*/ 0 w 2168603"/>
                      <a:gd name="connsiteY16" fmla="*/ 1276449 h 2968487"/>
                      <a:gd name="connsiteX17" fmla="*/ 0 w 2168603"/>
                      <a:gd name="connsiteY17" fmla="*/ 623382 h 2968487"/>
                      <a:gd name="connsiteX18" fmla="*/ 0 w 2168603"/>
                      <a:gd name="connsiteY18" fmla="*/ 0 h 296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168603" h="2968487" extrusionOk="0">
                        <a:moveTo>
                          <a:pt x="0" y="0"/>
                        </a:moveTo>
                        <a:cubicBezTo>
                          <a:pt x="149983" y="-37935"/>
                          <a:pt x="256777" y="46967"/>
                          <a:pt x="498779" y="0"/>
                        </a:cubicBezTo>
                        <a:cubicBezTo>
                          <a:pt x="740781" y="-46967"/>
                          <a:pt x="920888" y="30200"/>
                          <a:pt x="1062615" y="0"/>
                        </a:cubicBezTo>
                        <a:cubicBezTo>
                          <a:pt x="1204342" y="-30200"/>
                          <a:pt x="1434559" y="3544"/>
                          <a:pt x="1626452" y="0"/>
                        </a:cubicBezTo>
                        <a:cubicBezTo>
                          <a:pt x="1818345" y="-3544"/>
                          <a:pt x="1977654" y="47864"/>
                          <a:pt x="2168603" y="0"/>
                        </a:cubicBezTo>
                        <a:cubicBezTo>
                          <a:pt x="2182957" y="191643"/>
                          <a:pt x="2108170" y="292804"/>
                          <a:pt x="2168603" y="534328"/>
                        </a:cubicBezTo>
                        <a:cubicBezTo>
                          <a:pt x="2229036" y="775852"/>
                          <a:pt x="2161455" y="935901"/>
                          <a:pt x="2168603" y="1038970"/>
                        </a:cubicBezTo>
                        <a:cubicBezTo>
                          <a:pt x="2175751" y="1142039"/>
                          <a:pt x="2128236" y="1376971"/>
                          <a:pt x="2168603" y="1662353"/>
                        </a:cubicBezTo>
                        <a:cubicBezTo>
                          <a:pt x="2208970" y="1947735"/>
                          <a:pt x="2124494" y="1976647"/>
                          <a:pt x="2168603" y="2285735"/>
                        </a:cubicBezTo>
                        <a:cubicBezTo>
                          <a:pt x="2212712" y="2594823"/>
                          <a:pt x="2152552" y="2816351"/>
                          <a:pt x="2168603" y="2968487"/>
                        </a:cubicBezTo>
                        <a:cubicBezTo>
                          <a:pt x="1896318" y="3032663"/>
                          <a:pt x="1870119" y="2913661"/>
                          <a:pt x="1604766" y="2968487"/>
                        </a:cubicBezTo>
                        <a:cubicBezTo>
                          <a:pt x="1339413" y="3023313"/>
                          <a:pt x="1362193" y="2962882"/>
                          <a:pt x="1127674" y="2968487"/>
                        </a:cubicBezTo>
                        <a:cubicBezTo>
                          <a:pt x="893155" y="2974092"/>
                          <a:pt x="714513" y="2945320"/>
                          <a:pt x="542151" y="2968487"/>
                        </a:cubicBezTo>
                        <a:cubicBezTo>
                          <a:pt x="369789" y="2991654"/>
                          <a:pt x="132298" y="2942483"/>
                          <a:pt x="0" y="2968487"/>
                        </a:cubicBezTo>
                        <a:cubicBezTo>
                          <a:pt x="-6502" y="2718687"/>
                          <a:pt x="60194" y="2587914"/>
                          <a:pt x="0" y="2315420"/>
                        </a:cubicBezTo>
                        <a:cubicBezTo>
                          <a:pt x="-60194" y="2042926"/>
                          <a:pt x="1865" y="2045861"/>
                          <a:pt x="0" y="1810777"/>
                        </a:cubicBezTo>
                        <a:cubicBezTo>
                          <a:pt x="-1865" y="1575693"/>
                          <a:pt x="12724" y="1420893"/>
                          <a:pt x="0" y="1276449"/>
                        </a:cubicBezTo>
                        <a:cubicBezTo>
                          <a:pt x="-12724" y="1132005"/>
                          <a:pt x="12781" y="841559"/>
                          <a:pt x="0" y="623382"/>
                        </a:cubicBezTo>
                        <a:cubicBezTo>
                          <a:pt x="-12781" y="405205"/>
                          <a:pt x="58143" y="1730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545EF4C-2A0F-4020-AECF-14C6ED8EFA95}"/>
              </a:ext>
            </a:extLst>
          </p:cNvPr>
          <p:cNvSpPr/>
          <p:nvPr/>
        </p:nvSpPr>
        <p:spPr>
          <a:xfrm>
            <a:off x="6479547" y="3923955"/>
            <a:ext cx="4778992" cy="1137062"/>
          </a:xfrm>
          <a:prstGeom prst="roundRect">
            <a:avLst>
              <a:gd name="adj" fmla="val 7603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Imagine if just this …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could replace all of these.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E6840E3-69E2-4BB3-BDCA-0D1EEAF50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246" y="3123776"/>
            <a:ext cx="1061343" cy="1061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2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>
            <a:extLst>
              <a:ext uri="{FF2B5EF4-FFF2-40B4-BE49-F238E27FC236}">
                <a16:creationId xmlns:a16="http://schemas.microsoft.com/office/drawing/2014/main" id="{F3CB1733-9515-4663-9C72-2DD08C5363EE}"/>
              </a:ext>
            </a:extLst>
          </p:cNvPr>
          <p:cNvSpPr txBox="1"/>
          <p:nvPr/>
        </p:nvSpPr>
        <p:spPr>
          <a:xfrm>
            <a:off x="8068060" y="5146168"/>
            <a:ext cx="130035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return</a:t>
            </a:r>
            <a:r>
              <a:rPr lang="en-US" altLang="zh-CN" sz="2200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200" dirty="0" err="1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cb</a:t>
            </a:r>
            <a:endParaRPr lang="zh-CN" altLang="en-US" sz="2200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55B126EA-C214-4608-9BBA-E176F3F9DD86}"/>
              </a:ext>
            </a:extLst>
          </p:cNvPr>
          <p:cNvCxnSpPr>
            <a:cxnSpLocks/>
          </p:cNvCxnSpPr>
          <p:nvPr/>
        </p:nvCxnSpPr>
        <p:spPr>
          <a:xfrm>
            <a:off x="7190573" y="3124199"/>
            <a:ext cx="0" cy="3659566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B896778-0B2B-462C-9983-5F9C4C3E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2EDB0C-A40A-4CCD-906C-E7B1720F2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40920"/>
            <a:ext cx="11504832" cy="1048739"/>
          </a:xfrm>
        </p:spPr>
        <p:txBody>
          <a:bodyPr/>
          <a:lstStyle/>
          <a:p>
            <a:r>
              <a:rPr lang="en-US" altLang="zh-CN" dirty="0"/>
              <a:t> No verification of data validity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69FFCB-9820-45E0-B43C-CF00389F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2EC27B2-DD7C-47BE-81BF-89427396D583}"/>
              </a:ext>
            </a:extLst>
          </p:cNvPr>
          <p:cNvSpPr/>
          <p:nvPr/>
        </p:nvSpPr>
        <p:spPr bwMode="auto">
          <a:xfrm>
            <a:off x="470827" y="1805268"/>
            <a:ext cx="5328530" cy="1554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getList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 function(){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url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, page, function(data)){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var list =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data.list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list.foreach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(function(item)){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  ...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074A317-34C6-4573-96BB-C0939CA80AC4}"/>
              </a:ext>
            </a:extLst>
          </p:cNvPr>
          <p:cNvSpPr/>
          <p:nvPr/>
        </p:nvSpPr>
        <p:spPr bwMode="auto">
          <a:xfrm>
            <a:off x="470826" y="3429000"/>
            <a:ext cx="5328529" cy="3354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+mj-lt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function 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wx.request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url: ...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success: function(res){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return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cb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res.data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)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},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fail: function (res){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return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cb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(false)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})   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90EE90F-FB9A-4B64-ACCC-607B05BF4BA2}"/>
              </a:ext>
            </a:extLst>
          </p:cNvPr>
          <p:cNvCxnSpPr>
            <a:cxnSpLocks/>
          </p:cNvCxnSpPr>
          <p:nvPr/>
        </p:nvCxnSpPr>
        <p:spPr>
          <a:xfrm flipH="1">
            <a:off x="9967739" y="3135231"/>
            <a:ext cx="2947" cy="3648534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EE70619B-794F-43DA-97BD-899DF3B4699B}"/>
              </a:ext>
            </a:extLst>
          </p:cNvPr>
          <p:cNvSpPr/>
          <p:nvPr/>
        </p:nvSpPr>
        <p:spPr>
          <a:xfrm>
            <a:off x="9055810" y="4053035"/>
            <a:ext cx="1693332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wx.request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3B19AE1A-C8B8-4678-888B-77A63BA7D088}"/>
              </a:ext>
            </a:extLst>
          </p:cNvPr>
          <p:cNvCxnSpPr>
            <a:cxnSpLocks/>
            <a:stCxn id="32" idx="3"/>
            <a:endCxn id="41" idx="1"/>
          </p:cNvCxnSpPr>
          <p:nvPr/>
        </p:nvCxnSpPr>
        <p:spPr>
          <a:xfrm>
            <a:off x="8006419" y="3891749"/>
            <a:ext cx="1049391" cy="414733"/>
          </a:xfrm>
          <a:prstGeom prst="straightConnector1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0A2AC918-7C93-4B11-92AD-720C34B359D4}"/>
              </a:ext>
            </a:extLst>
          </p:cNvPr>
          <p:cNvCxnSpPr>
            <a:cxnSpLocks/>
            <a:stCxn id="63" idx="2"/>
          </p:cNvCxnSpPr>
          <p:nvPr/>
        </p:nvCxnSpPr>
        <p:spPr>
          <a:xfrm flipH="1">
            <a:off x="8264777" y="5066821"/>
            <a:ext cx="1702962" cy="1143851"/>
          </a:xfrm>
          <a:prstGeom prst="straightConnector1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512D7E9F-7B16-4431-BC0A-5DAC44098D30}"/>
              </a:ext>
            </a:extLst>
          </p:cNvPr>
          <p:cNvSpPr/>
          <p:nvPr/>
        </p:nvSpPr>
        <p:spPr>
          <a:xfrm>
            <a:off x="9902477" y="4559928"/>
            <a:ext cx="130524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12B482F-5AB3-4DB6-9F13-17BB4B85DDC3}"/>
              </a:ext>
            </a:extLst>
          </p:cNvPr>
          <p:cNvSpPr/>
          <p:nvPr/>
        </p:nvSpPr>
        <p:spPr>
          <a:xfrm>
            <a:off x="470826" y="5527040"/>
            <a:ext cx="5328528" cy="3522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EB57FDA-4A8E-4071-BE8E-F78EAA4A65E1}"/>
              </a:ext>
            </a:extLst>
          </p:cNvPr>
          <p:cNvSpPr/>
          <p:nvPr/>
        </p:nvSpPr>
        <p:spPr>
          <a:xfrm>
            <a:off x="6104224" y="5957225"/>
            <a:ext cx="2160553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2C2C2C"/>
                </a:solidFill>
              </a:rPr>
              <a:t>…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F9F2ED1-9766-42B3-9A12-CB93C16AD454}"/>
              </a:ext>
            </a:extLst>
          </p:cNvPr>
          <p:cNvGrpSpPr/>
          <p:nvPr/>
        </p:nvGrpSpPr>
        <p:grpSpPr>
          <a:xfrm>
            <a:off x="7293501" y="18073"/>
            <a:ext cx="4653334" cy="1396121"/>
            <a:chOff x="422249" y="3451842"/>
            <a:chExt cx="4653334" cy="1396121"/>
          </a:xfrm>
        </p:grpSpPr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DE0DC705-C130-45F6-852D-597D2B30238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3510558">
              <a:off x="429133" y="3444958"/>
              <a:ext cx="1396121" cy="1409890"/>
              <a:chOff x="2240" y="704"/>
              <a:chExt cx="3144" cy="3175"/>
            </a:xfrm>
          </p:grpSpPr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5F7C34EC-8541-4F07-BC0F-1D007585E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708"/>
                <a:ext cx="1346" cy="1379"/>
              </a:xfrm>
              <a:custGeom>
                <a:avLst/>
                <a:gdLst>
                  <a:gd name="T0" fmla="*/ 0 w 5479"/>
                  <a:gd name="T1" fmla="*/ 0 h 5600"/>
                  <a:gd name="T2" fmla="*/ 5479 w 5479"/>
                  <a:gd name="T3" fmla="*/ 4442 h 5600"/>
                  <a:gd name="T4" fmla="*/ 0 w 5479"/>
                  <a:gd name="T5" fmla="*/ 5600 h 5600"/>
                  <a:gd name="T6" fmla="*/ 0 w 5479"/>
                  <a:gd name="T7" fmla="*/ 0 h 5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79" h="5600">
                    <a:moveTo>
                      <a:pt x="0" y="0"/>
                    </a:moveTo>
                    <a:cubicBezTo>
                      <a:pt x="2647" y="0"/>
                      <a:pt x="4932" y="1853"/>
                      <a:pt x="5479" y="4442"/>
                    </a:cubicBezTo>
                    <a:lnTo>
                      <a:pt x="0" y="5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1F6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6A4E90F0-C7CC-4D49-BDAA-7C0B87FC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1774"/>
                <a:ext cx="1387" cy="979"/>
              </a:xfrm>
              <a:custGeom>
                <a:avLst/>
                <a:gdLst>
                  <a:gd name="T0" fmla="*/ 5479 w 5775"/>
                  <a:gd name="T1" fmla="*/ 0 h 4079"/>
                  <a:gd name="T2" fmla="*/ 4778 w 5775"/>
                  <a:gd name="T3" fmla="*/ 4079 h 4079"/>
                  <a:gd name="T4" fmla="*/ 0 w 5775"/>
                  <a:gd name="T5" fmla="*/ 1158 h 4079"/>
                  <a:gd name="T6" fmla="*/ 5479 w 5775"/>
                  <a:gd name="T7" fmla="*/ 0 h 4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75" h="4079">
                    <a:moveTo>
                      <a:pt x="5479" y="0"/>
                    </a:moveTo>
                    <a:cubicBezTo>
                      <a:pt x="5775" y="1399"/>
                      <a:pt x="5524" y="2859"/>
                      <a:pt x="4778" y="4079"/>
                    </a:cubicBezTo>
                    <a:lnTo>
                      <a:pt x="0" y="1158"/>
                    </a:lnTo>
                    <a:lnTo>
                      <a:pt x="5479" y="0"/>
                    </a:lnTo>
                    <a:close/>
                  </a:path>
                </a:pathLst>
              </a:custGeom>
              <a:solidFill>
                <a:srgbClr val="04549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91C44E34-8237-454D-ADD8-58465AE9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050"/>
                <a:ext cx="1299" cy="1395"/>
              </a:xfrm>
              <a:custGeom>
                <a:avLst/>
                <a:gdLst>
                  <a:gd name="T0" fmla="*/ 5412 w 5412"/>
                  <a:gd name="T1" fmla="*/ 2921 h 5810"/>
                  <a:gd name="T2" fmla="*/ 0 w 5412"/>
                  <a:gd name="T3" fmla="*/ 5563 h 5810"/>
                  <a:gd name="T4" fmla="*/ 634 w 5412"/>
                  <a:gd name="T5" fmla="*/ 0 h 5810"/>
                  <a:gd name="T6" fmla="*/ 5412 w 5412"/>
                  <a:gd name="T7" fmla="*/ 2921 h 5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12" h="5810">
                    <a:moveTo>
                      <a:pt x="5412" y="2921"/>
                    </a:moveTo>
                    <a:cubicBezTo>
                      <a:pt x="4275" y="4779"/>
                      <a:pt x="2164" y="5810"/>
                      <a:pt x="0" y="5563"/>
                    </a:cubicBezTo>
                    <a:lnTo>
                      <a:pt x="634" y="0"/>
                    </a:lnTo>
                    <a:lnTo>
                      <a:pt x="5412" y="2921"/>
                    </a:lnTo>
                    <a:close/>
                  </a:path>
                </a:pathLst>
              </a:custGeom>
              <a:solidFill>
                <a:srgbClr val="E8640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CCFC0D50-0CD4-4898-9775-F6588932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2201"/>
                <a:ext cx="1627" cy="1678"/>
              </a:xfrm>
              <a:custGeom>
                <a:avLst/>
                <a:gdLst>
                  <a:gd name="T0" fmla="*/ 9593 w 10862"/>
                  <a:gd name="T1" fmla="*/ 11127 h 11127"/>
                  <a:gd name="T2" fmla="*/ 0 w 10862"/>
                  <a:gd name="T3" fmla="*/ 2727 h 11127"/>
                  <a:gd name="T4" fmla="*/ 10862 w 10862"/>
                  <a:gd name="T5" fmla="*/ 0 h 11127"/>
                  <a:gd name="T6" fmla="*/ 9593 w 10862"/>
                  <a:gd name="T7" fmla="*/ 11127 h 1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62" h="11127">
                    <a:moveTo>
                      <a:pt x="9593" y="11127"/>
                    </a:moveTo>
                    <a:cubicBezTo>
                      <a:pt x="4958" y="10598"/>
                      <a:pt x="1136" y="7252"/>
                      <a:pt x="0" y="2727"/>
                    </a:cubicBezTo>
                    <a:lnTo>
                      <a:pt x="10862" y="0"/>
                    </a:lnTo>
                    <a:lnTo>
                      <a:pt x="9593" y="11127"/>
                    </a:lnTo>
                    <a:close/>
                  </a:path>
                </a:pathLst>
              </a:custGeom>
              <a:solidFill>
                <a:srgbClr val="FCD90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87514CE1-8F9F-4BBD-A588-6D554BBE8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2047"/>
                <a:ext cx="1343" cy="328"/>
              </a:xfrm>
              <a:custGeom>
                <a:avLst/>
                <a:gdLst>
                  <a:gd name="T0" fmla="*/ 335 w 11197"/>
                  <a:gd name="T1" fmla="*/ 2727 h 2727"/>
                  <a:gd name="T2" fmla="*/ 0 w 11197"/>
                  <a:gd name="T3" fmla="*/ 212 h 2727"/>
                  <a:gd name="T4" fmla="*/ 11197 w 11197"/>
                  <a:gd name="T5" fmla="*/ 0 h 2727"/>
                  <a:gd name="T6" fmla="*/ 335 w 11197"/>
                  <a:gd name="T7" fmla="*/ 2727 h 2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97" h="2727">
                    <a:moveTo>
                      <a:pt x="335" y="2727"/>
                    </a:moveTo>
                    <a:cubicBezTo>
                      <a:pt x="128" y="1904"/>
                      <a:pt x="16" y="1060"/>
                      <a:pt x="0" y="212"/>
                    </a:cubicBezTo>
                    <a:lnTo>
                      <a:pt x="11197" y="0"/>
                    </a:lnTo>
                    <a:lnTo>
                      <a:pt x="335" y="2727"/>
                    </a:lnTo>
                    <a:close/>
                  </a:path>
                </a:pathLst>
              </a:custGeom>
              <a:solidFill>
                <a:srgbClr val="FEB13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195B9A4C-CBCD-4E0B-8456-7128D79AF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704"/>
                <a:ext cx="1357" cy="1370"/>
              </a:xfrm>
              <a:custGeom>
                <a:avLst/>
                <a:gdLst>
                  <a:gd name="T0" fmla="*/ 117 w 11314"/>
                  <a:gd name="T1" fmla="*/ 11412 h 11412"/>
                  <a:gd name="T2" fmla="*/ 11102 w 11314"/>
                  <a:gd name="T3" fmla="*/ 2 h 11412"/>
                  <a:gd name="T4" fmla="*/ 11314 w 11314"/>
                  <a:gd name="T5" fmla="*/ 0 h 11412"/>
                  <a:gd name="T6" fmla="*/ 11314 w 11314"/>
                  <a:gd name="T7" fmla="*/ 11200 h 11412"/>
                  <a:gd name="T8" fmla="*/ 117 w 11314"/>
                  <a:gd name="T9" fmla="*/ 11412 h 1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14" h="11412">
                    <a:moveTo>
                      <a:pt x="117" y="11412"/>
                    </a:moveTo>
                    <a:cubicBezTo>
                      <a:pt x="0" y="5227"/>
                      <a:pt x="4918" y="119"/>
                      <a:pt x="11102" y="2"/>
                    </a:cubicBezTo>
                    <a:cubicBezTo>
                      <a:pt x="11173" y="1"/>
                      <a:pt x="11244" y="0"/>
                      <a:pt x="11314" y="0"/>
                    </a:cubicBezTo>
                    <a:lnTo>
                      <a:pt x="11314" y="11200"/>
                    </a:lnTo>
                    <a:lnTo>
                      <a:pt x="117" y="11412"/>
                    </a:lnTo>
                    <a:close/>
                  </a:path>
                </a:pathLst>
              </a:custGeom>
              <a:solidFill>
                <a:srgbClr val="F5545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FBE57A0-BA0E-4294-8E1C-2650AFEC6442}"/>
                </a:ext>
              </a:extLst>
            </p:cNvPr>
            <p:cNvSpPr txBox="1"/>
            <p:nvPr/>
          </p:nvSpPr>
          <p:spPr>
            <a:xfrm>
              <a:off x="1963597" y="3734546"/>
              <a:ext cx="3111986" cy="76944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No verification of </a:t>
              </a:r>
            </a:p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data validity 19%</a:t>
              </a: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74B4F40F-63E7-49E9-97DB-F537BB518F81}"/>
              </a:ext>
            </a:extLst>
          </p:cNvPr>
          <p:cNvSpPr/>
          <p:nvPr/>
        </p:nvSpPr>
        <p:spPr>
          <a:xfrm>
            <a:off x="6313087" y="3505412"/>
            <a:ext cx="1693332" cy="772674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getList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</a:p>
          <a:p>
            <a:pPr algn="ctr"/>
            <a:r>
              <a:rPr lang="en-US" altLang="zh-CN" sz="2000" dirty="0">
                <a:solidFill>
                  <a:srgbClr val="2C2C2C"/>
                </a:solidFill>
              </a:rPr>
              <a:t>request()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>
            <a:extLst>
              <a:ext uri="{FF2B5EF4-FFF2-40B4-BE49-F238E27FC236}">
                <a16:creationId xmlns:a16="http://schemas.microsoft.com/office/drawing/2014/main" id="{F3CB1733-9515-4663-9C72-2DD08C5363EE}"/>
              </a:ext>
            </a:extLst>
          </p:cNvPr>
          <p:cNvSpPr txBox="1"/>
          <p:nvPr/>
        </p:nvSpPr>
        <p:spPr>
          <a:xfrm>
            <a:off x="8068060" y="5146168"/>
            <a:ext cx="130035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return</a:t>
            </a:r>
            <a:r>
              <a:rPr lang="en-US" altLang="zh-CN" sz="2200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200" dirty="0" err="1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cb</a:t>
            </a:r>
            <a:endParaRPr lang="zh-CN" altLang="en-US" sz="2200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55B126EA-C214-4608-9BBA-E176F3F9DD86}"/>
              </a:ext>
            </a:extLst>
          </p:cNvPr>
          <p:cNvCxnSpPr>
            <a:cxnSpLocks/>
          </p:cNvCxnSpPr>
          <p:nvPr/>
        </p:nvCxnSpPr>
        <p:spPr>
          <a:xfrm>
            <a:off x="7190573" y="3124199"/>
            <a:ext cx="0" cy="3659566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B896778-0B2B-462C-9983-5F9C4C3E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2EDB0C-A40A-4CCD-906C-E7B1720F2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40920"/>
            <a:ext cx="11504832" cy="1048739"/>
          </a:xfrm>
        </p:spPr>
        <p:txBody>
          <a:bodyPr/>
          <a:lstStyle/>
          <a:p>
            <a:r>
              <a:rPr lang="en-US" altLang="zh-CN" dirty="0"/>
              <a:t> No verification of data validity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69FFCB-9820-45E0-B43C-CF00389F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2EC27B2-DD7C-47BE-81BF-89427396D583}"/>
              </a:ext>
            </a:extLst>
          </p:cNvPr>
          <p:cNvSpPr/>
          <p:nvPr/>
        </p:nvSpPr>
        <p:spPr bwMode="auto">
          <a:xfrm>
            <a:off x="470827" y="1805268"/>
            <a:ext cx="5328530" cy="1554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getList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 function(){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url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, page, function(</a:t>
            </a:r>
            <a:r>
              <a:rPr lang="en-US" altLang="zh-CN" sz="1700" b="1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)){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var list =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data.list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list.foreach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(function(item)){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  ...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074A317-34C6-4573-96BB-C0939CA80AC4}"/>
              </a:ext>
            </a:extLst>
          </p:cNvPr>
          <p:cNvSpPr/>
          <p:nvPr/>
        </p:nvSpPr>
        <p:spPr bwMode="auto">
          <a:xfrm>
            <a:off x="470826" y="3429000"/>
            <a:ext cx="5328529" cy="3354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+mj-lt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function 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wx.request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url: ...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success: function(res){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return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cb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res.data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)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},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fail: function (res){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return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cb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</a:t>
            </a:r>
            <a:r>
              <a:rPr lang="en-US" altLang="zh-CN" sz="1700" b="1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false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)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})   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90EE90F-FB9A-4B64-ACCC-607B05BF4BA2}"/>
              </a:ext>
            </a:extLst>
          </p:cNvPr>
          <p:cNvCxnSpPr>
            <a:cxnSpLocks/>
          </p:cNvCxnSpPr>
          <p:nvPr/>
        </p:nvCxnSpPr>
        <p:spPr>
          <a:xfrm flipH="1">
            <a:off x="9967739" y="3135231"/>
            <a:ext cx="2947" cy="3648534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EE70619B-794F-43DA-97BD-899DF3B4699B}"/>
              </a:ext>
            </a:extLst>
          </p:cNvPr>
          <p:cNvSpPr/>
          <p:nvPr/>
        </p:nvSpPr>
        <p:spPr>
          <a:xfrm>
            <a:off x="9055810" y="4053035"/>
            <a:ext cx="1693332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wx.request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3B19AE1A-C8B8-4678-888B-77A63BA7D088}"/>
              </a:ext>
            </a:extLst>
          </p:cNvPr>
          <p:cNvCxnSpPr>
            <a:cxnSpLocks/>
            <a:stCxn id="46" idx="3"/>
            <a:endCxn id="41" idx="1"/>
          </p:cNvCxnSpPr>
          <p:nvPr/>
        </p:nvCxnSpPr>
        <p:spPr>
          <a:xfrm>
            <a:off x="8006419" y="3891749"/>
            <a:ext cx="1049391" cy="414733"/>
          </a:xfrm>
          <a:prstGeom prst="straightConnector1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0A2AC918-7C93-4B11-92AD-720C34B359D4}"/>
              </a:ext>
            </a:extLst>
          </p:cNvPr>
          <p:cNvCxnSpPr>
            <a:cxnSpLocks/>
            <a:stCxn id="63" idx="2"/>
          </p:cNvCxnSpPr>
          <p:nvPr/>
        </p:nvCxnSpPr>
        <p:spPr>
          <a:xfrm flipH="1">
            <a:off x="8264777" y="5066821"/>
            <a:ext cx="1702962" cy="1143851"/>
          </a:xfrm>
          <a:prstGeom prst="straightConnector1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512D7E9F-7B16-4431-BC0A-5DAC44098D30}"/>
              </a:ext>
            </a:extLst>
          </p:cNvPr>
          <p:cNvSpPr/>
          <p:nvPr/>
        </p:nvSpPr>
        <p:spPr>
          <a:xfrm>
            <a:off x="9902477" y="4559928"/>
            <a:ext cx="130524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9EF010F-804D-4744-A272-65644680A866}"/>
              </a:ext>
            </a:extLst>
          </p:cNvPr>
          <p:cNvSpPr/>
          <p:nvPr/>
        </p:nvSpPr>
        <p:spPr>
          <a:xfrm>
            <a:off x="6104224" y="5957225"/>
            <a:ext cx="2160553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2C2C2C"/>
                </a:solidFill>
              </a:rPr>
              <a:t>…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7AE3332-D50E-4DDD-96DD-EDF257679245}"/>
              </a:ext>
            </a:extLst>
          </p:cNvPr>
          <p:cNvSpPr/>
          <p:nvPr/>
        </p:nvSpPr>
        <p:spPr>
          <a:xfrm>
            <a:off x="3166532" y="5528735"/>
            <a:ext cx="889000" cy="3052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2624010-056E-4911-8143-6E920988E1F8}"/>
              </a:ext>
            </a:extLst>
          </p:cNvPr>
          <p:cNvSpPr/>
          <p:nvPr/>
        </p:nvSpPr>
        <p:spPr>
          <a:xfrm>
            <a:off x="4453465" y="2111703"/>
            <a:ext cx="889000" cy="3052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C9DB228-3CE8-4698-81B3-60B593CC6A01}"/>
              </a:ext>
            </a:extLst>
          </p:cNvPr>
          <p:cNvCxnSpPr>
            <a:cxnSpLocks/>
            <a:stCxn id="13" idx="3"/>
            <a:endCxn id="26" idx="3"/>
          </p:cNvCxnSpPr>
          <p:nvPr/>
        </p:nvCxnSpPr>
        <p:spPr>
          <a:xfrm flipV="1">
            <a:off x="4055532" y="2264343"/>
            <a:ext cx="1286933" cy="3417032"/>
          </a:xfrm>
          <a:prstGeom prst="curvedConnector3">
            <a:avLst>
              <a:gd name="adj1" fmla="val 145395"/>
            </a:avLst>
          </a:prstGeom>
          <a:ln w="28575">
            <a:solidFill>
              <a:srgbClr val="C00000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295E82C7-7406-416A-9DBD-61C62B0C6C03}"/>
              </a:ext>
            </a:extLst>
          </p:cNvPr>
          <p:cNvSpPr/>
          <p:nvPr/>
        </p:nvSpPr>
        <p:spPr>
          <a:xfrm>
            <a:off x="2971313" y="2411894"/>
            <a:ext cx="1286932" cy="3324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CF5AE9C-8615-46D7-99B9-FFD0B6053D07}"/>
              </a:ext>
            </a:extLst>
          </p:cNvPr>
          <p:cNvCxnSpPr>
            <a:stCxn id="26" idx="2"/>
            <a:endCxn id="34" idx="3"/>
          </p:cNvCxnSpPr>
          <p:nvPr/>
        </p:nvCxnSpPr>
        <p:spPr>
          <a:xfrm flipH="1">
            <a:off x="4258245" y="2416983"/>
            <a:ext cx="639720" cy="161118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398519D-9EE8-46E5-A28A-49819F24D6F6}"/>
              </a:ext>
            </a:extLst>
          </p:cNvPr>
          <p:cNvSpPr txBox="1"/>
          <p:nvPr/>
        </p:nvSpPr>
        <p:spPr>
          <a:xfrm>
            <a:off x="5233741" y="4395814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zh-CN" altLang="en-US" sz="2200" b="1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①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1306A56-C5EF-4346-9649-C18C2CCD3F0B}"/>
              </a:ext>
            </a:extLst>
          </p:cNvPr>
          <p:cNvSpPr txBox="1"/>
          <p:nvPr/>
        </p:nvSpPr>
        <p:spPr>
          <a:xfrm>
            <a:off x="4653421" y="2376223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zh-CN" altLang="en-US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②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2DCE20E-645E-40E4-8013-D789A6A2E851}"/>
              </a:ext>
            </a:extLst>
          </p:cNvPr>
          <p:cNvSpPr/>
          <p:nvPr/>
        </p:nvSpPr>
        <p:spPr>
          <a:xfrm>
            <a:off x="6104224" y="5959442"/>
            <a:ext cx="2160553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C00000"/>
                </a:solidFill>
              </a:rPr>
              <a:t>cb</a:t>
            </a:r>
            <a:r>
              <a:rPr lang="en-US" altLang="zh-CN" sz="2000" dirty="0" err="1">
                <a:solidFill>
                  <a:srgbClr val="2C2C2C"/>
                </a:solidFill>
              </a:rPr>
              <a:t>.list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3167EE2-BBB0-49E9-A485-765687E525FA}"/>
              </a:ext>
            </a:extLst>
          </p:cNvPr>
          <p:cNvGrpSpPr/>
          <p:nvPr/>
        </p:nvGrpSpPr>
        <p:grpSpPr>
          <a:xfrm>
            <a:off x="7293501" y="18073"/>
            <a:ext cx="4653334" cy="1396121"/>
            <a:chOff x="422249" y="3451842"/>
            <a:chExt cx="4653334" cy="1396121"/>
          </a:xfrm>
        </p:grpSpPr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206CB1DF-4467-4AA7-ADE0-C9F0DDC88DC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3510558">
              <a:off x="429133" y="3444958"/>
              <a:ext cx="1396121" cy="1409890"/>
              <a:chOff x="2240" y="704"/>
              <a:chExt cx="3144" cy="3175"/>
            </a:xfrm>
          </p:grpSpPr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BF92F5A5-5C8E-4D97-BB82-EC50F2859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708"/>
                <a:ext cx="1346" cy="1379"/>
              </a:xfrm>
              <a:custGeom>
                <a:avLst/>
                <a:gdLst>
                  <a:gd name="T0" fmla="*/ 0 w 5479"/>
                  <a:gd name="T1" fmla="*/ 0 h 5600"/>
                  <a:gd name="T2" fmla="*/ 5479 w 5479"/>
                  <a:gd name="T3" fmla="*/ 4442 h 5600"/>
                  <a:gd name="T4" fmla="*/ 0 w 5479"/>
                  <a:gd name="T5" fmla="*/ 5600 h 5600"/>
                  <a:gd name="T6" fmla="*/ 0 w 5479"/>
                  <a:gd name="T7" fmla="*/ 0 h 5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79" h="5600">
                    <a:moveTo>
                      <a:pt x="0" y="0"/>
                    </a:moveTo>
                    <a:cubicBezTo>
                      <a:pt x="2647" y="0"/>
                      <a:pt x="4932" y="1853"/>
                      <a:pt x="5479" y="4442"/>
                    </a:cubicBezTo>
                    <a:lnTo>
                      <a:pt x="0" y="5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1F6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7930B4D4-199D-48DC-8A24-561E2E8E7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1774"/>
                <a:ext cx="1387" cy="979"/>
              </a:xfrm>
              <a:custGeom>
                <a:avLst/>
                <a:gdLst>
                  <a:gd name="T0" fmla="*/ 5479 w 5775"/>
                  <a:gd name="T1" fmla="*/ 0 h 4079"/>
                  <a:gd name="T2" fmla="*/ 4778 w 5775"/>
                  <a:gd name="T3" fmla="*/ 4079 h 4079"/>
                  <a:gd name="T4" fmla="*/ 0 w 5775"/>
                  <a:gd name="T5" fmla="*/ 1158 h 4079"/>
                  <a:gd name="T6" fmla="*/ 5479 w 5775"/>
                  <a:gd name="T7" fmla="*/ 0 h 4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75" h="4079">
                    <a:moveTo>
                      <a:pt x="5479" y="0"/>
                    </a:moveTo>
                    <a:cubicBezTo>
                      <a:pt x="5775" y="1399"/>
                      <a:pt x="5524" y="2859"/>
                      <a:pt x="4778" y="4079"/>
                    </a:cubicBezTo>
                    <a:lnTo>
                      <a:pt x="0" y="1158"/>
                    </a:lnTo>
                    <a:lnTo>
                      <a:pt x="5479" y="0"/>
                    </a:lnTo>
                    <a:close/>
                  </a:path>
                </a:pathLst>
              </a:custGeom>
              <a:solidFill>
                <a:srgbClr val="04549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52FB1BC8-2844-463D-A6FF-82F6415C0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050"/>
                <a:ext cx="1299" cy="1395"/>
              </a:xfrm>
              <a:custGeom>
                <a:avLst/>
                <a:gdLst>
                  <a:gd name="T0" fmla="*/ 5412 w 5412"/>
                  <a:gd name="T1" fmla="*/ 2921 h 5810"/>
                  <a:gd name="T2" fmla="*/ 0 w 5412"/>
                  <a:gd name="T3" fmla="*/ 5563 h 5810"/>
                  <a:gd name="T4" fmla="*/ 634 w 5412"/>
                  <a:gd name="T5" fmla="*/ 0 h 5810"/>
                  <a:gd name="T6" fmla="*/ 5412 w 5412"/>
                  <a:gd name="T7" fmla="*/ 2921 h 5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12" h="5810">
                    <a:moveTo>
                      <a:pt x="5412" y="2921"/>
                    </a:moveTo>
                    <a:cubicBezTo>
                      <a:pt x="4275" y="4779"/>
                      <a:pt x="2164" y="5810"/>
                      <a:pt x="0" y="5563"/>
                    </a:cubicBezTo>
                    <a:lnTo>
                      <a:pt x="634" y="0"/>
                    </a:lnTo>
                    <a:lnTo>
                      <a:pt x="5412" y="2921"/>
                    </a:lnTo>
                    <a:close/>
                  </a:path>
                </a:pathLst>
              </a:custGeom>
              <a:solidFill>
                <a:srgbClr val="E8640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E3D0123E-4EC1-4D76-9357-AD8F2B17D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2201"/>
                <a:ext cx="1627" cy="1678"/>
              </a:xfrm>
              <a:custGeom>
                <a:avLst/>
                <a:gdLst>
                  <a:gd name="T0" fmla="*/ 9593 w 10862"/>
                  <a:gd name="T1" fmla="*/ 11127 h 11127"/>
                  <a:gd name="T2" fmla="*/ 0 w 10862"/>
                  <a:gd name="T3" fmla="*/ 2727 h 11127"/>
                  <a:gd name="T4" fmla="*/ 10862 w 10862"/>
                  <a:gd name="T5" fmla="*/ 0 h 11127"/>
                  <a:gd name="T6" fmla="*/ 9593 w 10862"/>
                  <a:gd name="T7" fmla="*/ 11127 h 1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62" h="11127">
                    <a:moveTo>
                      <a:pt x="9593" y="11127"/>
                    </a:moveTo>
                    <a:cubicBezTo>
                      <a:pt x="4958" y="10598"/>
                      <a:pt x="1136" y="7252"/>
                      <a:pt x="0" y="2727"/>
                    </a:cubicBezTo>
                    <a:lnTo>
                      <a:pt x="10862" y="0"/>
                    </a:lnTo>
                    <a:lnTo>
                      <a:pt x="9593" y="11127"/>
                    </a:lnTo>
                    <a:close/>
                  </a:path>
                </a:pathLst>
              </a:custGeom>
              <a:solidFill>
                <a:srgbClr val="FCD90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9586BA84-5094-4E8D-B13E-A3213EE43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2047"/>
                <a:ext cx="1343" cy="328"/>
              </a:xfrm>
              <a:custGeom>
                <a:avLst/>
                <a:gdLst>
                  <a:gd name="T0" fmla="*/ 335 w 11197"/>
                  <a:gd name="T1" fmla="*/ 2727 h 2727"/>
                  <a:gd name="T2" fmla="*/ 0 w 11197"/>
                  <a:gd name="T3" fmla="*/ 212 h 2727"/>
                  <a:gd name="T4" fmla="*/ 11197 w 11197"/>
                  <a:gd name="T5" fmla="*/ 0 h 2727"/>
                  <a:gd name="T6" fmla="*/ 335 w 11197"/>
                  <a:gd name="T7" fmla="*/ 2727 h 2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97" h="2727">
                    <a:moveTo>
                      <a:pt x="335" y="2727"/>
                    </a:moveTo>
                    <a:cubicBezTo>
                      <a:pt x="128" y="1904"/>
                      <a:pt x="16" y="1060"/>
                      <a:pt x="0" y="212"/>
                    </a:cubicBezTo>
                    <a:lnTo>
                      <a:pt x="11197" y="0"/>
                    </a:lnTo>
                    <a:lnTo>
                      <a:pt x="335" y="2727"/>
                    </a:lnTo>
                    <a:close/>
                  </a:path>
                </a:pathLst>
              </a:custGeom>
              <a:solidFill>
                <a:srgbClr val="FEB13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7BCC7C35-93DB-4D3B-A6D3-48679389E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704"/>
                <a:ext cx="1357" cy="1370"/>
              </a:xfrm>
              <a:custGeom>
                <a:avLst/>
                <a:gdLst>
                  <a:gd name="T0" fmla="*/ 117 w 11314"/>
                  <a:gd name="T1" fmla="*/ 11412 h 11412"/>
                  <a:gd name="T2" fmla="*/ 11102 w 11314"/>
                  <a:gd name="T3" fmla="*/ 2 h 11412"/>
                  <a:gd name="T4" fmla="*/ 11314 w 11314"/>
                  <a:gd name="T5" fmla="*/ 0 h 11412"/>
                  <a:gd name="T6" fmla="*/ 11314 w 11314"/>
                  <a:gd name="T7" fmla="*/ 11200 h 11412"/>
                  <a:gd name="T8" fmla="*/ 117 w 11314"/>
                  <a:gd name="T9" fmla="*/ 11412 h 1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14" h="11412">
                    <a:moveTo>
                      <a:pt x="117" y="11412"/>
                    </a:moveTo>
                    <a:cubicBezTo>
                      <a:pt x="0" y="5227"/>
                      <a:pt x="4918" y="119"/>
                      <a:pt x="11102" y="2"/>
                    </a:cubicBezTo>
                    <a:cubicBezTo>
                      <a:pt x="11173" y="1"/>
                      <a:pt x="11244" y="0"/>
                      <a:pt x="11314" y="0"/>
                    </a:cubicBezTo>
                    <a:lnTo>
                      <a:pt x="11314" y="11200"/>
                    </a:lnTo>
                    <a:lnTo>
                      <a:pt x="117" y="11412"/>
                    </a:lnTo>
                    <a:close/>
                  </a:path>
                </a:pathLst>
              </a:custGeom>
              <a:solidFill>
                <a:srgbClr val="F5545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3B851EB-2F7C-4F1B-9DFA-21AFA9135BD2}"/>
                </a:ext>
              </a:extLst>
            </p:cNvPr>
            <p:cNvSpPr txBox="1"/>
            <p:nvPr/>
          </p:nvSpPr>
          <p:spPr>
            <a:xfrm>
              <a:off x="1963597" y="3734546"/>
              <a:ext cx="3111986" cy="76944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No verification of </a:t>
              </a:r>
            </a:p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data validity 19%</a:t>
              </a: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5C3DEC7C-102E-4391-9333-8F1F87174088}"/>
              </a:ext>
            </a:extLst>
          </p:cNvPr>
          <p:cNvSpPr/>
          <p:nvPr/>
        </p:nvSpPr>
        <p:spPr>
          <a:xfrm>
            <a:off x="6313087" y="3505412"/>
            <a:ext cx="1693332" cy="772674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getList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</a:p>
          <a:p>
            <a:pPr algn="ctr"/>
            <a:r>
              <a:rPr lang="en-US" altLang="zh-CN" sz="2000" dirty="0">
                <a:solidFill>
                  <a:srgbClr val="2C2C2C"/>
                </a:solidFill>
              </a:rPr>
              <a:t>request()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>
            <a:extLst>
              <a:ext uri="{FF2B5EF4-FFF2-40B4-BE49-F238E27FC236}">
                <a16:creationId xmlns:a16="http://schemas.microsoft.com/office/drawing/2014/main" id="{F3CB1733-9515-4663-9C72-2DD08C5363EE}"/>
              </a:ext>
            </a:extLst>
          </p:cNvPr>
          <p:cNvSpPr txBox="1"/>
          <p:nvPr/>
        </p:nvSpPr>
        <p:spPr>
          <a:xfrm>
            <a:off x="8068060" y="5146168"/>
            <a:ext cx="130035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return</a:t>
            </a:r>
            <a:r>
              <a:rPr lang="en-US" altLang="zh-CN" sz="2200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200" dirty="0" err="1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cb</a:t>
            </a:r>
            <a:endParaRPr lang="zh-CN" altLang="en-US" sz="2200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55B126EA-C214-4608-9BBA-E176F3F9DD86}"/>
              </a:ext>
            </a:extLst>
          </p:cNvPr>
          <p:cNvCxnSpPr>
            <a:cxnSpLocks/>
          </p:cNvCxnSpPr>
          <p:nvPr/>
        </p:nvCxnSpPr>
        <p:spPr>
          <a:xfrm>
            <a:off x="7190573" y="3124199"/>
            <a:ext cx="0" cy="3659566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B896778-0B2B-462C-9983-5F9C4C3E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2EDB0C-A40A-4CCD-906C-E7B1720F2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40920"/>
            <a:ext cx="11504832" cy="1048739"/>
          </a:xfrm>
        </p:spPr>
        <p:txBody>
          <a:bodyPr/>
          <a:lstStyle/>
          <a:p>
            <a:r>
              <a:rPr lang="en-US" altLang="zh-CN" dirty="0"/>
              <a:t> No verification of data validity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69FFCB-9820-45E0-B43C-CF00389F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2EC27B2-DD7C-47BE-81BF-89427396D583}"/>
              </a:ext>
            </a:extLst>
          </p:cNvPr>
          <p:cNvSpPr/>
          <p:nvPr/>
        </p:nvSpPr>
        <p:spPr bwMode="auto">
          <a:xfrm>
            <a:off x="470827" y="1805268"/>
            <a:ext cx="5328530" cy="1554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getList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 function(){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url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, page, function(</a:t>
            </a:r>
            <a:r>
              <a:rPr lang="en-US" altLang="zh-CN" sz="1700" b="1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)){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var list =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data.list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list.foreach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(function(item)){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  ...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074A317-34C6-4573-96BB-C0939CA80AC4}"/>
              </a:ext>
            </a:extLst>
          </p:cNvPr>
          <p:cNvSpPr/>
          <p:nvPr/>
        </p:nvSpPr>
        <p:spPr bwMode="auto">
          <a:xfrm>
            <a:off x="470826" y="3429000"/>
            <a:ext cx="5328529" cy="3354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+mj-lt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function 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wx.request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url: ...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success: function(res){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return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cb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res.data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)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},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fail: function (res){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return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cb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</a:t>
            </a:r>
            <a:r>
              <a:rPr lang="en-US" altLang="zh-CN" sz="1700" b="1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false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)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})   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6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90EE90F-FB9A-4B64-ACCC-607B05BF4BA2}"/>
              </a:ext>
            </a:extLst>
          </p:cNvPr>
          <p:cNvCxnSpPr>
            <a:cxnSpLocks/>
          </p:cNvCxnSpPr>
          <p:nvPr/>
        </p:nvCxnSpPr>
        <p:spPr>
          <a:xfrm flipH="1">
            <a:off x="9967739" y="3135231"/>
            <a:ext cx="2947" cy="3648534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EE70619B-794F-43DA-97BD-899DF3B4699B}"/>
              </a:ext>
            </a:extLst>
          </p:cNvPr>
          <p:cNvSpPr/>
          <p:nvPr/>
        </p:nvSpPr>
        <p:spPr>
          <a:xfrm>
            <a:off x="9055810" y="4053035"/>
            <a:ext cx="1693332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wx.request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3B19AE1A-C8B8-4678-888B-77A63BA7D088}"/>
              </a:ext>
            </a:extLst>
          </p:cNvPr>
          <p:cNvCxnSpPr>
            <a:cxnSpLocks/>
            <a:stCxn id="57" idx="3"/>
            <a:endCxn id="41" idx="1"/>
          </p:cNvCxnSpPr>
          <p:nvPr/>
        </p:nvCxnSpPr>
        <p:spPr>
          <a:xfrm>
            <a:off x="8006419" y="3891749"/>
            <a:ext cx="1049391" cy="414733"/>
          </a:xfrm>
          <a:prstGeom prst="straightConnector1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0A2AC918-7C93-4B11-92AD-720C34B359D4}"/>
              </a:ext>
            </a:extLst>
          </p:cNvPr>
          <p:cNvCxnSpPr>
            <a:cxnSpLocks/>
            <a:stCxn id="63" idx="2"/>
          </p:cNvCxnSpPr>
          <p:nvPr/>
        </p:nvCxnSpPr>
        <p:spPr>
          <a:xfrm flipH="1">
            <a:off x="8264777" y="5066821"/>
            <a:ext cx="1702962" cy="1143851"/>
          </a:xfrm>
          <a:prstGeom prst="straightConnector1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512D7E9F-7B16-4431-BC0A-5DAC44098D30}"/>
              </a:ext>
            </a:extLst>
          </p:cNvPr>
          <p:cNvSpPr/>
          <p:nvPr/>
        </p:nvSpPr>
        <p:spPr>
          <a:xfrm>
            <a:off x="9902477" y="4559928"/>
            <a:ext cx="130524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9EF010F-804D-4744-A272-65644680A866}"/>
              </a:ext>
            </a:extLst>
          </p:cNvPr>
          <p:cNvSpPr/>
          <p:nvPr/>
        </p:nvSpPr>
        <p:spPr>
          <a:xfrm>
            <a:off x="6104224" y="5957225"/>
            <a:ext cx="2160553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2C2C2C"/>
                </a:solidFill>
              </a:rPr>
              <a:t>…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7AE3332-D50E-4DDD-96DD-EDF257679245}"/>
              </a:ext>
            </a:extLst>
          </p:cNvPr>
          <p:cNvSpPr/>
          <p:nvPr/>
        </p:nvSpPr>
        <p:spPr>
          <a:xfrm>
            <a:off x="3166532" y="5528735"/>
            <a:ext cx="889000" cy="3052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2624010-056E-4911-8143-6E920988E1F8}"/>
              </a:ext>
            </a:extLst>
          </p:cNvPr>
          <p:cNvSpPr/>
          <p:nvPr/>
        </p:nvSpPr>
        <p:spPr>
          <a:xfrm>
            <a:off x="4453465" y="2111703"/>
            <a:ext cx="889000" cy="3052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C9DB228-3CE8-4698-81B3-60B593CC6A01}"/>
              </a:ext>
            </a:extLst>
          </p:cNvPr>
          <p:cNvCxnSpPr>
            <a:cxnSpLocks/>
            <a:stCxn id="13" idx="3"/>
            <a:endCxn id="26" idx="3"/>
          </p:cNvCxnSpPr>
          <p:nvPr/>
        </p:nvCxnSpPr>
        <p:spPr>
          <a:xfrm flipV="1">
            <a:off x="4055532" y="2264343"/>
            <a:ext cx="1286933" cy="3417032"/>
          </a:xfrm>
          <a:prstGeom prst="curvedConnector3">
            <a:avLst>
              <a:gd name="adj1" fmla="val 145395"/>
            </a:avLst>
          </a:prstGeom>
          <a:ln w="28575">
            <a:solidFill>
              <a:srgbClr val="C00000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CF5AE9C-8615-46D7-99B9-FFD0B6053D07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4258245" y="2416983"/>
            <a:ext cx="639720" cy="162238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398519D-9EE8-46E5-A28A-49819F24D6F6}"/>
              </a:ext>
            </a:extLst>
          </p:cNvPr>
          <p:cNvSpPr txBox="1"/>
          <p:nvPr/>
        </p:nvSpPr>
        <p:spPr>
          <a:xfrm>
            <a:off x="5233741" y="4395814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zh-CN" altLang="en-US" sz="2200" b="1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①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1306A56-C5EF-4346-9649-C18C2CCD3F0B}"/>
              </a:ext>
            </a:extLst>
          </p:cNvPr>
          <p:cNvSpPr txBox="1"/>
          <p:nvPr/>
        </p:nvSpPr>
        <p:spPr>
          <a:xfrm>
            <a:off x="4653421" y="2376223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zh-CN" altLang="en-US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②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2DCE20E-645E-40E4-8013-D789A6A2E851}"/>
              </a:ext>
            </a:extLst>
          </p:cNvPr>
          <p:cNvSpPr/>
          <p:nvPr/>
        </p:nvSpPr>
        <p:spPr>
          <a:xfrm>
            <a:off x="6104224" y="5959442"/>
            <a:ext cx="2160553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C00000"/>
                </a:solidFill>
              </a:rPr>
              <a:t>cb</a:t>
            </a:r>
            <a:r>
              <a:rPr lang="en-US" altLang="zh-CN" sz="2000" dirty="0" err="1">
                <a:solidFill>
                  <a:srgbClr val="2C2C2C"/>
                </a:solidFill>
              </a:rPr>
              <a:t>.list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7B6A3AB-E13C-4CCE-A864-623BF9E81398}"/>
              </a:ext>
            </a:extLst>
          </p:cNvPr>
          <p:cNvSpPr/>
          <p:nvPr/>
        </p:nvSpPr>
        <p:spPr>
          <a:xfrm>
            <a:off x="6104224" y="5957225"/>
            <a:ext cx="2160553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C00000"/>
                </a:solidFill>
              </a:rPr>
              <a:t>cb</a:t>
            </a:r>
            <a:r>
              <a:rPr lang="en-US" altLang="zh-CN" sz="2000" dirty="0" err="1">
                <a:solidFill>
                  <a:srgbClr val="2C2C2C"/>
                </a:solidFill>
              </a:rPr>
              <a:t>.list.foreach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4B76C57-14D3-4B64-8798-DDAAFCEAA6A0}"/>
              </a:ext>
            </a:extLst>
          </p:cNvPr>
          <p:cNvSpPr/>
          <p:nvPr/>
        </p:nvSpPr>
        <p:spPr>
          <a:xfrm>
            <a:off x="1676173" y="2735841"/>
            <a:ext cx="1569098" cy="27590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3BA46AD-B1F6-457F-A8DC-01A4A9AA39F0}"/>
              </a:ext>
            </a:extLst>
          </p:cNvPr>
          <p:cNvCxnSpPr>
            <a:cxnSpLocks/>
            <a:endCxn id="28" idx="0"/>
          </p:cNvCxnSpPr>
          <p:nvPr/>
        </p:nvCxnSpPr>
        <p:spPr>
          <a:xfrm rot="10800000" flipV="1">
            <a:off x="2460723" y="2579221"/>
            <a:ext cx="510591" cy="156620"/>
          </a:xfrm>
          <a:prstGeom prst="curvedConnector2">
            <a:avLst/>
          </a:prstGeom>
          <a:ln w="28575">
            <a:solidFill>
              <a:srgbClr val="C00000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90C7F5F6-C844-46C1-A20D-A4AEB4DAE21A}"/>
              </a:ext>
            </a:extLst>
          </p:cNvPr>
          <p:cNvSpPr txBox="1"/>
          <p:nvPr/>
        </p:nvSpPr>
        <p:spPr>
          <a:xfrm>
            <a:off x="1225081" y="2430044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zh-CN" altLang="en-US" sz="2200" b="1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③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22A4175-DF42-4520-93B6-3871FAAEBF31}"/>
              </a:ext>
            </a:extLst>
          </p:cNvPr>
          <p:cNvGrpSpPr/>
          <p:nvPr/>
        </p:nvGrpSpPr>
        <p:grpSpPr>
          <a:xfrm>
            <a:off x="8941662" y="5635433"/>
            <a:ext cx="2884709" cy="783207"/>
            <a:chOff x="8941662" y="5635433"/>
            <a:chExt cx="2884709" cy="783207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6A8DA69-B6C6-4E97-B3D1-F5A05912D1D2}"/>
                </a:ext>
              </a:extLst>
            </p:cNvPr>
            <p:cNvSpPr/>
            <p:nvPr/>
          </p:nvSpPr>
          <p:spPr>
            <a:xfrm>
              <a:off x="8941662" y="5901063"/>
              <a:ext cx="2055102" cy="517577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err="1">
                  <a:solidFill>
                    <a:schemeClr val="bg1"/>
                  </a:solidFill>
                </a:rPr>
                <a:t>TypeError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图形 36" descr="金龟子">
              <a:extLst>
                <a:ext uri="{FF2B5EF4-FFF2-40B4-BE49-F238E27FC236}">
                  <a16:creationId xmlns:a16="http://schemas.microsoft.com/office/drawing/2014/main" id="{C8711DCF-0944-4DFF-B9BA-4D7955010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290465">
              <a:off x="11047798" y="5635433"/>
              <a:ext cx="778573" cy="778573"/>
            </a:xfrm>
            <a:prstGeom prst="rect">
              <a:avLst/>
            </a:prstGeom>
          </p:spPr>
        </p:pic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4B04BF3-168E-4DAD-A847-ECCC99F663CC}"/>
              </a:ext>
            </a:extLst>
          </p:cNvPr>
          <p:cNvGrpSpPr/>
          <p:nvPr/>
        </p:nvGrpSpPr>
        <p:grpSpPr>
          <a:xfrm>
            <a:off x="7293501" y="18073"/>
            <a:ext cx="4653334" cy="1396121"/>
            <a:chOff x="422249" y="3451842"/>
            <a:chExt cx="4653334" cy="1396121"/>
          </a:xfrm>
        </p:grpSpPr>
        <p:grpSp>
          <p:nvGrpSpPr>
            <p:cNvPr id="45" name="Group 4">
              <a:extLst>
                <a:ext uri="{FF2B5EF4-FFF2-40B4-BE49-F238E27FC236}">
                  <a16:creationId xmlns:a16="http://schemas.microsoft.com/office/drawing/2014/main" id="{0089F4AE-138E-46A6-A68D-52FD7951835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3510558">
              <a:off x="429133" y="3444958"/>
              <a:ext cx="1396121" cy="1409890"/>
              <a:chOff x="2240" y="704"/>
              <a:chExt cx="3144" cy="3175"/>
            </a:xfrm>
          </p:grpSpPr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id="{E0A13BE2-75D4-4A01-9CCC-E931307AA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708"/>
                <a:ext cx="1346" cy="1379"/>
              </a:xfrm>
              <a:custGeom>
                <a:avLst/>
                <a:gdLst>
                  <a:gd name="T0" fmla="*/ 0 w 5479"/>
                  <a:gd name="T1" fmla="*/ 0 h 5600"/>
                  <a:gd name="T2" fmla="*/ 5479 w 5479"/>
                  <a:gd name="T3" fmla="*/ 4442 h 5600"/>
                  <a:gd name="T4" fmla="*/ 0 w 5479"/>
                  <a:gd name="T5" fmla="*/ 5600 h 5600"/>
                  <a:gd name="T6" fmla="*/ 0 w 5479"/>
                  <a:gd name="T7" fmla="*/ 0 h 5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79" h="5600">
                    <a:moveTo>
                      <a:pt x="0" y="0"/>
                    </a:moveTo>
                    <a:cubicBezTo>
                      <a:pt x="2647" y="0"/>
                      <a:pt x="4932" y="1853"/>
                      <a:pt x="5479" y="4442"/>
                    </a:cubicBezTo>
                    <a:lnTo>
                      <a:pt x="0" y="5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1F6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18">
                <a:extLst>
                  <a:ext uri="{FF2B5EF4-FFF2-40B4-BE49-F238E27FC236}">
                    <a16:creationId xmlns:a16="http://schemas.microsoft.com/office/drawing/2014/main" id="{B1A2D12A-80EF-4D0A-8A10-6AA3673C7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1774"/>
                <a:ext cx="1387" cy="979"/>
              </a:xfrm>
              <a:custGeom>
                <a:avLst/>
                <a:gdLst>
                  <a:gd name="T0" fmla="*/ 5479 w 5775"/>
                  <a:gd name="T1" fmla="*/ 0 h 4079"/>
                  <a:gd name="T2" fmla="*/ 4778 w 5775"/>
                  <a:gd name="T3" fmla="*/ 4079 h 4079"/>
                  <a:gd name="T4" fmla="*/ 0 w 5775"/>
                  <a:gd name="T5" fmla="*/ 1158 h 4079"/>
                  <a:gd name="T6" fmla="*/ 5479 w 5775"/>
                  <a:gd name="T7" fmla="*/ 0 h 4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75" h="4079">
                    <a:moveTo>
                      <a:pt x="5479" y="0"/>
                    </a:moveTo>
                    <a:cubicBezTo>
                      <a:pt x="5775" y="1399"/>
                      <a:pt x="5524" y="2859"/>
                      <a:pt x="4778" y="4079"/>
                    </a:cubicBezTo>
                    <a:lnTo>
                      <a:pt x="0" y="1158"/>
                    </a:lnTo>
                    <a:lnTo>
                      <a:pt x="5479" y="0"/>
                    </a:lnTo>
                    <a:close/>
                  </a:path>
                </a:pathLst>
              </a:custGeom>
              <a:solidFill>
                <a:srgbClr val="04549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19">
                <a:extLst>
                  <a:ext uri="{FF2B5EF4-FFF2-40B4-BE49-F238E27FC236}">
                    <a16:creationId xmlns:a16="http://schemas.microsoft.com/office/drawing/2014/main" id="{E1D0101E-BD43-4612-9C56-D2B2A30A5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050"/>
                <a:ext cx="1299" cy="1395"/>
              </a:xfrm>
              <a:custGeom>
                <a:avLst/>
                <a:gdLst>
                  <a:gd name="T0" fmla="*/ 5412 w 5412"/>
                  <a:gd name="T1" fmla="*/ 2921 h 5810"/>
                  <a:gd name="T2" fmla="*/ 0 w 5412"/>
                  <a:gd name="T3" fmla="*/ 5563 h 5810"/>
                  <a:gd name="T4" fmla="*/ 634 w 5412"/>
                  <a:gd name="T5" fmla="*/ 0 h 5810"/>
                  <a:gd name="T6" fmla="*/ 5412 w 5412"/>
                  <a:gd name="T7" fmla="*/ 2921 h 5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12" h="5810">
                    <a:moveTo>
                      <a:pt x="5412" y="2921"/>
                    </a:moveTo>
                    <a:cubicBezTo>
                      <a:pt x="4275" y="4779"/>
                      <a:pt x="2164" y="5810"/>
                      <a:pt x="0" y="5563"/>
                    </a:cubicBezTo>
                    <a:lnTo>
                      <a:pt x="634" y="0"/>
                    </a:lnTo>
                    <a:lnTo>
                      <a:pt x="5412" y="2921"/>
                    </a:lnTo>
                    <a:close/>
                  </a:path>
                </a:pathLst>
              </a:custGeom>
              <a:solidFill>
                <a:srgbClr val="E8640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52B8CC27-C811-4AA1-8965-5AD2899B5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2201"/>
                <a:ext cx="1627" cy="1678"/>
              </a:xfrm>
              <a:custGeom>
                <a:avLst/>
                <a:gdLst>
                  <a:gd name="T0" fmla="*/ 9593 w 10862"/>
                  <a:gd name="T1" fmla="*/ 11127 h 11127"/>
                  <a:gd name="T2" fmla="*/ 0 w 10862"/>
                  <a:gd name="T3" fmla="*/ 2727 h 11127"/>
                  <a:gd name="T4" fmla="*/ 10862 w 10862"/>
                  <a:gd name="T5" fmla="*/ 0 h 11127"/>
                  <a:gd name="T6" fmla="*/ 9593 w 10862"/>
                  <a:gd name="T7" fmla="*/ 11127 h 1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62" h="11127">
                    <a:moveTo>
                      <a:pt x="9593" y="11127"/>
                    </a:moveTo>
                    <a:cubicBezTo>
                      <a:pt x="4958" y="10598"/>
                      <a:pt x="1136" y="7252"/>
                      <a:pt x="0" y="2727"/>
                    </a:cubicBezTo>
                    <a:lnTo>
                      <a:pt x="10862" y="0"/>
                    </a:lnTo>
                    <a:lnTo>
                      <a:pt x="9593" y="11127"/>
                    </a:lnTo>
                    <a:close/>
                  </a:path>
                </a:pathLst>
              </a:custGeom>
              <a:solidFill>
                <a:srgbClr val="FCD90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26B5608A-F68C-4229-AD0E-31A13CE9C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2047"/>
                <a:ext cx="1343" cy="328"/>
              </a:xfrm>
              <a:custGeom>
                <a:avLst/>
                <a:gdLst>
                  <a:gd name="T0" fmla="*/ 335 w 11197"/>
                  <a:gd name="T1" fmla="*/ 2727 h 2727"/>
                  <a:gd name="T2" fmla="*/ 0 w 11197"/>
                  <a:gd name="T3" fmla="*/ 212 h 2727"/>
                  <a:gd name="T4" fmla="*/ 11197 w 11197"/>
                  <a:gd name="T5" fmla="*/ 0 h 2727"/>
                  <a:gd name="T6" fmla="*/ 335 w 11197"/>
                  <a:gd name="T7" fmla="*/ 2727 h 2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97" h="2727">
                    <a:moveTo>
                      <a:pt x="335" y="2727"/>
                    </a:moveTo>
                    <a:cubicBezTo>
                      <a:pt x="128" y="1904"/>
                      <a:pt x="16" y="1060"/>
                      <a:pt x="0" y="212"/>
                    </a:cubicBezTo>
                    <a:lnTo>
                      <a:pt x="11197" y="0"/>
                    </a:lnTo>
                    <a:lnTo>
                      <a:pt x="335" y="2727"/>
                    </a:lnTo>
                    <a:close/>
                  </a:path>
                </a:pathLst>
              </a:custGeom>
              <a:solidFill>
                <a:srgbClr val="FEB13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F7DEC77E-CD8B-46DD-B651-DC42E013F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704"/>
                <a:ext cx="1357" cy="1370"/>
              </a:xfrm>
              <a:custGeom>
                <a:avLst/>
                <a:gdLst>
                  <a:gd name="T0" fmla="*/ 117 w 11314"/>
                  <a:gd name="T1" fmla="*/ 11412 h 11412"/>
                  <a:gd name="T2" fmla="*/ 11102 w 11314"/>
                  <a:gd name="T3" fmla="*/ 2 h 11412"/>
                  <a:gd name="T4" fmla="*/ 11314 w 11314"/>
                  <a:gd name="T5" fmla="*/ 0 h 11412"/>
                  <a:gd name="T6" fmla="*/ 11314 w 11314"/>
                  <a:gd name="T7" fmla="*/ 11200 h 11412"/>
                  <a:gd name="T8" fmla="*/ 117 w 11314"/>
                  <a:gd name="T9" fmla="*/ 11412 h 1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14" h="11412">
                    <a:moveTo>
                      <a:pt x="117" y="11412"/>
                    </a:moveTo>
                    <a:cubicBezTo>
                      <a:pt x="0" y="5227"/>
                      <a:pt x="4918" y="119"/>
                      <a:pt x="11102" y="2"/>
                    </a:cubicBezTo>
                    <a:cubicBezTo>
                      <a:pt x="11173" y="1"/>
                      <a:pt x="11244" y="0"/>
                      <a:pt x="11314" y="0"/>
                    </a:cubicBezTo>
                    <a:lnTo>
                      <a:pt x="11314" y="11200"/>
                    </a:lnTo>
                    <a:lnTo>
                      <a:pt x="117" y="11412"/>
                    </a:lnTo>
                    <a:close/>
                  </a:path>
                </a:pathLst>
              </a:custGeom>
              <a:solidFill>
                <a:srgbClr val="F5545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FF02164B-B8EF-42D3-ABE1-F23D2E5C6DF0}"/>
                </a:ext>
              </a:extLst>
            </p:cNvPr>
            <p:cNvSpPr txBox="1"/>
            <p:nvPr/>
          </p:nvSpPr>
          <p:spPr>
            <a:xfrm>
              <a:off x="1963597" y="3734546"/>
              <a:ext cx="3111986" cy="76944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No verification of </a:t>
              </a:r>
            </a:p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data validity 19%</a:t>
              </a: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4185C0C3-252D-45F9-9647-BD17DBFA2318}"/>
              </a:ext>
            </a:extLst>
          </p:cNvPr>
          <p:cNvSpPr/>
          <p:nvPr/>
        </p:nvSpPr>
        <p:spPr>
          <a:xfrm>
            <a:off x="2971313" y="2411894"/>
            <a:ext cx="1286932" cy="3324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8DF24E43-7937-4F72-8B37-942C8D6D8DBF}"/>
              </a:ext>
            </a:extLst>
          </p:cNvPr>
          <p:cNvSpPr/>
          <p:nvPr/>
        </p:nvSpPr>
        <p:spPr>
          <a:xfrm>
            <a:off x="6313087" y="3505412"/>
            <a:ext cx="1693332" cy="772674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getList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</a:p>
          <a:p>
            <a:pPr algn="ctr"/>
            <a:r>
              <a:rPr lang="en-US" altLang="zh-CN" sz="2000" dirty="0">
                <a:solidFill>
                  <a:srgbClr val="2C2C2C"/>
                </a:solidFill>
              </a:rPr>
              <a:t>request()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70046-CE5B-40F9-AC93-3EA596C9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FEF817-83D2-4AD1-84BF-A90F2D867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908720"/>
            <a:ext cx="10951001" cy="1208838"/>
          </a:xfrm>
        </p:spPr>
        <p:txBody>
          <a:bodyPr/>
          <a:lstStyle/>
          <a:p>
            <a:r>
              <a:rPr lang="en-US" altLang="zh-CN" dirty="0"/>
              <a:t> Asynchronous error 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77FF59-2CDE-41B8-BBA4-FCEE5695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82792AE-43D7-4E51-A45C-CBEDFC824CD6}"/>
              </a:ext>
            </a:extLst>
          </p:cNvPr>
          <p:cNvGrpSpPr/>
          <p:nvPr/>
        </p:nvGrpSpPr>
        <p:grpSpPr>
          <a:xfrm>
            <a:off x="6884311" y="55560"/>
            <a:ext cx="5239029" cy="1217164"/>
            <a:chOff x="605475" y="5235132"/>
            <a:chExt cx="5239029" cy="1217164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9235287-F707-4AC6-965D-7DAE5B21A47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1175123">
              <a:off x="605475" y="5235132"/>
              <a:ext cx="1635907" cy="1217164"/>
              <a:chOff x="1700" y="704"/>
              <a:chExt cx="3684" cy="2741"/>
            </a:xfrm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DD5C41B9-F76A-4CC3-B4ED-0EA06C1D7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708"/>
                <a:ext cx="1346" cy="1379"/>
              </a:xfrm>
              <a:custGeom>
                <a:avLst/>
                <a:gdLst>
                  <a:gd name="T0" fmla="*/ 0 w 5479"/>
                  <a:gd name="T1" fmla="*/ 0 h 5600"/>
                  <a:gd name="T2" fmla="*/ 5479 w 5479"/>
                  <a:gd name="T3" fmla="*/ 4442 h 5600"/>
                  <a:gd name="T4" fmla="*/ 0 w 5479"/>
                  <a:gd name="T5" fmla="*/ 5600 h 5600"/>
                  <a:gd name="T6" fmla="*/ 0 w 5479"/>
                  <a:gd name="T7" fmla="*/ 0 h 5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79" h="5600">
                    <a:moveTo>
                      <a:pt x="0" y="0"/>
                    </a:moveTo>
                    <a:cubicBezTo>
                      <a:pt x="2647" y="0"/>
                      <a:pt x="4932" y="1853"/>
                      <a:pt x="5479" y="4442"/>
                    </a:cubicBezTo>
                    <a:lnTo>
                      <a:pt x="0" y="5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1F6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3470C4D1-016D-4DCB-ADF3-35731BD4A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1774"/>
                <a:ext cx="1387" cy="979"/>
              </a:xfrm>
              <a:custGeom>
                <a:avLst/>
                <a:gdLst>
                  <a:gd name="T0" fmla="*/ 5479 w 5775"/>
                  <a:gd name="T1" fmla="*/ 0 h 4079"/>
                  <a:gd name="T2" fmla="*/ 4778 w 5775"/>
                  <a:gd name="T3" fmla="*/ 4079 h 4079"/>
                  <a:gd name="T4" fmla="*/ 0 w 5775"/>
                  <a:gd name="T5" fmla="*/ 1158 h 4079"/>
                  <a:gd name="T6" fmla="*/ 5479 w 5775"/>
                  <a:gd name="T7" fmla="*/ 0 h 4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75" h="4079">
                    <a:moveTo>
                      <a:pt x="5479" y="0"/>
                    </a:moveTo>
                    <a:cubicBezTo>
                      <a:pt x="5775" y="1399"/>
                      <a:pt x="5524" y="2859"/>
                      <a:pt x="4778" y="4079"/>
                    </a:cubicBezTo>
                    <a:lnTo>
                      <a:pt x="0" y="1158"/>
                    </a:lnTo>
                    <a:lnTo>
                      <a:pt x="5479" y="0"/>
                    </a:lnTo>
                    <a:close/>
                  </a:path>
                </a:pathLst>
              </a:custGeom>
              <a:solidFill>
                <a:srgbClr val="04549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99A4B497-D7E7-49A1-BC24-604E2CB76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050"/>
                <a:ext cx="1299" cy="1395"/>
              </a:xfrm>
              <a:custGeom>
                <a:avLst/>
                <a:gdLst>
                  <a:gd name="T0" fmla="*/ 5412 w 5412"/>
                  <a:gd name="T1" fmla="*/ 2921 h 5810"/>
                  <a:gd name="T2" fmla="*/ 0 w 5412"/>
                  <a:gd name="T3" fmla="*/ 5563 h 5810"/>
                  <a:gd name="T4" fmla="*/ 634 w 5412"/>
                  <a:gd name="T5" fmla="*/ 0 h 5810"/>
                  <a:gd name="T6" fmla="*/ 5412 w 5412"/>
                  <a:gd name="T7" fmla="*/ 2921 h 5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12" h="5810">
                    <a:moveTo>
                      <a:pt x="5412" y="2921"/>
                    </a:moveTo>
                    <a:cubicBezTo>
                      <a:pt x="4275" y="4779"/>
                      <a:pt x="2164" y="5810"/>
                      <a:pt x="0" y="5563"/>
                    </a:cubicBezTo>
                    <a:lnTo>
                      <a:pt x="634" y="0"/>
                    </a:lnTo>
                    <a:lnTo>
                      <a:pt x="5412" y="2921"/>
                    </a:lnTo>
                    <a:close/>
                  </a:path>
                </a:pathLst>
              </a:custGeom>
              <a:solidFill>
                <a:srgbClr val="E8640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1719945F-AA99-4024-9460-F071D90EE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2047"/>
                <a:ext cx="1303" cy="1336"/>
              </a:xfrm>
              <a:custGeom>
                <a:avLst/>
                <a:gdLst>
                  <a:gd name="T0" fmla="*/ 9593 w 10862"/>
                  <a:gd name="T1" fmla="*/ 11127 h 11127"/>
                  <a:gd name="T2" fmla="*/ 0 w 10862"/>
                  <a:gd name="T3" fmla="*/ 2727 h 11127"/>
                  <a:gd name="T4" fmla="*/ 10862 w 10862"/>
                  <a:gd name="T5" fmla="*/ 0 h 11127"/>
                  <a:gd name="T6" fmla="*/ 9593 w 10862"/>
                  <a:gd name="T7" fmla="*/ 11127 h 1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62" h="11127">
                    <a:moveTo>
                      <a:pt x="9593" y="11127"/>
                    </a:moveTo>
                    <a:cubicBezTo>
                      <a:pt x="4958" y="10598"/>
                      <a:pt x="1136" y="7252"/>
                      <a:pt x="0" y="2727"/>
                    </a:cubicBezTo>
                    <a:lnTo>
                      <a:pt x="10862" y="0"/>
                    </a:lnTo>
                    <a:lnTo>
                      <a:pt x="9593" y="11127"/>
                    </a:lnTo>
                    <a:close/>
                  </a:path>
                </a:pathLst>
              </a:custGeom>
              <a:solidFill>
                <a:srgbClr val="FCD90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6" name="Freeform 21">
                <a:extLst>
                  <a:ext uri="{FF2B5EF4-FFF2-40B4-BE49-F238E27FC236}">
                    <a16:creationId xmlns:a16="http://schemas.microsoft.com/office/drawing/2014/main" id="{CAD0EDB5-A5B9-49A0-881F-A1A63C8A1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091"/>
                <a:ext cx="1901" cy="466"/>
              </a:xfrm>
              <a:custGeom>
                <a:avLst/>
                <a:gdLst>
                  <a:gd name="T0" fmla="*/ 335 w 11197"/>
                  <a:gd name="T1" fmla="*/ 2727 h 2727"/>
                  <a:gd name="T2" fmla="*/ 0 w 11197"/>
                  <a:gd name="T3" fmla="*/ 212 h 2727"/>
                  <a:gd name="T4" fmla="*/ 11197 w 11197"/>
                  <a:gd name="T5" fmla="*/ 0 h 2727"/>
                  <a:gd name="T6" fmla="*/ 335 w 11197"/>
                  <a:gd name="T7" fmla="*/ 2727 h 2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97" h="2727">
                    <a:moveTo>
                      <a:pt x="335" y="2727"/>
                    </a:moveTo>
                    <a:cubicBezTo>
                      <a:pt x="128" y="1904"/>
                      <a:pt x="16" y="1060"/>
                      <a:pt x="0" y="212"/>
                    </a:cubicBezTo>
                    <a:lnTo>
                      <a:pt x="11197" y="0"/>
                    </a:lnTo>
                    <a:lnTo>
                      <a:pt x="335" y="2727"/>
                    </a:lnTo>
                    <a:close/>
                  </a:path>
                </a:pathLst>
              </a:custGeom>
              <a:solidFill>
                <a:srgbClr val="FEB13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id="{8873E991-0229-4D17-93E2-C2398B032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704"/>
                <a:ext cx="1357" cy="1370"/>
              </a:xfrm>
              <a:custGeom>
                <a:avLst/>
                <a:gdLst>
                  <a:gd name="T0" fmla="*/ 117 w 11314"/>
                  <a:gd name="T1" fmla="*/ 11412 h 11412"/>
                  <a:gd name="T2" fmla="*/ 11102 w 11314"/>
                  <a:gd name="T3" fmla="*/ 2 h 11412"/>
                  <a:gd name="T4" fmla="*/ 11314 w 11314"/>
                  <a:gd name="T5" fmla="*/ 0 h 11412"/>
                  <a:gd name="T6" fmla="*/ 11314 w 11314"/>
                  <a:gd name="T7" fmla="*/ 11200 h 11412"/>
                  <a:gd name="T8" fmla="*/ 117 w 11314"/>
                  <a:gd name="T9" fmla="*/ 11412 h 1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14" h="11412">
                    <a:moveTo>
                      <a:pt x="117" y="11412"/>
                    </a:moveTo>
                    <a:cubicBezTo>
                      <a:pt x="0" y="5227"/>
                      <a:pt x="4918" y="119"/>
                      <a:pt x="11102" y="2"/>
                    </a:cubicBezTo>
                    <a:cubicBezTo>
                      <a:pt x="11173" y="1"/>
                      <a:pt x="11244" y="0"/>
                      <a:pt x="11314" y="0"/>
                    </a:cubicBezTo>
                    <a:lnTo>
                      <a:pt x="11314" y="11200"/>
                    </a:lnTo>
                    <a:lnTo>
                      <a:pt x="117" y="11412"/>
                    </a:lnTo>
                    <a:close/>
                  </a:path>
                </a:pathLst>
              </a:custGeom>
              <a:solidFill>
                <a:srgbClr val="F5545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C348C7A-5E49-406D-A565-5BC198E44D5D}"/>
                </a:ext>
              </a:extLst>
            </p:cNvPr>
            <p:cNvSpPr txBox="1"/>
            <p:nvPr/>
          </p:nvSpPr>
          <p:spPr>
            <a:xfrm>
              <a:off x="2422872" y="5391971"/>
              <a:ext cx="3421632" cy="76944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Asynchronous error </a:t>
              </a:r>
            </a:p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4%</a:t>
              </a: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55F9D873-EDC9-4F81-9079-29CCCB31DA36}"/>
              </a:ext>
            </a:extLst>
          </p:cNvPr>
          <p:cNvSpPr/>
          <p:nvPr/>
        </p:nvSpPr>
        <p:spPr>
          <a:xfrm>
            <a:off x="5084193" y="1718721"/>
            <a:ext cx="4046058" cy="1524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95BD3F6-A8B3-4E33-9B5D-F17714C959C3}"/>
              </a:ext>
            </a:extLst>
          </p:cNvPr>
          <p:cNvSpPr/>
          <p:nvPr/>
        </p:nvSpPr>
        <p:spPr>
          <a:xfrm>
            <a:off x="732019" y="1718721"/>
            <a:ext cx="4115229" cy="15245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FB450A4-20E3-46CB-8268-0B8039C39381}"/>
              </a:ext>
            </a:extLst>
          </p:cNvPr>
          <p:cNvCxnSpPr>
            <a:cxnSpLocks/>
          </p:cNvCxnSpPr>
          <p:nvPr/>
        </p:nvCxnSpPr>
        <p:spPr>
          <a:xfrm flipV="1">
            <a:off x="611892" y="2200060"/>
            <a:ext cx="8813991" cy="55002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F19B82B-DF63-4B37-8B40-18B5010AD32D}"/>
              </a:ext>
            </a:extLst>
          </p:cNvPr>
          <p:cNvGrpSpPr/>
          <p:nvPr/>
        </p:nvGrpSpPr>
        <p:grpSpPr>
          <a:xfrm>
            <a:off x="968963" y="1974114"/>
            <a:ext cx="3594307" cy="506894"/>
            <a:chOff x="826210" y="2001614"/>
            <a:chExt cx="3594307" cy="506894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6AD377E-3C26-402A-87FA-E6C9567149A3}"/>
                </a:ext>
              </a:extLst>
            </p:cNvPr>
            <p:cNvSpPr/>
            <p:nvPr/>
          </p:nvSpPr>
          <p:spPr>
            <a:xfrm>
              <a:off x="826210" y="2001615"/>
              <a:ext cx="2191998" cy="5068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C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err="1">
                  <a:solidFill>
                    <a:srgbClr val="2C2C2C"/>
                  </a:solidFill>
                </a:rPr>
                <a:t>app.onLaunch</a:t>
              </a:r>
              <a:r>
                <a:rPr lang="en-US" altLang="zh-CN" sz="2000" dirty="0">
                  <a:solidFill>
                    <a:srgbClr val="2C2C2C"/>
                  </a:solidFill>
                </a:rPr>
                <a:t>()</a:t>
              </a:r>
              <a:endParaRPr lang="zh-CN" altLang="en-US" sz="2000" dirty="0">
                <a:solidFill>
                  <a:srgbClr val="2C2C2C"/>
                </a:solidFill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4351C2F-2FB9-445D-A101-56EF2B05F8E3}"/>
                </a:ext>
              </a:extLst>
            </p:cNvPr>
            <p:cNvSpPr/>
            <p:nvPr/>
          </p:nvSpPr>
          <p:spPr>
            <a:xfrm>
              <a:off x="3218759" y="2001614"/>
              <a:ext cx="1201758" cy="5068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C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2C2C2C"/>
                  </a:solidFill>
                </a:rPr>
                <a:t>app…()</a:t>
              </a:r>
              <a:endParaRPr lang="zh-CN" altLang="en-US" sz="2000" dirty="0">
                <a:solidFill>
                  <a:srgbClr val="2C2C2C"/>
                </a:solidFill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07097BC-FA21-4CD5-BA1A-2E6842BEE857}"/>
              </a:ext>
            </a:extLst>
          </p:cNvPr>
          <p:cNvGrpSpPr/>
          <p:nvPr/>
        </p:nvGrpSpPr>
        <p:grpSpPr>
          <a:xfrm>
            <a:off x="5264098" y="1974114"/>
            <a:ext cx="3667151" cy="506893"/>
            <a:chOff x="5380976" y="1974114"/>
            <a:chExt cx="3667151" cy="506893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E95D520-30A0-42C1-BC3A-FB8E33B848CE}"/>
                </a:ext>
              </a:extLst>
            </p:cNvPr>
            <p:cNvSpPr/>
            <p:nvPr/>
          </p:nvSpPr>
          <p:spPr>
            <a:xfrm>
              <a:off x="5380976" y="1974114"/>
              <a:ext cx="2191998" cy="5068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C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err="1">
                  <a:solidFill>
                    <a:srgbClr val="2C2C2C"/>
                  </a:solidFill>
                </a:rPr>
                <a:t>page.onLoad</a:t>
              </a:r>
              <a:r>
                <a:rPr lang="en-US" altLang="zh-CN" sz="2000" dirty="0">
                  <a:solidFill>
                    <a:srgbClr val="2C2C2C"/>
                  </a:solidFill>
                </a:rPr>
                <a:t>()</a:t>
              </a:r>
              <a:endParaRPr lang="zh-CN" altLang="en-US" sz="2000" dirty="0">
                <a:solidFill>
                  <a:srgbClr val="2C2C2C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F191129F-8363-406F-AD8F-2B43E3985A8A}"/>
                </a:ext>
              </a:extLst>
            </p:cNvPr>
            <p:cNvSpPr/>
            <p:nvPr/>
          </p:nvSpPr>
          <p:spPr>
            <a:xfrm>
              <a:off x="7776602" y="1974114"/>
              <a:ext cx="1271525" cy="5068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C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2C2C2C"/>
                  </a:solidFill>
                </a:rPr>
                <a:t>page…()</a:t>
              </a:r>
              <a:endParaRPr lang="zh-CN" altLang="en-US" sz="2000" dirty="0">
                <a:solidFill>
                  <a:srgbClr val="2C2C2C"/>
                </a:solidFill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43A64A2A-0D09-416D-A56B-FE9F7C929688}"/>
              </a:ext>
            </a:extLst>
          </p:cNvPr>
          <p:cNvSpPr txBox="1"/>
          <p:nvPr/>
        </p:nvSpPr>
        <p:spPr>
          <a:xfrm>
            <a:off x="846633" y="2775067"/>
            <a:ext cx="388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Application lifecycle functions</a:t>
            </a:r>
            <a:endParaRPr lang="zh-CN" altLang="en-US" sz="20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28BDBB8-A66C-47CF-A6D6-94E3769781D8}"/>
              </a:ext>
            </a:extLst>
          </p:cNvPr>
          <p:cNvSpPr txBox="1"/>
          <p:nvPr/>
        </p:nvSpPr>
        <p:spPr>
          <a:xfrm>
            <a:off x="5652569" y="2775067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</a:t>
            </a:r>
            <a:r>
              <a:rPr lang="en-US" altLang="zh-CN" sz="20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age lifecycle functions</a:t>
            </a:r>
            <a:endParaRPr lang="zh-CN" altLang="en-US" sz="20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4466784-226A-489B-83DE-E9C7BEA43F82}"/>
              </a:ext>
            </a:extLst>
          </p:cNvPr>
          <p:cNvSpPr/>
          <p:nvPr/>
        </p:nvSpPr>
        <p:spPr bwMode="auto">
          <a:xfrm>
            <a:off x="732019" y="3695182"/>
            <a:ext cx="4115228" cy="1554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 app.js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var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globalData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= {...}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onLaunch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 {...}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onShow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 {...}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...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6C847EC-C52F-4053-879C-677409251612}"/>
              </a:ext>
            </a:extLst>
          </p:cNvPr>
          <p:cNvSpPr txBox="1"/>
          <p:nvPr/>
        </p:nvSpPr>
        <p:spPr>
          <a:xfrm>
            <a:off x="1557565" y="5626809"/>
            <a:ext cx="2464136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Application code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0505845-425E-4A4F-95D6-D18A7E1DF799}"/>
              </a:ext>
            </a:extLst>
          </p:cNvPr>
          <p:cNvSpPr/>
          <p:nvPr/>
        </p:nvSpPr>
        <p:spPr bwMode="auto">
          <a:xfrm>
            <a:off x="5084194" y="3845223"/>
            <a:ext cx="4046057" cy="12541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 page.js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onload() {...}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onShow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 {...}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...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FDD3056-D65B-4B1D-8AD9-FA83A0D62970}"/>
              </a:ext>
            </a:extLst>
          </p:cNvPr>
          <p:cNvSpPr txBox="1"/>
          <p:nvPr/>
        </p:nvSpPr>
        <p:spPr>
          <a:xfrm>
            <a:off x="6307964" y="5598967"/>
            <a:ext cx="159851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Page code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57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70046-CE5B-40F9-AC93-3EA596C9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77FF59-2CDE-41B8-BBA4-FCEE5695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1E83DF6-4CF3-481F-9FC7-EB67EFDE5CEF}"/>
              </a:ext>
            </a:extLst>
          </p:cNvPr>
          <p:cNvSpPr/>
          <p:nvPr/>
        </p:nvSpPr>
        <p:spPr bwMode="auto">
          <a:xfrm>
            <a:off x="868049" y="2806780"/>
            <a:ext cx="3408831" cy="36548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 app.js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App({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 null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},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</a:t>
            </a:r>
            <a:r>
              <a:rPr lang="en-US" altLang="zh-CN" sz="1700" dirty="0" err="1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onLaunch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wx.getUserInfo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 success: res =&gt;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this.Data.userInfo</a:t>
            </a:r>
            <a:endParaRPr lang="en-US" altLang="zh-CN" sz="1700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=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res.userInfo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 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…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2CE49A3-7CCC-4DF0-B345-D05DA89EC427}"/>
              </a:ext>
            </a:extLst>
          </p:cNvPr>
          <p:cNvSpPr/>
          <p:nvPr/>
        </p:nvSpPr>
        <p:spPr>
          <a:xfrm>
            <a:off x="845013" y="3741620"/>
            <a:ext cx="3431866" cy="9082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CDCC21-3C17-426E-96A4-7E31229CB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913" y="71500"/>
            <a:ext cx="6238087" cy="114340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5E1361FF-BA59-4F7A-87EC-D54C9C2EB9B7}"/>
              </a:ext>
            </a:extLst>
          </p:cNvPr>
          <p:cNvSpPr txBox="1"/>
          <p:nvPr/>
        </p:nvSpPr>
        <p:spPr>
          <a:xfrm>
            <a:off x="2055112" y="6175801"/>
            <a:ext cx="2464136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Application code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6438A13-770E-4EEF-9861-3480F642E33F}"/>
              </a:ext>
            </a:extLst>
          </p:cNvPr>
          <p:cNvCxnSpPr>
            <a:cxnSpLocks/>
          </p:cNvCxnSpPr>
          <p:nvPr/>
        </p:nvCxnSpPr>
        <p:spPr>
          <a:xfrm flipV="1">
            <a:off x="845013" y="1576078"/>
            <a:ext cx="8813991" cy="55002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0FD9453B-F1FD-479C-A92A-20025296FD2B}"/>
              </a:ext>
            </a:extLst>
          </p:cNvPr>
          <p:cNvSpPr/>
          <p:nvPr/>
        </p:nvSpPr>
        <p:spPr>
          <a:xfrm>
            <a:off x="1193066" y="1259224"/>
            <a:ext cx="1924306" cy="734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userInfo</a:t>
            </a:r>
            <a:r>
              <a:rPr lang="en-US" altLang="zh-CN" sz="2000" dirty="0">
                <a:solidFill>
                  <a:srgbClr val="2C2C2C"/>
                </a:solidFill>
              </a:rPr>
              <a:t>: </a:t>
            </a:r>
            <a:r>
              <a:rPr lang="en-US" altLang="zh-CN" sz="2000" dirty="0">
                <a:solidFill>
                  <a:srgbClr val="C00000"/>
                </a:solidFill>
              </a:rPr>
              <a:t>null</a:t>
            </a:r>
          </a:p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onLaunch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70046-CE5B-40F9-AC93-3EA596C9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77FF59-2CDE-41B8-BBA4-FCEE5695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CDCC21-3C17-426E-96A4-7E31229CB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913" y="71500"/>
            <a:ext cx="6238087" cy="1143408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6438A13-770E-4EEF-9861-3480F642E33F}"/>
              </a:ext>
            </a:extLst>
          </p:cNvPr>
          <p:cNvCxnSpPr>
            <a:cxnSpLocks/>
          </p:cNvCxnSpPr>
          <p:nvPr/>
        </p:nvCxnSpPr>
        <p:spPr>
          <a:xfrm flipV="1">
            <a:off x="845013" y="1576078"/>
            <a:ext cx="8813991" cy="55002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0FD9453B-F1FD-479C-A92A-20025296FD2B}"/>
              </a:ext>
            </a:extLst>
          </p:cNvPr>
          <p:cNvSpPr/>
          <p:nvPr/>
        </p:nvSpPr>
        <p:spPr>
          <a:xfrm>
            <a:off x="1193066" y="1259224"/>
            <a:ext cx="1924306" cy="734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userInfo</a:t>
            </a:r>
            <a:r>
              <a:rPr lang="en-US" altLang="zh-CN" sz="2000" dirty="0">
                <a:solidFill>
                  <a:srgbClr val="2C2C2C"/>
                </a:solidFill>
              </a:rPr>
              <a:t>: </a:t>
            </a:r>
            <a:r>
              <a:rPr lang="en-US" altLang="zh-CN" sz="2000" dirty="0">
                <a:solidFill>
                  <a:srgbClr val="C00000"/>
                </a:solidFill>
              </a:rPr>
              <a:t>null</a:t>
            </a:r>
          </a:p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onLaunch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4A57A59-CCDB-4E1B-90EB-7B0224611C54}"/>
              </a:ext>
            </a:extLst>
          </p:cNvPr>
          <p:cNvCxnSpPr>
            <a:cxnSpLocks/>
          </p:cNvCxnSpPr>
          <p:nvPr/>
        </p:nvCxnSpPr>
        <p:spPr>
          <a:xfrm flipV="1">
            <a:off x="845013" y="2451681"/>
            <a:ext cx="8813991" cy="55002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F40543DA-9246-4C42-8878-F6414962CA86}"/>
              </a:ext>
            </a:extLst>
          </p:cNvPr>
          <p:cNvSpPr/>
          <p:nvPr/>
        </p:nvSpPr>
        <p:spPr>
          <a:xfrm>
            <a:off x="3255130" y="2249693"/>
            <a:ext cx="1924306" cy="458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wx.getUserinfo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363A6ED-E670-4D93-A7FD-73CFB8F76C23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2155219" y="1994141"/>
            <a:ext cx="1099911" cy="340497"/>
          </a:xfrm>
          <a:prstGeom prst="straightConnector1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C84FABD-583A-4B64-85E6-235AF4606A0A}"/>
              </a:ext>
            </a:extLst>
          </p:cNvPr>
          <p:cNvSpPr/>
          <p:nvPr/>
        </p:nvSpPr>
        <p:spPr>
          <a:xfrm rot="16200000">
            <a:off x="5367620" y="2225734"/>
            <a:ext cx="130524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E512E3-CD54-433B-B3EA-28073C69C170}"/>
              </a:ext>
            </a:extLst>
          </p:cNvPr>
          <p:cNvSpPr/>
          <p:nvPr/>
        </p:nvSpPr>
        <p:spPr bwMode="auto">
          <a:xfrm>
            <a:off x="868049" y="2806780"/>
            <a:ext cx="3408831" cy="36548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 app.js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App({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 null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},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</a:t>
            </a:r>
            <a:r>
              <a:rPr lang="en-US" altLang="zh-CN" sz="1700" dirty="0" err="1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onLaunch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wx.getUserInfo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 success: res =&gt;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this.Data.userInfo</a:t>
            </a:r>
            <a:endParaRPr lang="en-US" altLang="zh-CN" sz="1700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=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res.userInfo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 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6D01774-AA06-447B-9138-7979159E31D3}"/>
              </a:ext>
            </a:extLst>
          </p:cNvPr>
          <p:cNvSpPr txBox="1"/>
          <p:nvPr/>
        </p:nvSpPr>
        <p:spPr>
          <a:xfrm>
            <a:off x="2055112" y="6175801"/>
            <a:ext cx="2464136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Application code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94190D7-60D3-4AD1-9175-0A322D359D36}"/>
              </a:ext>
            </a:extLst>
          </p:cNvPr>
          <p:cNvSpPr/>
          <p:nvPr/>
        </p:nvSpPr>
        <p:spPr>
          <a:xfrm>
            <a:off x="845013" y="4336399"/>
            <a:ext cx="3431866" cy="17613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30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70046-CE5B-40F9-AC93-3EA596C9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77FF59-2CDE-41B8-BBA4-FCEE5695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CDCC21-3C17-426E-96A4-7E31229CB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913" y="71500"/>
            <a:ext cx="6238087" cy="1143408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6438A13-770E-4EEF-9861-3480F642E33F}"/>
              </a:ext>
            </a:extLst>
          </p:cNvPr>
          <p:cNvCxnSpPr>
            <a:cxnSpLocks/>
          </p:cNvCxnSpPr>
          <p:nvPr/>
        </p:nvCxnSpPr>
        <p:spPr>
          <a:xfrm flipV="1">
            <a:off x="845013" y="1576078"/>
            <a:ext cx="8813991" cy="55002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0FD9453B-F1FD-479C-A92A-20025296FD2B}"/>
              </a:ext>
            </a:extLst>
          </p:cNvPr>
          <p:cNvSpPr/>
          <p:nvPr/>
        </p:nvSpPr>
        <p:spPr>
          <a:xfrm>
            <a:off x="1193066" y="1259224"/>
            <a:ext cx="1924306" cy="734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userInfo</a:t>
            </a:r>
            <a:r>
              <a:rPr lang="en-US" altLang="zh-CN" sz="2000" dirty="0">
                <a:solidFill>
                  <a:srgbClr val="2C2C2C"/>
                </a:solidFill>
              </a:rPr>
              <a:t>: </a:t>
            </a:r>
            <a:r>
              <a:rPr lang="en-US" altLang="zh-CN" sz="2000" dirty="0">
                <a:solidFill>
                  <a:srgbClr val="C00000"/>
                </a:solidFill>
              </a:rPr>
              <a:t>null</a:t>
            </a:r>
          </a:p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onLaunch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4A57A59-CCDB-4E1B-90EB-7B0224611C54}"/>
              </a:ext>
            </a:extLst>
          </p:cNvPr>
          <p:cNvCxnSpPr>
            <a:cxnSpLocks/>
          </p:cNvCxnSpPr>
          <p:nvPr/>
        </p:nvCxnSpPr>
        <p:spPr>
          <a:xfrm flipV="1">
            <a:off x="845013" y="2451681"/>
            <a:ext cx="8813991" cy="55002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F40543DA-9246-4C42-8878-F6414962CA86}"/>
              </a:ext>
            </a:extLst>
          </p:cNvPr>
          <p:cNvSpPr/>
          <p:nvPr/>
        </p:nvSpPr>
        <p:spPr>
          <a:xfrm>
            <a:off x="3255130" y="2249693"/>
            <a:ext cx="1924306" cy="458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wx.getUserinfo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363A6ED-E670-4D93-A7FD-73CFB8F76C23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2155219" y="1994141"/>
            <a:ext cx="1099911" cy="340497"/>
          </a:xfrm>
          <a:prstGeom prst="straightConnector1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C84FABD-583A-4B64-85E6-235AF4606A0A}"/>
              </a:ext>
            </a:extLst>
          </p:cNvPr>
          <p:cNvSpPr/>
          <p:nvPr/>
        </p:nvSpPr>
        <p:spPr>
          <a:xfrm rot="16200000">
            <a:off x="5367620" y="2225734"/>
            <a:ext cx="130524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E512E3-CD54-433B-B3EA-28073C69C170}"/>
              </a:ext>
            </a:extLst>
          </p:cNvPr>
          <p:cNvSpPr/>
          <p:nvPr/>
        </p:nvSpPr>
        <p:spPr bwMode="auto">
          <a:xfrm>
            <a:off x="868049" y="2806780"/>
            <a:ext cx="3408831" cy="36548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 app.js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App({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 null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},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</a:t>
            </a:r>
            <a:r>
              <a:rPr lang="en-US" altLang="zh-CN" sz="1700" dirty="0" err="1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onLaunch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wx.getUserInfo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 success: res =&gt;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this.Data.userInfo</a:t>
            </a:r>
            <a:endParaRPr lang="en-US" altLang="zh-CN" sz="1700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=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res.userInfo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 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6D01774-AA06-447B-9138-7979159E31D3}"/>
              </a:ext>
            </a:extLst>
          </p:cNvPr>
          <p:cNvSpPr txBox="1"/>
          <p:nvPr/>
        </p:nvSpPr>
        <p:spPr>
          <a:xfrm>
            <a:off x="2055112" y="6175801"/>
            <a:ext cx="2464136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Application code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94190D7-60D3-4AD1-9175-0A322D359D36}"/>
              </a:ext>
            </a:extLst>
          </p:cNvPr>
          <p:cNvSpPr/>
          <p:nvPr/>
        </p:nvSpPr>
        <p:spPr>
          <a:xfrm>
            <a:off x="845013" y="4336399"/>
            <a:ext cx="3431866" cy="17613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3C9E2DF-BE61-4D48-BD82-9DA327791190}"/>
              </a:ext>
            </a:extLst>
          </p:cNvPr>
          <p:cNvSpPr/>
          <p:nvPr/>
        </p:nvSpPr>
        <p:spPr bwMode="auto">
          <a:xfrm>
            <a:off x="6096000" y="2956820"/>
            <a:ext cx="3856567" cy="3354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 page.js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const app =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getApp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Page({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data: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 {},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},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</a:t>
            </a:r>
            <a:r>
              <a:rPr lang="en-US" altLang="zh-CN" sz="1700" dirty="0" err="1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onLoad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 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this.setData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app.gData</a:t>
            </a:r>
            <a:endParaRPr lang="en-US" altLang="zh-CN" sz="1700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        .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})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6445AF8-F6AA-4A72-B732-2961BD9185A7}"/>
              </a:ext>
            </a:extLst>
          </p:cNvPr>
          <p:cNvSpPr txBox="1"/>
          <p:nvPr/>
        </p:nvSpPr>
        <p:spPr>
          <a:xfrm>
            <a:off x="8538373" y="6175800"/>
            <a:ext cx="159851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Page</a:t>
            </a: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code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30A59F6-FE92-47DB-B410-D5908B253EBE}"/>
              </a:ext>
            </a:extLst>
          </p:cNvPr>
          <p:cNvSpPr/>
          <p:nvPr/>
        </p:nvSpPr>
        <p:spPr>
          <a:xfrm>
            <a:off x="3877930" y="1236120"/>
            <a:ext cx="1924306" cy="734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onLoad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1A7D64E-443D-45DA-ACBB-8BC3906B2117}"/>
              </a:ext>
            </a:extLst>
          </p:cNvPr>
          <p:cNvSpPr/>
          <p:nvPr/>
        </p:nvSpPr>
        <p:spPr>
          <a:xfrm>
            <a:off x="6099972" y="4814369"/>
            <a:ext cx="3852595" cy="1197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70046-CE5B-40F9-AC93-3EA596C9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77FF59-2CDE-41B8-BBA4-FCEE5695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37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CDCC21-3C17-426E-96A4-7E31229CB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913" y="71500"/>
            <a:ext cx="6238087" cy="1143408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6438A13-770E-4EEF-9861-3480F642E33F}"/>
              </a:ext>
            </a:extLst>
          </p:cNvPr>
          <p:cNvCxnSpPr>
            <a:cxnSpLocks/>
          </p:cNvCxnSpPr>
          <p:nvPr/>
        </p:nvCxnSpPr>
        <p:spPr>
          <a:xfrm flipV="1">
            <a:off x="845013" y="1576078"/>
            <a:ext cx="8813991" cy="55002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0FD9453B-F1FD-479C-A92A-20025296FD2B}"/>
              </a:ext>
            </a:extLst>
          </p:cNvPr>
          <p:cNvSpPr/>
          <p:nvPr/>
        </p:nvSpPr>
        <p:spPr>
          <a:xfrm>
            <a:off x="1193066" y="1259224"/>
            <a:ext cx="1924306" cy="734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userInfo</a:t>
            </a:r>
            <a:r>
              <a:rPr lang="en-US" altLang="zh-CN" sz="2000" dirty="0">
                <a:solidFill>
                  <a:srgbClr val="2C2C2C"/>
                </a:solidFill>
              </a:rPr>
              <a:t>: </a:t>
            </a:r>
            <a:r>
              <a:rPr lang="en-US" altLang="zh-CN" sz="2000" dirty="0">
                <a:solidFill>
                  <a:srgbClr val="C00000"/>
                </a:solidFill>
              </a:rPr>
              <a:t>null</a:t>
            </a:r>
          </a:p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onLaunch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4A57A59-CCDB-4E1B-90EB-7B0224611C54}"/>
              </a:ext>
            </a:extLst>
          </p:cNvPr>
          <p:cNvCxnSpPr>
            <a:cxnSpLocks/>
          </p:cNvCxnSpPr>
          <p:nvPr/>
        </p:nvCxnSpPr>
        <p:spPr>
          <a:xfrm flipV="1">
            <a:off x="845013" y="2451681"/>
            <a:ext cx="8813991" cy="55002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F40543DA-9246-4C42-8878-F6414962CA86}"/>
              </a:ext>
            </a:extLst>
          </p:cNvPr>
          <p:cNvSpPr/>
          <p:nvPr/>
        </p:nvSpPr>
        <p:spPr>
          <a:xfrm>
            <a:off x="3255130" y="2249693"/>
            <a:ext cx="1924306" cy="458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wx.getUserinfo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363A6ED-E670-4D93-A7FD-73CFB8F76C23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2155219" y="1994141"/>
            <a:ext cx="1099911" cy="340497"/>
          </a:xfrm>
          <a:prstGeom prst="straightConnector1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C84FABD-583A-4B64-85E6-235AF4606A0A}"/>
              </a:ext>
            </a:extLst>
          </p:cNvPr>
          <p:cNvSpPr/>
          <p:nvPr/>
        </p:nvSpPr>
        <p:spPr>
          <a:xfrm rot="16200000">
            <a:off x="5367620" y="2225734"/>
            <a:ext cx="130524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E512E3-CD54-433B-B3EA-28073C69C170}"/>
              </a:ext>
            </a:extLst>
          </p:cNvPr>
          <p:cNvSpPr/>
          <p:nvPr/>
        </p:nvSpPr>
        <p:spPr bwMode="auto">
          <a:xfrm>
            <a:off x="868049" y="2806780"/>
            <a:ext cx="3408831" cy="36548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 app.js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App({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 null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},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</a:t>
            </a:r>
            <a:r>
              <a:rPr lang="en-US" altLang="zh-CN" sz="1700" dirty="0" err="1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onLaunch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wx.getUserInfo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 success: res =&gt;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this.Data.userInfo</a:t>
            </a:r>
            <a:endParaRPr lang="en-US" altLang="zh-CN" sz="1700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=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res.userInfo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 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6D01774-AA06-447B-9138-7979159E31D3}"/>
              </a:ext>
            </a:extLst>
          </p:cNvPr>
          <p:cNvSpPr txBox="1"/>
          <p:nvPr/>
        </p:nvSpPr>
        <p:spPr>
          <a:xfrm>
            <a:off x="2055112" y="6175801"/>
            <a:ext cx="2464136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Application code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94190D7-60D3-4AD1-9175-0A322D359D36}"/>
              </a:ext>
            </a:extLst>
          </p:cNvPr>
          <p:cNvSpPr/>
          <p:nvPr/>
        </p:nvSpPr>
        <p:spPr>
          <a:xfrm>
            <a:off x="845013" y="4336399"/>
            <a:ext cx="3431866" cy="17613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3C9E2DF-BE61-4D48-BD82-9DA327791190}"/>
              </a:ext>
            </a:extLst>
          </p:cNvPr>
          <p:cNvSpPr/>
          <p:nvPr/>
        </p:nvSpPr>
        <p:spPr bwMode="auto">
          <a:xfrm>
            <a:off x="6096000" y="2956820"/>
            <a:ext cx="3856567" cy="3354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 page.js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const app =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getApp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Page({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data: 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 {},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},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</a:t>
            </a:r>
            <a:r>
              <a:rPr lang="en-US" altLang="zh-CN" sz="1700" dirty="0" err="1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onLoad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 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this.setData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  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app.gData</a:t>
            </a:r>
            <a:endParaRPr lang="en-US" altLang="zh-CN" sz="1700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            .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userInfo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,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    })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6445AF8-F6AA-4A72-B732-2961BD9185A7}"/>
              </a:ext>
            </a:extLst>
          </p:cNvPr>
          <p:cNvSpPr txBox="1"/>
          <p:nvPr/>
        </p:nvSpPr>
        <p:spPr>
          <a:xfrm>
            <a:off x="8538373" y="6175800"/>
            <a:ext cx="1598515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Page</a:t>
            </a: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code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30A59F6-FE92-47DB-B410-D5908B253EBE}"/>
              </a:ext>
            </a:extLst>
          </p:cNvPr>
          <p:cNvSpPr/>
          <p:nvPr/>
        </p:nvSpPr>
        <p:spPr>
          <a:xfrm>
            <a:off x="3877930" y="1236120"/>
            <a:ext cx="1924306" cy="734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onLoad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</a:p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userinfo</a:t>
            </a:r>
            <a:r>
              <a:rPr lang="en-US" altLang="zh-CN" sz="2000" dirty="0">
                <a:solidFill>
                  <a:srgbClr val="2C2C2C"/>
                </a:solidFill>
              </a:rPr>
              <a:t>: </a:t>
            </a:r>
            <a:r>
              <a:rPr lang="en-US" altLang="zh-CN" sz="2000" dirty="0">
                <a:solidFill>
                  <a:srgbClr val="C00000"/>
                </a:solidFill>
              </a:rPr>
              <a:t>null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1A7D64E-443D-45DA-ACBB-8BC3906B2117}"/>
              </a:ext>
            </a:extLst>
          </p:cNvPr>
          <p:cNvSpPr/>
          <p:nvPr/>
        </p:nvSpPr>
        <p:spPr>
          <a:xfrm>
            <a:off x="6099972" y="4814369"/>
            <a:ext cx="3852595" cy="1197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CE90EE9A-7E40-481F-9AB5-6EE5D86710BB}"/>
              </a:ext>
            </a:extLst>
          </p:cNvPr>
          <p:cNvCxnSpPr>
            <a:cxnSpLocks/>
            <a:stCxn id="16" idx="2"/>
          </p:cNvCxnSpPr>
          <p:nvPr/>
        </p:nvCxnSpPr>
        <p:spPr>
          <a:xfrm flipV="1">
            <a:off x="5686329" y="1603578"/>
            <a:ext cx="593018" cy="875603"/>
          </a:xfrm>
          <a:prstGeom prst="straightConnector1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6C5DA382-BC38-4467-B293-80683B2DEC78}"/>
              </a:ext>
            </a:extLst>
          </p:cNvPr>
          <p:cNvSpPr txBox="1"/>
          <p:nvPr/>
        </p:nvSpPr>
        <p:spPr>
          <a:xfrm>
            <a:off x="6007994" y="1841325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kern="1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userInfo</a:t>
            </a:r>
            <a:endParaRPr lang="zh-CN" altLang="en-US" sz="20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4" name="图形 23" descr="金龟子">
            <a:extLst>
              <a:ext uri="{FF2B5EF4-FFF2-40B4-BE49-F238E27FC236}">
                <a16:creationId xmlns:a16="http://schemas.microsoft.com/office/drawing/2014/main" id="{2779588C-AED5-4092-A7E4-7262993C2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290465">
            <a:off x="6943941" y="1170975"/>
            <a:ext cx="778573" cy="7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86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A4725F4-3035-4E76-9851-804F13F4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041" y="3247810"/>
            <a:ext cx="5039959" cy="359211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A7EFBEA-57FD-4FF6-88F0-D815966D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Research questions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6EF76F-EF22-40EF-B709-29F11C030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RQ1: Root cause</a:t>
            </a:r>
          </a:p>
          <a:p>
            <a:pPr lvl="1">
              <a:spcAft>
                <a:spcPts val="1200"/>
              </a:spcAft>
            </a:pPr>
            <a:r>
              <a:rPr lang="en-US" altLang="zh-CN" dirty="0"/>
              <a:t> What are the root causes of WeChat Mini-Program bugs?</a:t>
            </a:r>
          </a:p>
          <a:p>
            <a:pPr lvl="1">
              <a:spcAft>
                <a:spcPts val="1200"/>
              </a:spcAft>
            </a:pPr>
            <a:endParaRPr lang="en-US" altLang="zh-CN" dirty="0"/>
          </a:p>
          <a:p>
            <a:r>
              <a:rPr lang="en-US" altLang="zh-CN" dirty="0">
                <a:solidFill>
                  <a:srgbClr val="C00000"/>
                </a:solidFill>
              </a:rPr>
              <a:t> RQ2: Fix strategy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 How do developers fix WeChat Mini-Program bugs?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altLang="zh-CN" dirty="0">
                <a:solidFill>
                  <a:srgbClr val="C00000"/>
                </a:solidFill>
              </a:rPr>
              <a:t>    Are there common fix patterns?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227CB8-9867-47F8-8B13-A8A403A4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38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6608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FE4E09-905E-4618-BF68-720B2755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RQ2: Fix strategy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6A6C9C-570A-42E9-8867-07EF38208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The fixes of </a:t>
            </a:r>
            <a:r>
              <a:rPr lang="en-US" altLang="zh-CN" dirty="0" err="1"/>
              <a:t>WeBugs</a:t>
            </a:r>
            <a:r>
              <a:rPr lang="en-US" altLang="zh-CN" dirty="0"/>
              <a:t> are highly related to their root causes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3B6FCA-43DB-4997-BBAA-9A727CA1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39</a:t>
            </a:fld>
            <a:endParaRPr lang="zh-CN" altLang="en-US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91DBA796-DFE6-4813-810C-98E44FB41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87741"/>
              </p:ext>
            </p:extLst>
          </p:nvPr>
        </p:nvGraphicFramePr>
        <p:xfrm>
          <a:off x="635000" y="2116772"/>
          <a:ext cx="8610600" cy="2377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29733">
                  <a:extLst>
                    <a:ext uri="{9D8B030D-6E8A-4147-A177-3AD203B41FA5}">
                      <a16:colId xmlns:a16="http://schemas.microsoft.com/office/drawing/2014/main" val="3343160265"/>
                    </a:ext>
                  </a:extLst>
                </a:gridCol>
                <a:gridCol w="5969000">
                  <a:extLst>
                    <a:ext uri="{9D8B030D-6E8A-4147-A177-3AD203B41FA5}">
                      <a16:colId xmlns:a16="http://schemas.microsoft.com/office/drawing/2014/main" val="4059887078"/>
                    </a:ext>
                  </a:extLst>
                </a:gridCol>
                <a:gridCol w="1811867">
                  <a:extLst>
                    <a:ext uri="{9D8B030D-6E8A-4147-A177-3AD203B41FA5}">
                      <a16:colId xmlns:a16="http://schemas.microsoft.com/office/drawing/2014/main" val="2667007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No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Fix pattern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# </a:t>
                      </a:r>
                      <a:r>
                        <a:rPr lang="en-US" altLang="zh-CN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WeBugs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153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j-lt"/>
                        </a:rPr>
                        <a:t>Layout adaptation to anomalous screens.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508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j-lt"/>
                        </a:rPr>
                        <a:t>Adding undefined/null check before 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</a:rPr>
                        <a:t>16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34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j-lt"/>
                        </a:rPr>
                        <a:t>Wait for synchronization.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58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j-lt"/>
                        </a:rPr>
                        <a:t>Fix corresponding syntax errors.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</a:rPr>
                        <a:t>15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2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j-lt"/>
                        </a:rPr>
                        <a:t>Case by case fixes.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</a:rPr>
                        <a:t>46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772228"/>
                  </a:ext>
                </a:extLst>
              </a:tr>
            </a:tbl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34A78684-18F5-4F4A-99CE-75B74C7C4DCF}"/>
              </a:ext>
            </a:extLst>
          </p:cNvPr>
          <p:cNvGrpSpPr/>
          <p:nvPr/>
        </p:nvGrpSpPr>
        <p:grpSpPr>
          <a:xfrm>
            <a:off x="447471" y="2477311"/>
            <a:ext cx="10407426" cy="1699098"/>
            <a:chOff x="447471" y="2477311"/>
            <a:chExt cx="10407426" cy="169909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0A306E3-218B-4C3A-8CBC-BD105EF0B94D}"/>
                </a:ext>
              </a:extLst>
            </p:cNvPr>
            <p:cNvSpPr/>
            <p:nvPr/>
          </p:nvSpPr>
          <p:spPr>
            <a:xfrm>
              <a:off x="447471" y="2477311"/>
              <a:ext cx="9111575" cy="169909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39A1FC0-B8DA-48C5-B019-8EF3698FFC38}"/>
                </a:ext>
              </a:extLst>
            </p:cNvPr>
            <p:cNvSpPr txBox="1"/>
            <p:nvPr/>
          </p:nvSpPr>
          <p:spPr>
            <a:xfrm>
              <a:off x="9870332" y="3262009"/>
              <a:ext cx="9845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kern="1200" dirty="0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44.6%</a:t>
              </a:r>
              <a:endParaRPr lang="zh-CN" altLang="en-US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80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9A15AB-E110-455E-A1CB-F78CC5E1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Mini-Programs are deeply integrated into WeChat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F84C4E-5882-499D-8FB1-30C6E8EE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6C0E87-8428-4AAC-850A-E9534BDAD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75371"/>
          <a:stretch/>
        </p:blipFill>
        <p:spPr>
          <a:xfrm>
            <a:off x="393338" y="1093377"/>
            <a:ext cx="2837573" cy="5144346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A35FA1E-9C5A-446F-989A-176D46E8452A}"/>
              </a:ext>
            </a:extLst>
          </p:cNvPr>
          <p:cNvSpPr/>
          <p:nvPr/>
        </p:nvSpPr>
        <p:spPr>
          <a:xfrm>
            <a:off x="602863" y="1093377"/>
            <a:ext cx="2471530" cy="510209"/>
          </a:xfrm>
          <a:prstGeom prst="roundRect">
            <a:avLst>
              <a:gd name="adj" fmla="val 50000"/>
            </a:avLst>
          </a:prstGeom>
          <a:solidFill>
            <a:srgbClr val="7371B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Shared in Chat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5A1A78-C76E-4185-B129-3C96D3854790}"/>
              </a:ext>
            </a:extLst>
          </p:cNvPr>
          <p:cNvSpPr/>
          <p:nvPr/>
        </p:nvSpPr>
        <p:spPr>
          <a:xfrm>
            <a:off x="1133061" y="2001079"/>
            <a:ext cx="1490869" cy="18685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AC7951F-1D12-4BA1-ABEC-0D8D44F7E0A7}"/>
              </a:ext>
            </a:extLst>
          </p:cNvPr>
          <p:cNvGrpSpPr/>
          <p:nvPr/>
        </p:nvGrpSpPr>
        <p:grpSpPr>
          <a:xfrm>
            <a:off x="7581995" y="1086596"/>
            <a:ext cx="2973360" cy="5151127"/>
            <a:chOff x="7581995" y="1086596"/>
            <a:chExt cx="2973360" cy="5151127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5F2135E-BA46-4E47-BD54-44FA695CD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1995" y="1086596"/>
              <a:ext cx="2973360" cy="5151127"/>
            </a:xfrm>
            <a:prstGeom prst="rect">
              <a:avLst/>
            </a:prstGeom>
          </p:spPr>
        </p:pic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583887F9-F04D-4B50-AA03-D72FB1F552F1}"/>
                </a:ext>
              </a:extLst>
            </p:cNvPr>
            <p:cNvSpPr/>
            <p:nvPr/>
          </p:nvSpPr>
          <p:spPr>
            <a:xfrm>
              <a:off x="7660254" y="1100158"/>
              <a:ext cx="2816842" cy="510209"/>
            </a:xfrm>
            <a:prstGeom prst="roundRect">
              <a:avLst>
                <a:gd name="adj" fmla="val 50000"/>
              </a:avLst>
            </a:prstGeom>
            <a:solidFill>
              <a:srgbClr val="7371B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List in Discover Tab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7F65169-F89B-4684-8388-CC197A53F924}"/>
              </a:ext>
            </a:extLst>
          </p:cNvPr>
          <p:cNvGrpSpPr/>
          <p:nvPr/>
        </p:nvGrpSpPr>
        <p:grpSpPr>
          <a:xfrm>
            <a:off x="4077806" y="1093377"/>
            <a:ext cx="2837573" cy="5144346"/>
            <a:chOff x="4077806" y="1093377"/>
            <a:chExt cx="2837573" cy="5144346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EC5DDC9-6D4F-496C-B44A-BF2548091E38}"/>
                </a:ext>
              </a:extLst>
            </p:cNvPr>
            <p:cNvGrpSpPr/>
            <p:nvPr/>
          </p:nvGrpSpPr>
          <p:grpSpPr>
            <a:xfrm>
              <a:off x="4077806" y="1093377"/>
              <a:ext cx="2837573" cy="5144346"/>
              <a:chOff x="3716038" y="1086596"/>
              <a:chExt cx="2837573" cy="5144346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384BC36A-0E8A-4E95-A8AB-46C90FD097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814" r="50557"/>
              <a:stretch/>
            </p:blipFill>
            <p:spPr>
              <a:xfrm>
                <a:off x="3716038" y="1086596"/>
                <a:ext cx="2837573" cy="5144346"/>
              </a:xfrm>
              <a:prstGeom prst="rect">
                <a:avLst/>
              </a:prstGeom>
            </p:spPr>
          </p:pic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92701744-A12D-42AB-942A-4383865101E1}"/>
                  </a:ext>
                </a:extLst>
              </p:cNvPr>
              <p:cNvSpPr/>
              <p:nvPr/>
            </p:nvSpPr>
            <p:spPr>
              <a:xfrm>
                <a:off x="3899059" y="1093377"/>
                <a:ext cx="2471530" cy="510209"/>
              </a:xfrm>
              <a:prstGeom prst="roundRect">
                <a:avLst>
                  <a:gd name="adj" fmla="val 50000"/>
                </a:avLst>
              </a:prstGeom>
              <a:solidFill>
                <a:srgbClr val="7371BD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</a:rPr>
                  <a:t>Slide Down Tray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050BFB64-4366-4850-B103-1FD6DA1974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399" b="29952"/>
              <a:stretch/>
            </p:blipFill>
            <p:spPr>
              <a:xfrm>
                <a:off x="3970634" y="1760979"/>
                <a:ext cx="2282928" cy="1668021"/>
              </a:xfrm>
              <a:prstGeom prst="rect">
                <a:avLst/>
              </a:prstGeom>
            </p:spPr>
          </p:pic>
        </p:grp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F0B42A2D-6839-43F8-94A1-0145FC05E87A}"/>
                </a:ext>
              </a:extLst>
            </p:cNvPr>
            <p:cNvCxnSpPr/>
            <p:nvPr/>
          </p:nvCxnSpPr>
          <p:spPr>
            <a:xfrm>
              <a:off x="6082748" y="3505200"/>
              <a:ext cx="0" cy="927652"/>
            </a:xfrm>
            <a:prstGeom prst="straightConnector1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  <a:prstDash val="solid"/>
              <a:headEnd type="none"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32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B949DF-4816-4277-9A4F-5F91ABD9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RQ2: Fix strategy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E9DB23-2992-4014-85C4-521BCE3A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Layout adaptation to anomalous screens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CB955E-1783-4FE3-B1C2-4A5123B2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40</a:t>
            </a:fld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C44CA73-8347-4A63-AB4E-FADFF2264782}"/>
              </a:ext>
            </a:extLst>
          </p:cNvPr>
          <p:cNvGrpSpPr/>
          <p:nvPr/>
        </p:nvGrpSpPr>
        <p:grpSpPr>
          <a:xfrm>
            <a:off x="4238054" y="2919229"/>
            <a:ext cx="3459190" cy="580726"/>
            <a:chOff x="4249463" y="3173045"/>
            <a:chExt cx="2974652" cy="580726"/>
          </a:xfrm>
        </p:grpSpPr>
        <p:sp>
          <p:nvSpPr>
            <p:cNvPr id="13" name="箭头: 五边形 12">
              <a:extLst>
                <a:ext uri="{FF2B5EF4-FFF2-40B4-BE49-F238E27FC236}">
                  <a16:creationId xmlns:a16="http://schemas.microsoft.com/office/drawing/2014/main" id="{DBA06B2E-AE77-420C-B39C-1C7972B2CC73}"/>
                </a:ext>
              </a:extLst>
            </p:cNvPr>
            <p:cNvSpPr/>
            <p:nvPr/>
          </p:nvSpPr>
          <p:spPr>
            <a:xfrm>
              <a:off x="4249463" y="3173045"/>
              <a:ext cx="2974652" cy="580726"/>
            </a:xfrm>
            <a:prstGeom prst="homePlat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2A56237-89FD-408C-8AD5-01A1B2EF4F1B}"/>
                </a:ext>
              </a:extLst>
            </p:cNvPr>
            <p:cNvSpPr txBox="1"/>
            <p:nvPr/>
          </p:nvSpPr>
          <p:spPr>
            <a:xfrm>
              <a:off x="4261244" y="323257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400" b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Step 1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DD1FFDD-9546-4278-BE10-167CC52D0972}"/>
              </a:ext>
            </a:extLst>
          </p:cNvPr>
          <p:cNvGrpSpPr/>
          <p:nvPr/>
        </p:nvGrpSpPr>
        <p:grpSpPr>
          <a:xfrm>
            <a:off x="7573983" y="2919228"/>
            <a:ext cx="3301155" cy="580726"/>
            <a:chOff x="7759450" y="3064512"/>
            <a:chExt cx="3301155" cy="580726"/>
          </a:xfrm>
        </p:grpSpPr>
        <p:sp>
          <p:nvSpPr>
            <p:cNvPr id="15" name="箭头: V 形 14">
              <a:extLst>
                <a:ext uri="{FF2B5EF4-FFF2-40B4-BE49-F238E27FC236}">
                  <a16:creationId xmlns:a16="http://schemas.microsoft.com/office/drawing/2014/main" id="{B25815B6-4638-4576-85E7-69724C44F8A7}"/>
                </a:ext>
              </a:extLst>
            </p:cNvPr>
            <p:cNvSpPr/>
            <p:nvPr/>
          </p:nvSpPr>
          <p:spPr>
            <a:xfrm>
              <a:off x="7759450" y="3064512"/>
              <a:ext cx="3301155" cy="580726"/>
            </a:xfrm>
            <a:prstGeom prst="chevron">
              <a:avLst/>
            </a:prstGeom>
            <a:solidFill>
              <a:srgbClr val="E45A3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0280585-7E10-42D0-BDDA-6DC642272825}"/>
                </a:ext>
              </a:extLst>
            </p:cNvPr>
            <p:cNvSpPr txBox="1"/>
            <p:nvPr/>
          </p:nvSpPr>
          <p:spPr>
            <a:xfrm>
              <a:off x="8138781" y="3124042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400" b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Step 2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698BD83E-84FF-435F-9E6A-5E9FC95170C5}"/>
              </a:ext>
            </a:extLst>
          </p:cNvPr>
          <p:cNvSpPr/>
          <p:nvPr/>
        </p:nvSpPr>
        <p:spPr>
          <a:xfrm>
            <a:off x="7583147" y="3559484"/>
            <a:ext cx="3020136" cy="1385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DC0B685-BD42-49EC-8639-983BEC816DD8}"/>
              </a:ext>
            </a:extLst>
          </p:cNvPr>
          <p:cNvGrpSpPr/>
          <p:nvPr/>
        </p:nvGrpSpPr>
        <p:grpSpPr>
          <a:xfrm>
            <a:off x="4251754" y="3559486"/>
            <a:ext cx="3269268" cy="1385044"/>
            <a:chOff x="4231046" y="3879560"/>
            <a:chExt cx="3396602" cy="121853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71F4B7E-D719-40BE-92F6-72475C2BD495}"/>
                </a:ext>
              </a:extLst>
            </p:cNvPr>
            <p:cNvSpPr/>
            <p:nvPr/>
          </p:nvSpPr>
          <p:spPr>
            <a:xfrm>
              <a:off x="4231046" y="3879560"/>
              <a:ext cx="3297096" cy="1218534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76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1288C86-6A85-451D-90E7-9D8C45277F7A}"/>
                </a:ext>
              </a:extLst>
            </p:cNvPr>
            <p:cNvSpPr txBox="1"/>
            <p:nvPr/>
          </p:nvSpPr>
          <p:spPr>
            <a:xfrm>
              <a:off x="4257868" y="3980995"/>
              <a:ext cx="3369780" cy="1028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Obtain the </a:t>
              </a:r>
              <a:r>
                <a:rPr lang="en-US" altLang="zh-CN" sz="2000" kern="1200" dirty="0" err="1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safeArea</a:t>
              </a:r>
              <a:r>
                <a:rPr lang="en-US" altLang="zh-CN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 of the</a:t>
              </a: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target device by invoking</a:t>
              </a: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the API </a:t>
              </a:r>
              <a:r>
                <a:rPr lang="en-US" altLang="zh-CN" sz="2000" kern="1200" dirty="0" err="1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wx.getSystemInfo</a:t>
              </a:r>
              <a:r>
                <a:rPr lang="en-US" altLang="zh-CN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endParaRPr lang="zh-CN" altLang="en-US" sz="20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9DF99EC4-AAF2-496D-B5C8-797475BAB693}"/>
              </a:ext>
            </a:extLst>
          </p:cNvPr>
          <p:cNvSpPr txBox="1"/>
          <p:nvPr/>
        </p:nvSpPr>
        <p:spPr>
          <a:xfrm>
            <a:off x="7678924" y="3859591"/>
            <a:ext cx="274786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Set UI styles based on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dirty="0" err="1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safeArea</a:t>
            </a:r>
            <a:r>
              <a:rPr lang="en-US" altLang="zh-CN" sz="20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endParaRPr lang="zh-CN" altLang="en-US" sz="20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4EBBF67-02AA-4BD1-AB23-60218B103B5B}"/>
              </a:ext>
            </a:extLst>
          </p:cNvPr>
          <p:cNvGrpSpPr/>
          <p:nvPr/>
        </p:nvGrpSpPr>
        <p:grpSpPr>
          <a:xfrm>
            <a:off x="832889" y="2023868"/>
            <a:ext cx="2151808" cy="4213443"/>
            <a:chOff x="7539475" y="2150057"/>
            <a:chExt cx="2151808" cy="4213443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E99E3CE-6D58-45F1-8B8A-4F843BA7C2D7}"/>
                </a:ext>
              </a:extLst>
            </p:cNvPr>
            <p:cNvGrpSpPr/>
            <p:nvPr/>
          </p:nvGrpSpPr>
          <p:grpSpPr>
            <a:xfrm rot="5400000">
              <a:off x="6508657" y="3180875"/>
              <a:ext cx="4213443" cy="2151808"/>
              <a:chOff x="6317817" y="2608337"/>
              <a:chExt cx="5257706" cy="2642689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7929CB38-6039-476E-820C-F445B907D0D9}"/>
                  </a:ext>
                </a:extLst>
              </p:cNvPr>
              <p:cNvSpPr/>
              <p:nvPr/>
            </p:nvSpPr>
            <p:spPr>
              <a:xfrm>
                <a:off x="10939327" y="2698133"/>
                <a:ext cx="514378" cy="242647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253544BB-42D6-49CB-A922-04FC8BC4038A}"/>
                  </a:ext>
                </a:extLst>
              </p:cNvPr>
              <p:cNvSpPr/>
              <p:nvPr/>
            </p:nvSpPr>
            <p:spPr>
              <a:xfrm>
                <a:off x="6387253" y="2726841"/>
                <a:ext cx="499299" cy="239776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F1D40086-F429-41DB-B939-900F89CAB5FA}"/>
                  </a:ext>
                </a:extLst>
              </p:cNvPr>
              <p:cNvGrpSpPr/>
              <p:nvPr/>
            </p:nvGrpSpPr>
            <p:grpSpPr>
              <a:xfrm>
                <a:off x="6317817" y="2608337"/>
                <a:ext cx="5257706" cy="2642689"/>
                <a:chOff x="6317817" y="2608337"/>
                <a:chExt cx="5257706" cy="2642689"/>
              </a:xfrm>
            </p:grpSpPr>
            <p:sp>
              <p:nvSpPr>
                <p:cNvPr id="27" name="矩形: 圆角 26">
                  <a:extLst>
                    <a:ext uri="{FF2B5EF4-FFF2-40B4-BE49-F238E27FC236}">
                      <a16:creationId xmlns:a16="http://schemas.microsoft.com/office/drawing/2014/main" id="{20F81689-4713-4CDE-8CE7-EA0790095DAE}"/>
                    </a:ext>
                  </a:extLst>
                </p:cNvPr>
                <p:cNvSpPr/>
                <p:nvPr/>
              </p:nvSpPr>
              <p:spPr>
                <a:xfrm>
                  <a:off x="6748087" y="2736421"/>
                  <a:ext cx="4482100" cy="2416614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îsḻîḋê">
                  <a:extLst>
                    <a:ext uri="{FF2B5EF4-FFF2-40B4-BE49-F238E27FC236}">
                      <a16:creationId xmlns:a16="http://schemas.microsoft.com/office/drawing/2014/main" id="{C320BADB-4436-4276-B42B-D94F1509898B}"/>
                    </a:ext>
                  </a:extLst>
                </p:cNvPr>
                <p:cNvSpPr/>
                <p:nvPr/>
              </p:nvSpPr>
              <p:spPr>
                <a:xfrm rot="16200000">
                  <a:off x="7625325" y="1300829"/>
                  <a:ext cx="2642689" cy="5257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78" y="0"/>
                      </a:moveTo>
                      <a:cubicBezTo>
                        <a:pt x="3189" y="0"/>
                        <a:pt x="2539" y="1"/>
                        <a:pt x="1850" y="107"/>
                      </a:cubicBezTo>
                      <a:cubicBezTo>
                        <a:pt x="1093" y="241"/>
                        <a:pt x="495" y="531"/>
                        <a:pt x="219" y="899"/>
                      </a:cubicBezTo>
                      <a:cubicBezTo>
                        <a:pt x="0" y="1235"/>
                        <a:pt x="0" y="1552"/>
                        <a:pt x="0" y="2175"/>
                      </a:cubicBezTo>
                      <a:lnTo>
                        <a:pt x="0" y="19415"/>
                      </a:lnTo>
                      <a:cubicBezTo>
                        <a:pt x="0" y="20049"/>
                        <a:pt x="0" y="20365"/>
                        <a:pt x="219" y="20701"/>
                      </a:cubicBezTo>
                      <a:cubicBezTo>
                        <a:pt x="495" y="21069"/>
                        <a:pt x="1093" y="21359"/>
                        <a:pt x="1850" y="21493"/>
                      </a:cubicBezTo>
                      <a:cubicBezTo>
                        <a:pt x="2543" y="21600"/>
                        <a:pt x="3194" y="21600"/>
                        <a:pt x="4478" y="21600"/>
                      </a:cubicBezTo>
                      <a:lnTo>
                        <a:pt x="17103" y="21600"/>
                      </a:lnTo>
                      <a:cubicBezTo>
                        <a:pt x="18407" y="21600"/>
                        <a:pt x="19057" y="21600"/>
                        <a:pt x="19750" y="21493"/>
                      </a:cubicBezTo>
                      <a:cubicBezTo>
                        <a:pt x="20507" y="21359"/>
                        <a:pt x="21105" y="21069"/>
                        <a:pt x="21381" y="20701"/>
                      </a:cubicBezTo>
                      <a:cubicBezTo>
                        <a:pt x="21600" y="20365"/>
                        <a:pt x="21600" y="20048"/>
                        <a:pt x="21600" y="19425"/>
                      </a:cubicBezTo>
                      <a:lnTo>
                        <a:pt x="21600" y="2185"/>
                      </a:lnTo>
                      <a:cubicBezTo>
                        <a:pt x="21600" y="1551"/>
                        <a:pt x="21600" y="1235"/>
                        <a:pt x="21381" y="899"/>
                      </a:cubicBezTo>
                      <a:cubicBezTo>
                        <a:pt x="21105" y="531"/>
                        <a:pt x="20507" y="241"/>
                        <a:pt x="19750" y="107"/>
                      </a:cubicBezTo>
                      <a:cubicBezTo>
                        <a:pt x="19057" y="0"/>
                        <a:pt x="18406" y="0"/>
                        <a:pt x="17122" y="0"/>
                      </a:cubicBezTo>
                      <a:lnTo>
                        <a:pt x="4478" y="0"/>
                      </a:lnTo>
                      <a:close/>
                      <a:moveTo>
                        <a:pt x="4068" y="499"/>
                      </a:moveTo>
                      <a:lnTo>
                        <a:pt x="5025" y="499"/>
                      </a:lnTo>
                      <a:cubicBezTo>
                        <a:pt x="5096" y="503"/>
                        <a:pt x="5163" y="515"/>
                        <a:pt x="5212" y="541"/>
                      </a:cubicBezTo>
                      <a:cubicBezTo>
                        <a:pt x="5257" y="565"/>
                        <a:pt x="5280" y="596"/>
                        <a:pt x="5285" y="628"/>
                      </a:cubicBezTo>
                      <a:cubicBezTo>
                        <a:pt x="5292" y="675"/>
                        <a:pt x="5300" y="719"/>
                        <a:pt x="5312" y="761"/>
                      </a:cubicBezTo>
                      <a:cubicBezTo>
                        <a:pt x="5325" y="807"/>
                        <a:pt x="5343" y="851"/>
                        <a:pt x="5369" y="893"/>
                      </a:cubicBezTo>
                      <a:cubicBezTo>
                        <a:pt x="5426" y="969"/>
                        <a:pt x="5516" y="1037"/>
                        <a:pt x="5631" y="1092"/>
                      </a:cubicBezTo>
                      <a:cubicBezTo>
                        <a:pt x="5746" y="1148"/>
                        <a:pt x="5886" y="1192"/>
                        <a:pt x="6042" y="1220"/>
                      </a:cubicBezTo>
                      <a:cubicBezTo>
                        <a:pt x="6185" y="1242"/>
                        <a:pt x="6324" y="1253"/>
                        <a:pt x="6494" y="1258"/>
                      </a:cubicBezTo>
                      <a:cubicBezTo>
                        <a:pt x="6664" y="1264"/>
                        <a:pt x="6866" y="1263"/>
                        <a:pt x="7135" y="1263"/>
                      </a:cubicBezTo>
                      <a:lnTo>
                        <a:pt x="14440" y="1263"/>
                      </a:lnTo>
                      <a:cubicBezTo>
                        <a:pt x="14708" y="1263"/>
                        <a:pt x="14910" y="1264"/>
                        <a:pt x="15080" y="1258"/>
                      </a:cubicBezTo>
                      <a:cubicBezTo>
                        <a:pt x="15251" y="1253"/>
                        <a:pt x="15390" y="1242"/>
                        <a:pt x="15533" y="1220"/>
                      </a:cubicBezTo>
                      <a:cubicBezTo>
                        <a:pt x="15689" y="1192"/>
                        <a:pt x="15829" y="1148"/>
                        <a:pt x="15944" y="1092"/>
                      </a:cubicBezTo>
                      <a:cubicBezTo>
                        <a:pt x="16058" y="1037"/>
                        <a:pt x="16148" y="969"/>
                        <a:pt x="16205" y="893"/>
                      </a:cubicBezTo>
                      <a:cubicBezTo>
                        <a:pt x="16232" y="851"/>
                        <a:pt x="16249" y="807"/>
                        <a:pt x="16262" y="761"/>
                      </a:cubicBezTo>
                      <a:cubicBezTo>
                        <a:pt x="16274" y="719"/>
                        <a:pt x="16282" y="675"/>
                        <a:pt x="16289" y="628"/>
                      </a:cubicBezTo>
                      <a:cubicBezTo>
                        <a:pt x="16294" y="596"/>
                        <a:pt x="16318" y="565"/>
                        <a:pt x="16362" y="541"/>
                      </a:cubicBezTo>
                      <a:cubicBezTo>
                        <a:pt x="16412" y="515"/>
                        <a:pt x="16480" y="503"/>
                        <a:pt x="16551" y="499"/>
                      </a:cubicBezTo>
                      <a:lnTo>
                        <a:pt x="17532" y="499"/>
                      </a:lnTo>
                      <a:cubicBezTo>
                        <a:pt x="18404" y="499"/>
                        <a:pt x="18846" y="499"/>
                        <a:pt x="19317" y="571"/>
                      </a:cubicBezTo>
                      <a:cubicBezTo>
                        <a:pt x="19831" y="662"/>
                        <a:pt x="20237" y="859"/>
                        <a:pt x="20424" y="1109"/>
                      </a:cubicBezTo>
                      <a:cubicBezTo>
                        <a:pt x="20573" y="1338"/>
                        <a:pt x="20573" y="1553"/>
                        <a:pt x="20573" y="1983"/>
                      </a:cubicBezTo>
                      <a:lnTo>
                        <a:pt x="20573" y="19623"/>
                      </a:lnTo>
                      <a:cubicBezTo>
                        <a:pt x="20573" y="20046"/>
                        <a:pt x="20573" y="20262"/>
                        <a:pt x="20424" y="20491"/>
                      </a:cubicBezTo>
                      <a:cubicBezTo>
                        <a:pt x="20237" y="20741"/>
                        <a:pt x="19831" y="20938"/>
                        <a:pt x="19317" y="21029"/>
                      </a:cubicBezTo>
                      <a:cubicBezTo>
                        <a:pt x="18846" y="21101"/>
                        <a:pt x="18403" y="21101"/>
                        <a:pt x="17517" y="21101"/>
                      </a:cubicBezTo>
                      <a:lnTo>
                        <a:pt x="4068" y="21101"/>
                      </a:lnTo>
                      <a:cubicBezTo>
                        <a:pt x="3196" y="21101"/>
                        <a:pt x="2754" y="21101"/>
                        <a:pt x="2283" y="21029"/>
                      </a:cubicBezTo>
                      <a:cubicBezTo>
                        <a:pt x="1769" y="20938"/>
                        <a:pt x="1363" y="20741"/>
                        <a:pt x="1176" y="20491"/>
                      </a:cubicBezTo>
                      <a:cubicBezTo>
                        <a:pt x="1027" y="20262"/>
                        <a:pt x="1027" y="20047"/>
                        <a:pt x="1027" y="19617"/>
                      </a:cubicBezTo>
                      <a:lnTo>
                        <a:pt x="1027" y="1977"/>
                      </a:lnTo>
                      <a:cubicBezTo>
                        <a:pt x="1027" y="1554"/>
                        <a:pt x="1027" y="1338"/>
                        <a:pt x="1176" y="1109"/>
                      </a:cubicBezTo>
                      <a:cubicBezTo>
                        <a:pt x="1363" y="859"/>
                        <a:pt x="1769" y="662"/>
                        <a:pt x="2283" y="571"/>
                      </a:cubicBezTo>
                      <a:cubicBezTo>
                        <a:pt x="2751" y="499"/>
                        <a:pt x="3195" y="499"/>
                        <a:pt x="4068" y="499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/>
                <a:p>
                  <a:pPr>
                    <a:defRPr sz="3200">
                      <a:solidFill>
                        <a:schemeClr val="accent1">
                          <a:hueOff val="-12342858"/>
                          <a:satOff val="-30433"/>
                          <a:lumOff val="4509"/>
                        </a:schemeClr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0C8FA83-22A2-4394-9AD4-75037E017AC5}"/>
                    </a:ext>
                  </a:extLst>
                </p:cNvPr>
                <p:cNvGrpSpPr/>
                <p:nvPr/>
              </p:nvGrpSpPr>
              <p:grpSpPr>
                <a:xfrm>
                  <a:off x="6490561" y="4781473"/>
                  <a:ext cx="221708" cy="221826"/>
                  <a:chOff x="6963631" y="3429000"/>
                  <a:chExt cx="319951" cy="330200"/>
                </a:xfrm>
              </p:grpSpPr>
              <p:sp>
                <p:nvSpPr>
                  <p:cNvPr id="35" name="椭圆 34">
                    <a:extLst>
                      <a:ext uri="{FF2B5EF4-FFF2-40B4-BE49-F238E27FC236}">
                        <a16:creationId xmlns:a16="http://schemas.microsoft.com/office/drawing/2014/main" id="{AC849692-CCE1-45E6-9B0C-749C4A726054}"/>
                      </a:ext>
                    </a:extLst>
                  </p:cNvPr>
                  <p:cNvSpPr/>
                  <p:nvPr/>
                </p:nvSpPr>
                <p:spPr>
                  <a:xfrm>
                    <a:off x="6963631" y="3429000"/>
                    <a:ext cx="319951" cy="330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" name="椭圆 35">
                    <a:extLst>
                      <a:ext uri="{FF2B5EF4-FFF2-40B4-BE49-F238E27FC236}">
                        <a16:creationId xmlns:a16="http://schemas.microsoft.com/office/drawing/2014/main" id="{3308F98F-0422-433A-BC8E-E27587BF2966}"/>
                      </a:ext>
                    </a:extLst>
                  </p:cNvPr>
                  <p:cNvSpPr/>
                  <p:nvPr/>
                </p:nvSpPr>
                <p:spPr>
                  <a:xfrm>
                    <a:off x="7015320" y="3493276"/>
                    <a:ext cx="216572" cy="19642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4" name="矩形: 圆角 33">
                  <a:extLst>
                    <a:ext uri="{FF2B5EF4-FFF2-40B4-BE49-F238E27FC236}">
                      <a16:creationId xmlns:a16="http://schemas.microsoft.com/office/drawing/2014/main" id="{E3788B7E-2205-4944-BC3D-1D1C9C01DB29}"/>
                    </a:ext>
                  </a:extLst>
                </p:cNvPr>
                <p:cNvSpPr/>
                <p:nvPr/>
              </p:nvSpPr>
              <p:spPr>
                <a:xfrm>
                  <a:off x="11334276" y="3388021"/>
                  <a:ext cx="45719" cy="1283358"/>
                </a:xfrm>
                <a:prstGeom prst="roundRect">
                  <a:avLst>
                    <a:gd name="adj" fmla="val 34182"/>
                  </a:avLst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703D6BB0-CC6D-42C7-9554-A272415D2CBE}"/>
                  </a:ext>
                </a:extLst>
              </p:cNvPr>
              <p:cNvCxnSpPr/>
              <p:nvPr/>
            </p:nvCxnSpPr>
            <p:spPr>
              <a:xfrm>
                <a:off x="6748087" y="2736421"/>
                <a:ext cx="0" cy="2494177"/>
              </a:xfrm>
              <a:prstGeom prst="line">
                <a:avLst/>
              </a:prstGeom>
              <a:ln w="28575">
                <a:solidFill>
                  <a:srgbClr val="2C2C2C"/>
                </a:solidFill>
                <a:prstDash val="solid"/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A6024664-BFDC-4AFF-938A-E3C7EE2A9428}"/>
                  </a:ext>
                </a:extLst>
              </p:cNvPr>
              <p:cNvCxnSpPr/>
              <p:nvPr/>
            </p:nvCxnSpPr>
            <p:spPr>
              <a:xfrm>
                <a:off x="11230187" y="2693898"/>
                <a:ext cx="0" cy="2494177"/>
              </a:xfrm>
              <a:prstGeom prst="line">
                <a:avLst/>
              </a:prstGeom>
              <a:ln w="28575">
                <a:solidFill>
                  <a:srgbClr val="2C2C2C"/>
                </a:solidFill>
                <a:prstDash val="solid"/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835F68-B493-4A39-9754-057F3EA31F1F}"/>
                </a:ext>
              </a:extLst>
            </p:cNvPr>
            <p:cNvSpPr txBox="1"/>
            <p:nvPr/>
          </p:nvSpPr>
          <p:spPr>
            <a:xfrm>
              <a:off x="7895469" y="3954072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Safe area</a:t>
              </a:r>
              <a:endParaRPr lang="zh-CN" altLang="en-US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746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53D387-04F3-46ED-B7F4-4338E32C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RQ2: Fix strategy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65DB3C-5B42-4770-937D-20F7A2EF1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Adding undefined / null check before use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D14792-0751-4F42-8B00-43D343D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41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834648-E4DA-4519-B59C-A12BB99F2F0C}"/>
              </a:ext>
            </a:extLst>
          </p:cNvPr>
          <p:cNvSpPr txBox="1"/>
          <p:nvPr/>
        </p:nvSpPr>
        <p:spPr>
          <a:xfrm>
            <a:off x="8059836" y="4599714"/>
            <a:ext cx="130035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return</a:t>
            </a:r>
            <a:r>
              <a:rPr lang="en-US" altLang="zh-CN" sz="2200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200" dirty="0" err="1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cb</a:t>
            </a:r>
            <a:endParaRPr lang="zh-CN" altLang="en-US" sz="2200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CDBBE8F-724A-49E1-897D-914180FA196C}"/>
              </a:ext>
            </a:extLst>
          </p:cNvPr>
          <p:cNvCxnSpPr>
            <a:cxnSpLocks/>
          </p:cNvCxnSpPr>
          <p:nvPr/>
        </p:nvCxnSpPr>
        <p:spPr>
          <a:xfrm>
            <a:off x="7182349" y="2577745"/>
            <a:ext cx="0" cy="3659566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D1A7B23-293F-4476-B888-2C6FF281598B}"/>
              </a:ext>
            </a:extLst>
          </p:cNvPr>
          <p:cNvCxnSpPr>
            <a:cxnSpLocks/>
          </p:cNvCxnSpPr>
          <p:nvPr/>
        </p:nvCxnSpPr>
        <p:spPr>
          <a:xfrm flipH="1">
            <a:off x="9959515" y="2588777"/>
            <a:ext cx="2947" cy="3648534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21CDAC45-8E4E-4EE3-A7E4-05E6FEA8556A}"/>
              </a:ext>
            </a:extLst>
          </p:cNvPr>
          <p:cNvSpPr/>
          <p:nvPr/>
        </p:nvSpPr>
        <p:spPr>
          <a:xfrm>
            <a:off x="9047586" y="3506581"/>
            <a:ext cx="1693332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wx.request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9D00DE2-800E-48EB-865C-756D444B467C}"/>
              </a:ext>
            </a:extLst>
          </p:cNvPr>
          <p:cNvCxnSpPr>
            <a:cxnSpLocks/>
            <a:stCxn id="27" idx="3"/>
            <a:endCxn id="17" idx="1"/>
          </p:cNvCxnSpPr>
          <p:nvPr/>
        </p:nvCxnSpPr>
        <p:spPr>
          <a:xfrm>
            <a:off x="7998195" y="3345295"/>
            <a:ext cx="1049391" cy="414733"/>
          </a:xfrm>
          <a:prstGeom prst="straightConnector1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542B03D-8A64-44C7-82BD-D8F838A7A300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256553" y="4520367"/>
            <a:ext cx="1702962" cy="1143851"/>
          </a:xfrm>
          <a:prstGeom prst="straightConnector1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27EDC004-55FC-41DA-8C1F-E9297C64FE87}"/>
              </a:ext>
            </a:extLst>
          </p:cNvPr>
          <p:cNvSpPr/>
          <p:nvPr/>
        </p:nvSpPr>
        <p:spPr>
          <a:xfrm>
            <a:off x="9894253" y="4013474"/>
            <a:ext cx="130524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AEF140C-E87B-46F1-BE4A-8F709608007D}"/>
              </a:ext>
            </a:extLst>
          </p:cNvPr>
          <p:cNvSpPr/>
          <p:nvPr/>
        </p:nvSpPr>
        <p:spPr>
          <a:xfrm>
            <a:off x="6096000" y="5410771"/>
            <a:ext cx="2160553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2C2C2C"/>
                </a:solidFill>
              </a:rPr>
              <a:t>…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780C8E1-B666-4613-9D60-C6EA30F502FD}"/>
              </a:ext>
            </a:extLst>
          </p:cNvPr>
          <p:cNvSpPr/>
          <p:nvPr/>
        </p:nvSpPr>
        <p:spPr>
          <a:xfrm>
            <a:off x="6096000" y="5412988"/>
            <a:ext cx="2160553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C00000"/>
                </a:solidFill>
              </a:rPr>
              <a:t>cb</a:t>
            </a:r>
            <a:r>
              <a:rPr lang="en-US" altLang="zh-CN" sz="2000" dirty="0" err="1">
                <a:solidFill>
                  <a:srgbClr val="2C2C2C"/>
                </a:solidFill>
              </a:rPr>
              <a:t>.list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2B55B32-C6E4-4415-B944-A81B187C7B56}"/>
              </a:ext>
            </a:extLst>
          </p:cNvPr>
          <p:cNvSpPr/>
          <p:nvPr/>
        </p:nvSpPr>
        <p:spPr>
          <a:xfrm>
            <a:off x="6096000" y="5410771"/>
            <a:ext cx="2160553" cy="506893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C00000"/>
                </a:solidFill>
              </a:rPr>
              <a:t>cb</a:t>
            </a:r>
            <a:r>
              <a:rPr lang="en-US" altLang="zh-CN" sz="2000" dirty="0" err="1">
                <a:solidFill>
                  <a:srgbClr val="2C2C2C"/>
                </a:solidFill>
              </a:rPr>
              <a:t>.list.foreach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5C0770-41CF-4388-8397-4BEB17F8EC45}"/>
              </a:ext>
            </a:extLst>
          </p:cNvPr>
          <p:cNvGrpSpPr/>
          <p:nvPr/>
        </p:nvGrpSpPr>
        <p:grpSpPr>
          <a:xfrm>
            <a:off x="8933438" y="5088979"/>
            <a:ext cx="2884709" cy="783207"/>
            <a:chOff x="8941662" y="5635433"/>
            <a:chExt cx="2884709" cy="78320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257EA9A-CAE2-425E-BDFA-CFF9379FC810}"/>
                </a:ext>
              </a:extLst>
            </p:cNvPr>
            <p:cNvSpPr/>
            <p:nvPr/>
          </p:nvSpPr>
          <p:spPr>
            <a:xfrm>
              <a:off x="8941662" y="5901063"/>
              <a:ext cx="2055102" cy="517577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err="1">
                  <a:solidFill>
                    <a:schemeClr val="bg1"/>
                  </a:solidFill>
                </a:rPr>
                <a:t>TypeError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图形 25" descr="金龟子">
              <a:extLst>
                <a:ext uri="{FF2B5EF4-FFF2-40B4-BE49-F238E27FC236}">
                  <a16:creationId xmlns:a16="http://schemas.microsoft.com/office/drawing/2014/main" id="{47987219-60A9-490D-8C38-744FE57DA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290465">
              <a:off x="11047798" y="5635433"/>
              <a:ext cx="778573" cy="778573"/>
            </a:xfrm>
            <a:prstGeom prst="rect">
              <a:avLst/>
            </a:prstGeom>
          </p:spPr>
        </p:pic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4A84C613-48F4-4FDD-9EBE-32B2169CEF51}"/>
              </a:ext>
            </a:extLst>
          </p:cNvPr>
          <p:cNvSpPr/>
          <p:nvPr/>
        </p:nvSpPr>
        <p:spPr>
          <a:xfrm>
            <a:off x="6304863" y="2958958"/>
            <a:ext cx="1693332" cy="772674"/>
          </a:xfrm>
          <a:prstGeom prst="rect">
            <a:avLst/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rgbClr val="2C2C2C"/>
                </a:solidFill>
              </a:rPr>
              <a:t>getList</a:t>
            </a:r>
            <a:r>
              <a:rPr lang="en-US" altLang="zh-CN" sz="2000" dirty="0">
                <a:solidFill>
                  <a:srgbClr val="2C2C2C"/>
                </a:solidFill>
              </a:rPr>
              <a:t>()</a:t>
            </a:r>
          </a:p>
          <a:p>
            <a:pPr algn="ctr"/>
            <a:r>
              <a:rPr lang="en-US" altLang="zh-CN" sz="2000" dirty="0">
                <a:solidFill>
                  <a:srgbClr val="2C2C2C"/>
                </a:solidFill>
              </a:rPr>
              <a:t>request()</a:t>
            </a:r>
            <a:endParaRPr lang="zh-CN" altLang="en-US" sz="2000" dirty="0">
              <a:solidFill>
                <a:srgbClr val="2C2C2C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70E045-D259-438A-97D4-7F3FC3B4B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61" y="1643535"/>
            <a:ext cx="5184363" cy="51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4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A885D-2A2D-4837-9FA2-9CA88E5F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Understanding and detecting </a:t>
            </a:r>
            <a:r>
              <a:rPr lang="en-US" altLang="zh-CN" dirty="0" err="1"/>
              <a:t>WeBugs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BA542-1CB8-4839-AC5F-C0D1650BD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/>
              <a:t> First empirical study on </a:t>
            </a:r>
            <a:r>
              <a:rPr lang="en-US" altLang="zh-CN" dirty="0" err="1"/>
              <a:t>WeBugs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 RQ1: Root cause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 RQ2: Fix strategy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dirty="0">
                <a:solidFill>
                  <a:srgbClr val="C00000"/>
                </a:solidFill>
              </a:rPr>
              <a:t>Detecting </a:t>
            </a:r>
            <a:r>
              <a:rPr lang="en-US" altLang="zh-CN" dirty="0" err="1">
                <a:solidFill>
                  <a:srgbClr val="C00000"/>
                </a:solidFill>
              </a:rPr>
              <a:t>WeBugs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en-US" altLang="zh-CN" dirty="0"/>
              <a:t> A static analysis tool, </a:t>
            </a:r>
            <a:r>
              <a:rPr lang="en-US" altLang="zh-CN" dirty="0" err="1"/>
              <a:t>WeDetector</a:t>
            </a:r>
            <a:endParaRPr lang="en-US" altLang="zh-CN" dirty="0"/>
          </a:p>
          <a:p>
            <a:pPr lvl="1"/>
            <a:r>
              <a:rPr lang="en-US" altLang="zh-CN" dirty="0"/>
              <a:t> Find 11 new bugs in 25 popular WeChat Mini-Programs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FAB16E-D315-4B42-A017-F6BA0427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42</a:t>
            </a:fld>
            <a:endParaRPr lang="zh-CN" altLang="en-US" dirty="0"/>
          </a:p>
        </p:txBody>
      </p:sp>
      <p:pic>
        <p:nvPicPr>
          <p:cNvPr id="5" name="内容占位符 9">
            <a:extLst>
              <a:ext uri="{FF2B5EF4-FFF2-40B4-BE49-F238E27FC236}">
                <a16:creationId xmlns:a16="http://schemas.microsoft.com/office/drawing/2014/main" id="{F322942F-6E6E-4405-845F-E4DEE9327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55" y="3818189"/>
            <a:ext cx="2419122" cy="24191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16313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9A377-3FD4-4356-89DC-48117516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WeBug</a:t>
            </a:r>
            <a:r>
              <a:rPr lang="en-US" altLang="zh-CN" dirty="0"/>
              <a:t> detection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B51E83-6B61-4400-A714-C0F14854B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/>
              <a:t> </a:t>
            </a:r>
            <a:r>
              <a:rPr lang="en-US" altLang="zh-CN" dirty="0">
                <a:solidFill>
                  <a:schemeClr val="tx1"/>
                </a:solidFill>
              </a:rPr>
              <a:t>Bug patterns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Pattern 1. </a:t>
            </a:r>
            <a:r>
              <a:rPr lang="en-US" altLang="zh-CN" dirty="0"/>
              <a:t>Incorrect invocations of platform-dependent APIs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42F872-5E97-4D63-ABE1-85C642D7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43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78B342-67E2-469A-BE82-B8954E90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67" y="2562377"/>
            <a:ext cx="10597334" cy="330664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601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9A377-3FD4-4356-89DC-48117516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WeBug</a:t>
            </a:r>
            <a:r>
              <a:rPr lang="en-US" altLang="zh-CN" dirty="0"/>
              <a:t> detection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B51E83-6B61-4400-A714-C0F14854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7" y="1040920"/>
            <a:ext cx="12374165" cy="51963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/>
              <a:t> Bug patterns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Pattern 1. </a:t>
            </a:r>
            <a:r>
              <a:rPr lang="en-US" altLang="zh-CN" dirty="0"/>
              <a:t>Incorrect invocations of platform-dependent APIs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Pattern 2. </a:t>
            </a:r>
            <a:r>
              <a:rPr lang="en-US" altLang="zh-CN" dirty="0"/>
              <a:t>Incomplete layout adaptation to anomalous screens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Pattern 3. </a:t>
            </a:r>
            <a:r>
              <a:rPr lang="en-US" altLang="zh-CN" dirty="0"/>
              <a:t>Improper handling of return data when invoking asynchronous APIs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42F872-5E97-4D63-ABE1-85C642D7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44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2F47BD-ABF0-4443-A849-633F61E4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78" y="3110254"/>
            <a:ext cx="7821385" cy="34674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1346D00-BD3A-4D0D-971F-F322D32C98C7}"/>
              </a:ext>
            </a:extLst>
          </p:cNvPr>
          <p:cNvGrpSpPr/>
          <p:nvPr/>
        </p:nvGrpSpPr>
        <p:grpSpPr>
          <a:xfrm>
            <a:off x="974147" y="3110254"/>
            <a:ext cx="1791692" cy="3628819"/>
            <a:chOff x="7539475" y="2150057"/>
            <a:chExt cx="2151808" cy="421344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DC3CF4B-9D82-476B-AA15-09B94743C4C3}"/>
                </a:ext>
              </a:extLst>
            </p:cNvPr>
            <p:cNvGrpSpPr/>
            <p:nvPr/>
          </p:nvGrpSpPr>
          <p:grpSpPr>
            <a:xfrm rot="5400000">
              <a:off x="6508657" y="3180875"/>
              <a:ext cx="4213443" cy="2151808"/>
              <a:chOff x="6317817" y="2608337"/>
              <a:chExt cx="5257706" cy="2642689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3E670330-D1AD-47D4-9908-08DAC384071E}"/>
                  </a:ext>
                </a:extLst>
              </p:cNvPr>
              <p:cNvSpPr/>
              <p:nvPr/>
            </p:nvSpPr>
            <p:spPr>
              <a:xfrm>
                <a:off x="10939327" y="2698133"/>
                <a:ext cx="514378" cy="242647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C5F0337C-7B09-446D-AAF1-0480E68DB793}"/>
                  </a:ext>
                </a:extLst>
              </p:cNvPr>
              <p:cNvSpPr/>
              <p:nvPr/>
            </p:nvSpPr>
            <p:spPr>
              <a:xfrm>
                <a:off x="6387253" y="2726841"/>
                <a:ext cx="499299" cy="239776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C69221D0-F2C5-4EED-8860-E7E0DA2C15CC}"/>
                  </a:ext>
                </a:extLst>
              </p:cNvPr>
              <p:cNvGrpSpPr/>
              <p:nvPr/>
            </p:nvGrpSpPr>
            <p:grpSpPr>
              <a:xfrm>
                <a:off x="6317817" y="2608337"/>
                <a:ext cx="5257706" cy="2642689"/>
                <a:chOff x="6317817" y="2608337"/>
                <a:chExt cx="5257706" cy="2642689"/>
              </a:xfrm>
            </p:grpSpPr>
            <p:sp>
              <p:nvSpPr>
                <p:cNvPr id="17" name="矩形: 圆角 16">
                  <a:extLst>
                    <a:ext uri="{FF2B5EF4-FFF2-40B4-BE49-F238E27FC236}">
                      <a16:creationId xmlns:a16="http://schemas.microsoft.com/office/drawing/2014/main" id="{965B29DF-2D41-4DC0-A545-89496FA6E310}"/>
                    </a:ext>
                  </a:extLst>
                </p:cNvPr>
                <p:cNvSpPr/>
                <p:nvPr/>
              </p:nvSpPr>
              <p:spPr>
                <a:xfrm>
                  <a:off x="6748087" y="2736421"/>
                  <a:ext cx="4482100" cy="2416614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îsḻîḋê">
                  <a:extLst>
                    <a:ext uri="{FF2B5EF4-FFF2-40B4-BE49-F238E27FC236}">
                      <a16:creationId xmlns:a16="http://schemas.microsoft.com/office/drawing/2014/main" id="{34CA8423-F8A6-415D-A7DD-51F6CA8F8D0C}"/>
                    </a:ext>
                  </a:extLst>
                </p:cNvPr>
                <p:cNvSpPr/>
                <p:nvPr/>
              </p:nvSpPr>
              <p:spPr>
                <a:xfrm rot="16200000">
                  <a:off x="7625325" y="1300829"/>
                  <a:ext cx="2642689" cy="5257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78" y="0"/>
                      </a:moveTo>
                      <a:cubicBezTo>
                        <a:pt x="3189" y="0"/>
                        <a:pt x="2539" y="1"/>
                        <a:pt x="1850" y="107"/>
                      </a:cubicBezTo>
                      <a:cubicBezTo>
                        <a:pt x="1093" y="241"/>
                        <a:pt x="495" y="531"/>
                        <a:pt x="219" y="899"/>
                      </a:cubicBezTo>
                      <a:cubicBezTo>
                        <a:pt x="0" y="1235"/>
                        <a:pt x="0" y="1552"/>
                        <a:pt x="0" y="2175"/>
                      </a:cubicBezTo>
                      <a:lnTo>
                        <a:pt x="0" y="19415"/>
                      </a:lnTo>
                      <a:cubicBezTo>
                        <a:pt x="0" y="20049"/>
                        <a:pt x="0" y="20365"/>
                        <a:pt x="219" y="20701"/>
                      </a:cubicBezTo>
                      <a:cubicBezTo>
                        <a:pt x="495" y="21069"/>
                        <a:pt x="1093" y="21359"/>
                        <a:pt x="1850" y="21493"/>
                      </a:cubicBezTo>
                      <a:cubicBezTo>
                        <a:pt x="2543" y="21600"/>
                        <a:pt x="3194" y="21600"/>
                        <a:pt x="4478" y="21600"/>
                      </a:cubicBezTo>
                      <a:lnTo>
                        <a:pt x="17103" y="21600"/>
                      </a:lnTo>
                      <a:cubicBezTo>
                        <a:pt x="18407" y="21600"/>
                        <a:pt x="19057" y="21600"/>
                        <a:pt x="19750" y="21493"/>
                      </a:cubicBezTo>
                      <a:cubicBezTo>
                        <a:pt x="20507" y="21359"/>
                        <a:pt x="21105" y="21069"/>
                        <a:pt x="21381" y="20701"/>
                      </a:cubicBezTo>
                      <a:cubicBezTo>
                        <a:pt x="21600" y="20365"/>
                        <a:pt x="21600" y="20048"/>
                        <a:pt x="21600" y="19425"/>
                      </a:cubicBezTo>
                      <a:lnTo>
                        <a:pt x="21600" y="2185"/>
                      </a:lnTo>
                      <a:cubicBezTo>
                        <a:pt x="21600" y="1551"/>
                        <a:pt x="21600" y="1235"/>
                        <a:pt x="21381" y="899"/>
                      </a:cubicBezTo>
                      <a:cubicBezTo>
                        <a:pt x="21105" y="531"/>
                        <a:pt x="20507" y="241"/>
                        <a:pt x="19750" y="107"/>
                      </a:cubicBezTo>
                      <a:cubicBezTo>
                        <a:pt x="19057" y="0"/>
                        <a:pt x="18406" y="0"/>
                        <a:pt x="17122" y="0"/>
                      </a:cubicBezTo>
                      <a:lnTo>
                        <a:pt x="4478" y="0"/>
                      </a:lnTo>
                      <a:close/>
                      <a:moveTo>
                        <a:pt x="4068" y="499"/>
                      </a:moveTo>
                      <a:lnTo>
                        <a:pt x="5025" y="499"/>
                      </a:lnTo>
                      <a:cubicBezTo>
                        <a:pt x="5096" y="503"/>
                        <a:pt x="5163" y="515"/>
                        <a:pt x="5212" y="541"/>
                      </a:cubicBezTo>
                      <a:cubicBezTo>
                        <a:pt x="5257" y="565"/>
                        <a:pt x="5280" y="596"/>
                        <a:pt x="5285" y="628"/>
                      </a:cubicBezTo>
                      <a:cubicBezTo>
                        <a:pt x="5292" y="675"/>
                        <a:pt x="5300" y="719"/>
                        <a:pt x="5312" y="761"/>
                      </a:cubicBezTo>
                      <a:cubicBezTo>
                        <a:pt x="5325" y="807"/>
                        <a:pt x="5343" y="851"/>
                        <a:pt x="5369" y="893"/>
                      </a:cubicBezTo>
                      <a:cubicBezTo>
                        <a:pt x="5426" y="969"/>
                        <a:pt x="5516" y="1037"/>
                        <a:pt x="5631" y="1092"/>
                      </a:cubicBezTo>
                      <a:cubicBezTo>
                        <a:pt x="5746" y="1148"/>
                        <a:pt x="5886" y="1192"/>
                        <a:pt x="6042" y="1220"/>
                      </a:cubicBezTo>
                      <a:cubicBezTo>
                        <a:pt x="6185" y="1242"/>
                        <a:pt x="6324" y="1253"/>
                        <a:pt x="6494" y="1258"/>
                      </a:cubicBezTo>
                      <a:cubicBezTo>
                        <a:pt x="6664" y="1264"/>
                        <a:pt x="6866" y="1263"/>
                        <a:pt x="7135" y="1263"/>
                      </a:cubicBezTo>
                      <a:lnTo>
                        <a:pt x="14440" y="1263"/>
                      </a:lnTo>
                      <a:cubicBezTo>
                        <a:pt x="14708" y="1263"/>
                        <a:pt x="14910" y="1264"/>
                        <a:pt x="15080" y="1258"/>
                      </a:cubicBezTo>
                      <a:cubicBezTo>
                        <a:pt x="15251" y="1253"/>
                        <a:pt x="15390" y="1242"/>
                        <a:pt x="15533" y="1220"/>
                      </a:cubicBezTo>
                      <a:cubicBezTo>
                        <a:pt x="15689" y="1192"/>
                        <a:pt x="15829" y="1148"/>
                        <a:pt x="15944" y="1092"/>
                      </a:cubicBezTo>
                      <a:cubicBezTo>
                        <a:pt x="16058" y="1037"/>
                        <a:pt x="16148" y="969"/>
                        <a:pt x="16205" y="893"/>
                      </a:cubicBezTo>
                      <a:cubicBezTo>
                        <a:pt x="16232" y="851"/>
                        <a:pt x="16249" y="807"/>
                        <a:pt x="16262" y="761"/>
                      </a:cubicBezTo>
                      <a:cubicBezTo>
                        <a:pt x="16274" y="719"/>
                        <a:pt x="16282" y="675"/>
                        <a:pt x="16289" y="628"/>
                      </a:cubicBezTo>
                      <a:cubicBezTo>
                        <a:pt x="16294" y="596"/>
                        <a:pt x="16318" y="565"/>
                        <a:pt x="16362" y="541"/>
                      </a:cubicBezTo>
                      <a:cubicBezTo>
                        <a:pt x="16412" y="515"/>
                        <a:pt x="16480" y="503"/>
                        <a:pt x="16551" y="499"/>
                      </a:cubicBezTo>
                      <a:lnTo>
                        <a:pt x="17532" y="499"/>
                      </a:lnTo>
                      <a:cubicBezTo>
                        <a:pt x="18404" y="499"/>
                        <a:pt x="18846" y="499"/>
                        <a:pt x="19317" y="571"/>
                      </a:cubicBezTo>
                      <a:cubicBezTo>
                        <a:pt x="19831" y="662"/>
                        <a:pt x="20237" y="859"/>
                        <a:pt x="20424" y="1109"/>
                      </a:cubicBezTo>
                      <a:cubicBezTo>
                        <a:pt x="20573" y="1338"/>
                        <a:pt x="20573" y="1553"/>
                        <a:pt x="20573" y="1983"/>
                      </a:cubicBezTo>
                      <a:lnTo>
                        <a:pt x="20573" y="19623"/>
                      </a:lnTo>
                      <a:cubicBezTo>
                        <a:pt x="20573" y="20046"/>
                        <a:pt x="20573" y="20262"/>
                        <a:pt x="20424" y="20491"/>
                      </a:cubicBezTo>
                      <a:cubicBezTo>
                        <a:pt x="20237" y="20741"/>
                        <a:pt x="19831" y="20938"/>
                        <a:pt x="19317" y="21029"/>
                      </a:cubicBezTo>
                      <a:cubicBezTo>
                        <a:pt x="18846" y="21101"/>
                        <a:pt x="18403" y="21101"/>
                        <a:pt x="17517" y="21101"/>
                      </a:cubicBezTo>
                      <a:lnTo>
                        <a:pt x="4068" y="21101"/>
                      </a:lnTo>
                      <a:cubicBezTo>
                        <a:pt x="3196" y="21101"/>
                        <a:pt x="2754" y="21101"/>
                        <a:pt x="2283" y="21029"/>
                      </a:cubicBezTo>
                      <a:cubicBezTo>
                        <a:pt x="1769" y="20938"/>
                        <a:pt x="1363" y="20741"/>
                        <a:pt x="1176" y="20491"/>
                      </a:cubicBezTo>
                      <a:cubicBezTo>
                        <a:pt x="1027" y="20262"/>
                        <a:pt x="1027" y="20047"/>
                        <a:pt x="1027" y="19617"/>
                      </a:cubicBezTo>
                      <a:lnTo>
                        <a:pt x="1027" y="1977"/>
                      </a:lnTo>
                      <a:cubicBezTo>
                        <a:pt x="1027" y="1554"/>
                        <a:pt x="1027" y="1338"/>
                        <a:pt x="1176" y="1109"/>
                      </a:cubicBezTo>
                      <a:cubicBezTo>
                        <a:pt x="1363" y="859"/>
                        <a:pt x="1769" y="662"/>
                        <a:pt x="2283" y="571"/>
                      </a:cubicBezTo>
                      <a:cubicBezTo>
                        <a:pt x="2751" y="499"/>
                        <a:pt x="3195" y="499"/>
                        <a:pt x="4068" y="499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/>
                <a:p>
                  <a:pPr>
                    <a:defRPr sz="3200">
                      <a:solidFill>
                        <a:schemeClr val="accent1">
                          <a:hueOff val="-12342858"/>
                          <a:satOff val="-30433"/>
                          <a:lumOff val="4509"/>
                        </a:schemeClr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EA8BC2C9-C7AD-42E9-8C24-3B8D6B1FFF8A}"/>
                    </a:ext>
                  </a:extLst>
                </p:cNvPr>
                <p:cNvGrpSpPr/>
                <p:nvPr/>
              </p:nvGrpSpPr>
              <p:grpSpPr>
                <a:xfrm>
                  <a:off x="6490561" y="4781473"/>
                  <a:ext cx="221708" cy="221826"/>
                  <a:chOff x="6963631" y="3429000"/>
                  <a:chExt cx="319951" cy="330200"/>
                </a:xfrm>
              </p:grpSpPr>
              <p:sp>
                <p:nvSpPr>
                  <p:cNvPr id="21" name="椭圆 20">
                    <a:extLst>
                      <a:ext uri="{FF2B5EF4-FFF2-40B4-BE49-F238E27FC236}">
                        <a16:creationId xmlns:a16="http://schemas.microsoft.com/office/drawing/2014/main" id="{221B3627-6730-44EC-9F1C-26189BC02C30}"/>
                      </a:ext>
                    </a:extLst>
                  </p:cNvPr>
                  <p:cNvSpPr/>
                  <p:nvPr/>
                </p:nvSpPr>
                <p:spPr>
                  <a:xfrm>
                    <a:off x="6963631" y="3429000"/>
                    <a:ext cx="319951" cy="3302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椭圆 21">
                    <a:extLst>
                      <a:ext uri="{FF2B5EF4-FFF2-40B4-BE49-F238E27FC236}">
                        <a16:creationId xmlns:a16="http://schemas.microsoft.com/office/drawing/2014/main" id="{1BB95F81-BF39-4204-835D-A5CCDB6C333A}"/>
                      </a:ext>
                    </a:extLst>
                  </p:cNvPr>
                  <p:cNvSpPr/>
                  <p:nvPr/>
                </p:nvSpPr>
                <p:spPr>
                  <a:xfrm>
                    <a:off x="7015320" y="3493276"/>
                    <a:ext cx="216572" cy="196427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id="{89EE4F56-8A0A-4CB5-B9EB-04FB3A6D476F}"/>
                    </a:ext>
                  </a:extLst>
                </p:cNvPr>
                <p:cNvSpPr/>
                <p:nvPr/>
              </p:nvSpPr>
              <p:spPr>
                <a:xfrm>
                  <a:off x="11334276" y="3388021"/>
                  <a:ext cx="45719" cy="1283358"/>
                </a:xfrm>
                <a:prstGeom prst="roundRect">
                  <a:avLst>
                    <a:gd name="adj" fmla="val 34182"/>
                  </a:avLst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FE203155-E1B0-4E9A-8556-848180D352A3}"/>
                  </a:ext>
                </a:extLst>
              </p:cNvPr>
              <p:cNvCxnSpPr/>
              <p:nvPr/>
            </p:nvCxnSpPr>
            <p:spPr>
              <a:xfrm>
                <a:off x="6748087" y="2736421"/>
                <a:ext cx="0" cy="2494177"/>
              </a:xfrm>
              <a:prstGeom prst="line">
                <a:avLst/>
              </a:prstGeom>
              <a:ln w="28575">
                <a:solidFill>
                  <a:srgbClr val="2C2C2C"/>
                </a:solidFill>
                <a:prstDash val="solid"/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25DBDBCC-B678-447C-917F-10D88A3EFE05}"/>
                  </a:ext>
                </a:extLst>
              </p:cNvPr>
              <p:cNvCxnSpPr/>
              <p:nvPr/>
            </p:nvCxnSpPr>
            <p:spPr>
              <a:xfrm>
                <a:off x="11230187" y="2693898"/>
                <a:ext cx="0" cy="2494177"/>
              </a:xfrm>
              <a:prstGeom prst="line">
                <a:avLst/>
              </a:prstGeom>
              <a:ln w="28575">
                <a:solidFill>
                  <a:srgbClr val="2C2C2C"/>
                </a:solidFill>
                <a:prstDash val="solid"/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6AAB3E3-72BE-4B48-8778-151FB9E92CD1}"/>
                </a:ext>
              </a:extLst>
            </p:cNvPr>
            <p:cNvSpPr txBox="1"/>
            <p:nvPr/>
          </p:nvSpPr>
          <p:spPr>
            <a:xfrm>
              <a:off x="7741185" y="3943214"/>
              <a:ext cx="1722922" cy="500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Safe area</a:t>
              </a:r>
              <a:endParaRPr lang="zh-CN" altLang="en-US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68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FACE39-0698-4A56-AC18-79AE5EB4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WeDetector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639DF2-B0D1-4844-A417-9E4AE976A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Detect Pattern.1 and Pattern.2</a:t>
            </a:r>
          </a:p>
          <a:p>
            <a:pPr lvl="1"/>
            <a:r>
              <a:rPr lang="zh-CN" altLang="en-US" dirty="0"/>
              <a:t> </a:t>
            </a:r>
            <a:r>
              <a:rPr lang="en-US" altLang="zh-CN" dirty="0"/>
              <a:t>Check whether the developer considers the variety of target devices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87DC70-20B9-4798-9D72-059B4116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45</a:t>
            </a:fld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8224B5-4E87-4968-BEAB-C6013ED1C2FB}"/>
              </a:ext>
            </a:extLst>
          </p:cNvPr>
          <p:cNvSpPr txBox="1"/>
          <p:nvPr/>
        </p:nvSpPr>
        <p:spPr>
          <a:xfrm>
            <a:off x="954981" y="2116405"/>
            <a:ext cx="8686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 1.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 invocations of platform-dependent APIs 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4" descr="What is Android?">
            <a:extLst>
              <a:ext uri="{FF2B5EF4-FFF2-40B4-BE49-F238E27FC236}">
                <a16:creationId xmlns:a16="http://schemas.microsoft.com/office/drawing/2014/main" id="{0C89EEB4-4815-4653-BD2A-86E92D491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46" y="3684952"/>
            <a:ext cx="1125643" cy="13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OS 14.3 available for new iPhones, iOS 12.5 for old models">
            <a:extLst>
              <a:ext uri="{FF2B5EF4-FFF2-40B4-BE49-F238E27FC236}">
                <a16:creationId xmlns:a16="http://schemas.microsoft.com/office/drawing/2014/main" id="{D8636AC7-F883-47D8-AC48-80B22EEB7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7673" r="59286" b="7673"/>
          <a:stretch/>
        </p:blipFill>
        <p:spPr bwMode="auto">
          <a:xfrm>
            <a:off x="8121388" y="5241566"/>
            <a:ext cx="1117601" cy="13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箭头: 右 35">
            <a:extLst>
              <a:ext uri="{FF2B5EF4-FFF2-40B4-BE49-F238E27FC236}">
                <a16:creationId xmlns:a16="http://schemas.microsoft.com/office/drawing/2014/main" id="{1743D936-9E2D-4151-8E63-FF8C5341E6F2}"/>
              </a:ext>
            </a:extLst>
          </p:cNvPr>
          <p:cNvSpPr/>
          <p:nvPr/>
        </p:nvSpPr>
        <p:spPr>
          <a:xfrm>
            <a:off x="4903217" y="4784476"/>
            <a:ext cx="2731431" cy="1119729"/>
          </a:xfrm>
          <a:prstGeom prst="righ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chemeClr val="bg1"/>
                </a:solidFill>
              </a:rPr>
              <a:t>wx.getSystemInfo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对话气泡: 矩形 39">
            <a:extLst>
              <a:ext uri="{FF2B5EF4-FFF2-40B4-BE49-F238E27FC236}">
                <a16:creationId xmlns:a16="http://schemas.microsoft.com/office/drawing/2014/main" id="{64646C43-9692-49C2-B40D-B3B0D0A604B2}"/>
              </a:ext>
            </a:extLst>
          </p:cNvPr>
          <p:cNvSpPr/>
          <p:nvPr/>
        </p:nvSpPr>
        <p:spPr>
          <a:xfrm>
            <a:off x="9641781" y="4041094"/>
            <a:ext cx="2081308" cy="706726"/>
          </a:xfrm>
          <a:prstGeom prst="wedgeRectCallout">
            <a:avLst>
              <a:gd name="adj1" fmla="val -60889"/>
              <a:gd name="adj2" fmla="val -14595"/>
            </a:avLst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2C2C2C"/>
                </a:solidFill>
                <a:latin typeface="Abadi" panose="020B0604020104020204" pitchFamily="34" charset="0"/>
              </a:rPr>
              <a:t>If </a:t>
            </a:r>
            <a:r>
              <a:rPr lang="en-US" altLang="zh-CN" sz="2400" b="1" dirty="0">
                <a:solidFill>
                  <a:srgbClr val="C00000"/>
                </a:solidFill>
                <a:latin typeface="Abadi" panose="020B0604020104020204" pitchFamily="34" charset="0"/>
              </a:rPr>
              <a:t>Android</a:t>
            </a:r>
            <a:r>
              <a:rPr lang="en-US" altLang="zh-CN" sz="2400" b="1" dirty="0">
                <a:solidFill>
                  <a:srgbClr val="2C2C2C"/>
                </a:solidFill>
                <a:latin typeface="Abadi" panose="020B0604020104020204" pitchFamily="34" charset="0"/>
              </a:rPr>
              <a:t>: …</a:t>
            </a:r>
            <a:endParaRPr lang="zh-CN" altLang="en-US" sz="2400" b="1" dirty="0">
              <a:solidFill>
                <a:srgbClr val="2C2C2C"/>
              </a:solidFill>
              <a:latin typeface="Abadi" panose="020B0604020104020204" pitchFamily="34" charset="0"/>
            </a:endParaRPr>
          </a:p>
        </p:txBody>
      </p:sp>
      <p:sp>
        <p:nvSpPr>
          <p:cNvPr id="41" name="对话气泡: 矩形 40">
            <a:extLst>
              <a:ext uri="{FF2B5EF4-FFF2-40B4-BE49-F238E27FC236}">
                <a16:creationId xmlns:a16="http://schemas.microsoft.com/office/drawing/2014/main" id="{A4A8A53D-2357-4C6B-8392-911F3955AA79}"/>
              </a:ext>
            </a:extLst>
          </p:cNvPr>
          <p:cNvSpPr/>
          <p:nvPr/>
        </p:nvSpPr>
        <p:spPr>
          <a:xfrm>
            <a:off x="9641781" y="5784063"/>
            <a:ext cx="2081308" cy="706726"/>
          </a:xfrm>
          <a:prstGeom prst="wedgeRectCallout">
            <a:avLst>
              <a:gd name="adj1" fmla="val -60889"/>
              <a:gd name="adj2" fmla="val -14595"/>
            </a:avLst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2C2C2C"/>
                </a:solidFill>
                <a:latin typeface="Abadi" panose="020B0604020104020204" pitchFamily="34" charset="0"/>
              </a:rPr>
              <a:t>If </a:t>
            </a:r>
            <a:r>
              <a:rPr lang="en-US" altLang="zh-CN" sz="2400" b="1" dirty="0">
                <a:solidFill>
                  <a:srgbClr val="C00000"/>
                </a:solidFill>
                <a:latin typeface="Abadi" panose="020B0604020104020204" pitchFamily="34" charset="0"/>
              </a:rPr>
              <a:t>iOS</a:t>
            </a:r>
            <a:r>
              <a:rPr lang="en-US" altLang="zh-CN" sz="2400" b="1" dirty="0">
                <a:solidFill>
                  <a:srgbClr val="2C2C2C"/>
                </a:solidFill>
                <a:latin typeface="Abadi" panose="020B0604020104020204" pitchFamily="34" charset="0"/>
              </a:rPr>
              <a:t>: …</a:t>
            </a:r>
            <a:endParaRPr lang="zh-CN" altLang="en-US" sz="2400" b="1" dirty="0">
              <a:solidFill>
                <a:srgbClr val="2C2C2C"/>
              </a:solidFill>
              <a:latin typeface="Abadi" panose="020B0604020104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532931E-19B2-43DF-B611-EA67A9F61417}"/>
              </a:ext>
            </a:extLst>
          </p:cNvPr>
          <p:cNvGrpSpPr/>
          <p:nvPr/>
        </p:nvGrpSpPr>
        <p:grpSpPr>
          <a:xfrm>
            <a:off x="468911" y="3867036"/>
            <a:ext cx="3937646" cy="2453292"/>
            <a:chOff x="901996" y="3174692"/>
            <a:chExt cx="2588375" cy="1583635"/>
          </a:xfrm>
        </p:grpSpPr>
        <p:pic>
          <p:nvPicPr>
            <p:cNvPr id="22" name="Picture 2" descr="Png File Svg - Computer Repair Logo PNG Image | Transparent PNG Free  Download on SeekPNG">
              <a:extLst>
                <a:ext uri="{FF2B5EF4-FFF2-40B4-BE49-F238E27FC236}">
                  <a16:creationId xmlns:a16="http://schemas.microsoft.com/office/drawing/2014/main" id="{41517F76-71D5-4CF6-B474-8AB563660C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3" t="6230" r="17144" b="33240"/>
            <a:stretch/>
          </p:blipFill>
          <p:spPr bwMode="auto">
            <a:xfrm>
              <a:off x="901996" y="3174692"/>
              <a:ext cx="2588375" cy="158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6261D39-8404-4564-89B1-A3D3B917F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4229" y="3330901"/>
              <a:ext cx="2394857" cy="1286565"/>
            </a:xfrm>
            <a:prstGeom prst="rect">
              <a:avLst/>
            </a:prstGeom>
          </p:spPr>
        </p:pic>
      </p:grpSp>
      <p:sp>
        <p:nvSpPr>
          <p:cNvPr id="24" name="对话气泡: 矩形 23">
            <a:extLst>
              <a:ext uri="{FF2B5EF4-FFF2-40B4-BE49-F238E27FC236}">
                <a16:creationId xmlns:a16="http://schemas.microsoft.com/office/drawing/2014/main" id="{35E032C2-64FE-4417-8C3A-5CE4BC0B4047}"/>
              </a:ext>
            </a:extLst>
          </p:cNvPr>
          <p:cNvSpPr/>
          <p:nvPr/>
        </p:nvSpPr>
        <p:spPr>
          <a:xfrm>
            <a:off x="2188980" y="3513673"/>
            <a:ext cx="3265714" cy="706726"/>
          </a:xfrm>
          <a:prstGeom prst="wedgeRectCallout">
            <a:avLst>
              <a:gd name="adj1" fmla="val -34172"/>
              <a:gd name="adj2" fmla="val 83698"/>
            </a:avLst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rgbClr val="2C2C2C"/>
                </a:solidFill>
                <a:latin typeface="Abadi" panose="020B0604020104020204" pitchFamily="34" charset="0"/>
              </a:rPr>
              <a:t>wx.onCompassChange</a:t>
            </a:r>
            <a:endParaRPr lang="zh-CN" altLang="en-US" sz="2400" b="1" dirty="0">
              <a:solidFill>
                <a:srgbClr val="2C2C2C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40" grpId="0" animBg="1"/>
      <p:bldP spid="41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FACE39-0698-4A56-AC18-79AE5EB4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WeDetector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639DF2-B0D1-4844-A417-9E4AE976A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Detect Pattern.1 and Pattern.2</a:t>
            </a:r>
          </a:p>
          <a:p>
            <a:pPr lvl="1"/>
            <a:r>
              <a:rPr lang="zh-CN" altLang="en-US" dirty="0"/>
              <a:t> </a:t>
            </a:r>
            <a:r>
              <a:rPr lang="en-US" altLang="zh-CN" dirty="0"/>
              <a:t>Check whether the developer consider the variety of target devices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87DC70-20B9-4798-9D72-059B4116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46</a:t>
            </a:fld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8224B5-4E87-4968-BEAB-C6013ED1C2FB}"/>
              </a:ext>
            </a:extLst>
          </p:cNvPr>
          <p:cNvSpPr txBox="1"/>
          <p:nvPr/>
        </p:nvSpPr>
        <p:spPr>
          <a:xfrm>
            <a:off x="954981" y="2116405"/>
            <a:ext cx="8686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 1.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 invocations of platform-dependent APIs 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50F20BE-2DE5-4510-9F12-E5B6197F254B}"/>
              </a:ext>
            </a:extLst>
          </p:cNvPr>
          <p:cNvSpPr txBox="1"/>
          <p:nvPr/>
        </p:nvSpPr>
        <p:spPr>
          <a:xfrm>
            <a:off x="954981" y="2751390"/>
            <a:ext cx="8686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 2.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Incomplete layout adaptation to anomalous screens</a:t>
            </a: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2398E3BE-9FD6-4D85-8AE1-1DB5A6C19303}"/>
              </a:ext>
            </a:extLst>
          </p:cNvPr>
          <p:cNvSpPr/>
          <p:nvPr/>
        </p:nvSpPr>
        <p:spPr>
          <a:xfrm>
            <a:off x="4730284" y="4763832"/>
            <a:ext cx="2731431" cy="1119729"/>
          </a:xfrm>
          <a:prstGeom prst="righ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chemeClr val="bg1"/>
                </a:solidFill>
              </a:rPr>
              <a:t>getSafeArea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6CEDC57-1095-448B-A23B-B793F9C1BD07}"/>
              </a:ext>
            </a:extLst>
          </p:cNvPr>
          <p:cNvGrpSpPr/>
          <p:nvPr/>
        </p:nvGrpSpPr>
        <p:grpSpPr>
          <a:xfrm>
            <a:off x="335360" y="3473403"/>
            <a:ext cx="5544740" cy="2845600"/>
            <a:chOff x="335360" y="3473403"/>
            <a:chExt cx="5544740" cy="284560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05FC3F7-2B32-4AAB-9794-7292E1EAAD41}"/>
                </a:ext>
              </a:extLst>
            </p:cNvPr>
            <p:cNvGrpSpPr/>
            <p:nvPr/>
          </p:nvGrpSpPr>
          <p:grpSpPr>
            <a:xfrm>
              <a:off x="335360" y="3865711"/>
              <a:ext cx="3937646" cy="2453292"/>
              <a:chOff x="901996" y="3174692"/>
              <a:chExt cx="2588375" cy="1583635"/>
            </a:xfrm>
          </p:grpSpPr>
          <p:pic>
            <p:nvPicPr>
              <p:cNvPr id="16" name="Picture 2" descr="Png File Svg - Computer Repair Logo PNG Image | Transparent PNG Free  Download on SeekPNG">
                <a:extLst>
                  <a:ext uri="{FF2B5EF4-FFF2-40B4-BE49-F238E27FC236}">
                    <a16:creationId xmlns:a16="http://schemas.microsoft.com/office/drawing/2014/main" id="{1D7FAD6E-8087-41D8-943E-D0449A0FCD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43" t="6230" r="17144" b="33240"/>
              <a:stretch/>
            </p:blipFill>
            <p:spPr bwMode="auto">
              <a:xfrm>
                <a:off x="901996" y="3174692"/>
                <a:ext cx="2588375" cy="1583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387A856-9B56-4797-8F66-66352B202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229" y="3330901"/>
                <a:ext cx="2394857" cy="1286565"/>
              </a:xfrm>
              <a:prstGeom prst="rect">
                <a:avLst/>
              </a:prstGeom>
            </p:spPr>
          </p:pic>
        </p:grpSp>
        <p:sp>
          <p:nvSpPr>
            <p:cNvPr id="19" name="对话气泡: 矩形 18">
              <a:extLst>
                <a:ext uri="{FF2B5EF4-FFF2-40B4-BE49-F238E27FC236}">
                  <a16:creationId xmlns:a16="http://schemas.microsoft.com/office/drawing/2014/main" id="{FE62E5E5-8227-42E0-83C1-FDF7F9E51426}"/>
                </a:ext>
              </a:extLst>
            </p:cNvPr>
            <p:cNvSpPr/>
            <p:nvPr/>
          </p:nvSpPr>
          <p:spPr>
            <a:xfrm>
              <a:off x="3398885" y="3473403"/>
              <a:ext cx="2481215" cy="939710"/>
            </a:xfrm>
            <a:prstGeom prst="wedgeRectCallout">
              <a:avLst>
                <a:gd name="adj1" fmla="val -34172"/>
                <a:gd name="adj2" fmla="val 83698"/>
              </a:avLst>
            </a:prstGeom>
            <a:solidFill>
              <a:schemeClr val="bg1"/>
            </a:solidFill>
            <a:ln w="28575">
              <a:solidFill>
                <a:srgbClr val="2C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2C2C2C"/>
                  </a:solidFill>
                  <a:latin typeface="Abadi" panose="020B0604020104020204" pitchFamily="34" charset="0"/>
                </a:rPr>
                <a:t>Width: 90%</a:t>
              </a:r>
            </a:p>
            <a:p>
              <a:pPr algn="ctr"/>
              <a:r>
                <a:rPr lang="en-US" altLang="zh-CN" sz="2400" b="1" dirty="0">
                  <a:solidFill>
                    <a:srgbClr val="2C2C2C"/>
                  </a:solidFill>
                  <a:latin typeface="Abadi" panose="020B0604020104020204" pitchFamily="34" charset="0"/>
                </a:rPr>
                <a:t>Height: 90%</a:t>
              </a:r>
              <a:endParaRPr lang="zh-CN" altLang="en-US" sz="2400" b="1" dirty="0">
                <a:solidFill>
                  <a:srgbClr val="2C2C2C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DEA0A43-9E00-4724-AA9F-EC8EC59BBEE6}"/>
              </a:ext>
            </a:extLst>
          </p:cNvPr>
          <p:cNvGrpSpPr/>
          <p:nvPr/>
        </p:nvGrpSpPr>
        <p:grpSpPr>
          <a:xfrm>
            <a:off x="7605017" y="3299124"/>
            <a:ext cx="4518323" cy="3471625"/>
            <a:chOff x="7605017" y="3299124"/>
            <a:chExt cx="4518323" cy="3471625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B0D30F0B-BFF2-4428-8DC0-E38797AD2476}"/>
                </a:ext>
              </a:extLst>
            </p:cNvPr>
            <p:cNvGrpSpPr/>
            <p:nvPr/>
          </p:nvGrpSpPr>
          <p:grpSpPr>
            <a:xfrm>
              <a:off x="7605017" y="3299124"/>
              <a:ext cx="1697717" cy="3471625"/>
              <a:chOff x="7539475" y="2150057"/>
              <a:chExt cx="2151808" cy="4213443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CAAE9D2F-C160-44A3-9817-9EDBF62CC49A}"/>
                  </a:ext>
                </a:extLst>
              </p:cNvPr>
              <p:cNvGrpSpPr/>
              <p:nvPr/>
            </p:nvGrpSpPr>
            <p:grpSpPr>
              <a:xfrm rot="5400000">
                <a:off x="6508657" y="3180875"/>
                <a:ext cx="4213443" cy="2151808"/>
                <a:chOff x="6317817" y="2608337"/>
                <a:chExt cx="5257706" cy="2642689"/>
              </a:xfrm>
            </p:grpSpPr>
            <p:sp>
              <p:nvSpPr>
                <p:cNvPr id="31" name="矩形: 圆角 30">
                  <a:extLst>
                    <a:ext uri="{FF2B5EF4-FFF2-40B4-BE49-F238E27FC236}">
                      <a16:creationId xmlns:a16="http://schemas.microsoft.com/office/drawing/2014/main" id="{6DAAD5C2-E68A-4078-8594-F5FD57A0C84A}"/>
                    </a:ext>
                  </a:extLst>
                </p:cNvPr>
                <p:cNvSpPr/>
                <p:nvPr/>
              </p:nvSpPr>
              <p:spPr>
                <a:xfrm>
                  <a:off x="10939327" y="2698133"/>
                  <a:ext cx="514378" cy="2426474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矩形: 圆角 31">
                  <a:extLst>
                    <a:ext uri="{FF2B5EF4-FFF2-40B4-BE49-F238E27FC236}">
                      <a16:creationId xmlns:a16="http://schemas.microsoft.com/office/drawing/2014/main" id="{E169DB5F-AE75-45F3-85D8-402869CBCAE6}"/>
                    </a:ext>
                  </a:extLst>
                </p:cNvPr>
                <p:cNvSpPr/>
                <p:nvPr/>
              </p:nvSpPr>
              <p:spPr>
                <a:xfrm>
                  <a:off x="6387253" y="2726841"/>
                  <a:ext cx="499299" cy="2397766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552DA83E-6AB4-4A3E-A1DE-B828F22D01C6}"/>
                    </a:ext>
                  </a:extLst>
                </p:cNvPr>
                <p:cNvGrpSpPr/>
                <p:nvPr/>
              </p:nvGrpSpPr>
              <p:grpSpPr>
                <a:xfrm>
                  <a:off x="6317817" y="2608337"/>
                  <a:ext cx="5257706" cy="2642689"/>
                  <a:chOff x="6317817" y="2608337"/>
                  <a:chExt cx="5257706" cy="2642689"/>
                </a:xfrm>
              </p:grpSpPr>
              <p:sp>
                <p:nvSpPr>
                  <p:cNvPr id="36" name="矩形: 圆角 35">
                    <a:extLst>
                      <a:ext uri="{FF2B5EF4-FFF2-40B4-BE49-F238E27FC236}">
                        <a16:creationId xmlns:a16="http://schemas.microsoft.com/office/drawing/2014/main" id="{88BB72F2-EB49-4A4A-AFA1-02C8A5269E6C}"/>
                      </a:ext>
                    </a:extLst>
                  </p:cNvPr>
                  <p:cNvSpPr/>
                  <p:nvPr/>
                </p:nvSpPr>
                <p:spPr>
                  <a:xfrm>
                    <a:off x="6748087" y="2736421"/>
                    <a:ext cx="4482100" cy="2416614"/>
                  </a:xfrm>
                  <a:prstGeom prst="roundRect">
                    <a:avLst>
                      <a:gd name="adj" fmla="val 0"/>
                    </a:avLst>
                  </a:prstGeom>
                  <a:blipFill>
                    <a:blip r:embed="rId5"/>
                    <a:stretch>
                      <a:fillRect/>
                    </a:stretch>
                  </a:blip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" name="îsḻîḋê">
                    <a:extLst>
                      <a:ext uri="{FF2B5EF4-FFF2-40B4-BE49-F238E27FC236}">
                        <a16:creationId xmlns:a16="http://schemas.microsoft.com/office/drawing/2014/main" id="{9783E0C4-0C87-40AC-9E5F-D1E9453891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625325" y="1300829"/>
                    <a:ext cx="2642689" cy="52577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478" y="0"/>
                        </a:moveTo>
                        <a:cubicBezTo>
                          <a:pt x="3189" y="0"/>
                          <a:pt x="2539" y="1"/>
                          <a:pt x="1850" y="107"/>
                        </a:cubicBezTo>
                        <a:cubicBezTo>
                          <a:pt x="1093" y="241"/>
                          <a:pt x="495" y="531"/>
                          <a:pt x="219" y="899"/>
                        </a:cubicBezTo>
                        <a:cubicBezTo>
                          <a:pt x="0" y="1235"/>
                          <a:pt x="0" y="1552"/>
                          <a:pt x="0" y="2175"/>
                        </a:cubicBezTo>
                        <a:lnTo>
                          <a:pt x="0" y="19415"/>
                        </a:lnTo>
                        <a:cubicBezTo>
                          <a:pt x="0" y="20049"/>
                          <a:pt x="0" y="20365"/>
                          <a:pt x="219" y="20701"/>
                        </a:cubicBezTo>
                        <a:cubicBezTo>
                          <a:pt x="495" y="21069"/>
                          <a:pt x="1093" y="21359"/>
                          <a:pt x="1850" y="21493"/>
                        </a:cubicBezTo>
                        <a:cubicBezTo>
                          <a:pt x="2543" y="21600"/>
                          <a:pt x="3194" y="21600"/>
                          <a:pt x="4478" y="21600"/>
                        </a:cubicBezTo>
                        <a:lnTo>
                          <a:pt x="17103" y="21600"/>
                        </a:lnTo>
                        <a:cubicBezTo>
                          <a:pt x="18407" y="21600"/>
                          <a:pt x="19057" y="21600"/>
                          <a:pt x="19750" y="21493"/>
                        </a:cubicBezTo>
                        <a:cubicBezTo>
                          <a:pt x="20507" y="21359"/>
                          <a:pt x="21105" y="21069"/>
                          <a:pt x="21381" y="20701"/>
                        </a:cubicBezTo>
                        <a:cubicBezTo>
                          <a:pt x="21600" y="20365"/>
                          <a:pt x="21600" y="20048"/>
                          <a:pt x="21600" y="19425"/>
                        </a:cubicBezTo>
                        <a:lnTo>
                          <a:pt x="21600" y="2185"/>
                        </a:lnTo>
                        <a:cubicBezTo>
                          <a:pt x="21600" y="1551"/>
                          <a:pt x="21600" y="1235"/>
                          <a:pt x="21381" y="899"/>
                        </a:cubicBezTo>
                        <a:cubicBezTo>
                          <a:pt x="21105" y="531"/>
                          <a:pt x="20507" y="241"/>
                          <a:pt x="19750" y="107"/>
                        </a:cubicBezTo>
                        <a:cubicBezTo>
                          <a:pt x="19057" y="0"/>
                          <a:pt x="18406" y="0"/>
                          <a:pt x="17122" y="0"/>
                        </a:cubicBezTo>
                        <a:lnTo>
                          <a:pt x="4478" y="0"/>
                        </a:lnTo>
                        <a:close/>
                        <a:moveTo>
                          <a:pt x="4068" y="499"/>
                        </a:moveTo>
                        <a:lnTo>
                          <a:pt x="5025" y="499"/>
                        </a:lnTo>
                        <a:cubicBezTo>
                          <a:pt x="5096" y="503"/>
                          <a:pt x="5163" y="515"/>
                          <a:pt x="5212" y="541"/>
                        </a:cubicBezTo>
                        <a:cubicBezTo>
                          <a:pt x="5257" y="565"/>
                          <a:pt x="5280" y="596"/>
                          <a:pt x="5285" y="628"/>
                        </a:cubicBezTo>
                        <a:cubicBezTo>
                          <a:pt x="5292" y="675"/>
                          <a:pt x="5300" y="719"/>
                          <a:pt x="5312" y="761"/>
                        </a:cubicBezTo>
                        <a:cubicBezTo>
                          <a:pt x="5325" y="807"/>
                          <a:pt x="5343" y="851"/>
                          <a:pt x="5369" y="893"/>
                        </a:cubicBezTo>
                        <a:cubicBezTo>
                          <a:pt x="5426" y="969"/>
                          <a:pt x="5516" y="1037"/>
                          <a:pt x="5631" y="1092"/>
                        </a:cubicBezTo>
                        <a:cubicBezTo>
                          <a:pt x="5746" y="1148"/>
                          <a:pt x="5886" y="1192"/>
                          <a:pt x="6042" y="1220"/>
                        </a:cubicBezTo>
                        <a:cubicBezTo>
                          <a:pt x="6185" y="1242"/>
                          <a:pt x="6324" y="1253"/>
                          <a:pt x="6494" y="1258"/>
                        </a:cubicBezTo>
                        <a:cubicBezTo>
                          <a:pt x="6664" y="1264"/>
                          <a:pt x="6866" y="1263"/>
                          <a:pt x="7135" y="1263"/>
                        </a:cubicBezTo>
                        <a:lnTo>
                          <a:pt x="14440" y="1263"/>
                        </a:lnTo>
                        <a:cubicBezTo>
                          <a:pt x="14708" y="1263"/>
                          <a:pt x="14910" y="1264"/>
                          <a:pt x="15080" y="1258"/>
                        </a:cubicBezTo>
                        <a:cubicBezTo>
                          <a:pt x="15251" y="1253"/>
                          <a:pt x="15390" y="1242"/>
                          <a:pt x="15533" y="1220"/>
                        </a:cubicBezTo>
                        <a:cubicBezTo>
                          <a:pt x="15689" y="1192"/>
                          <a:pt x="15829" y="1148"/>
                          <a:pt x="15944" y="1092"/>
                        </a:cubicBezTo>
                        <a:cubicBezTo>
                          <a:pt x="16058" y="1037"/>
                          <a:pt x="16148" y="969"/>
                          <a:pt x="16205" y="893"/>
                        </a:cubicBezTo>
                        <a:cubicBezTo>
                          <a:pt x="16232" y="851"/>
                          <a:pt x="16249" y="807"/>
                          <a:pt x="16262" y="761"/>
                        </a:cubicBezTo>
                        <a:cubicBezTo>
                          <a:pt x="16274" y="719"/>
                          <a:pt x="16282" y="675"/>
                          <a:pt x="16289" y="628"/>
                        </a:cubicBezTo>
                        <a:cubicBezTo>
                          <a:pt x="16294" y="596"/>
                          <a:pt x="16318" y="565"/>
                          <a:pt x="16362" y="541"/>
                        </a:cubicBezTo>
                        <a:cubicBezTo>
                          <a:pt x="16412" y="515"/>
                          <a:pt x="16480" y="503"/>
                          <a:pt x="16551" y="499"/>
                        </a:cubicBezTo>
                        <a:lnTo>
                          <a:pt x="17532" y="499"/>
                        </a:lnTo>
                        <a:cubicBezTo>
                          <a:pt x="18404" y="499"/>
                          <a:pt x="18846" y="499"/>
                          <a:pt x="19317" y="571"/>
                        </a:cubicBezTo>
                        <a:cubicBezTo>
                          <a:pt x="19831" y="662"/>
                          <a:pt x="20237" y="859"/>
                          <a:pt x="20424" y="1109"/>
                        </a:cubicBezTo>
                        <a:cubicBezTo>
                          <a:pt x="20573" y="1338"/>
                          <a:pt x="20573" y="1553"/>
                          <a:pt x="20573" y="1983"/>
                        </a:cubicBezTo>
                        <a:lnTo>
                          <a:pt x="20573" y="19623"/>
                        </a:lnTo>
                        <a:cubicBezTo>
                          <a:pt x="20573" y="20046"/>
                          <a:pt x="20573" y="20262"/>
                          <a:pt x="20424" y="20491"/>
                        </a:cubicBezTo>
                        <a:cubicBezTo>
                          <a:pt x="20237" y="20741"/>
                          <a:pt x="19831" y="20938"/>
                          <a:pt x="19317" y="21029"/>
                        </a:cubicBezTo>
                        <a:cubicBezTo>
                          <a:pt x="18846" y="21101"/>
                          <a:pt x="18403" y="21101"/>
                          <a:pt x="17517" y="21101"/>
                        </a:cubicBezTo>
                        <a:lnTo>
                          <a:pt x="4068" y="21101"/>
                        </a:lnTo>
                        <a:cubicBezTo>
                          <a:pt x="3196" y="21101"/>
                          <a:pt x="2754" y="21101"/>
                          <a:pt x="2283" y="21029"/>
                        </a:cubicBezTo>
                        <a:cubicBezTo>
                          <a:pt x="1769" y="20938"/>
                          <a:pt x="1363" y="20741"/>
                          <a:pt x="1176" y="20491"/>
                        </a:cubicBezTo>
                        <a:cubicBezTo>
                          <a:pt x="1027" y="20262"/>
                          <a:pt x="1027" y="20047"/>
                          <a:pt x="1027" y="19617"/>
                        </a:cubicBezTo>
                        <a:lnTo>
                          <a:pt x="1027" y="1977"/>
                        </a:lnTo>
                        <a:cubicBezTo>
                          <a:pt x="1027" y="1554"/>
                          <a:pt x="1027" y="1338"/>
                          <a:pt x="1176" y="1109"/>
                        </a:cubicBezTo>
                        <a:cubicBezTo>
                          <a:pt x="1363" y="859"/>
                          <a:pt x="1769" y="662"/>
                          <a:pt x="2283" y="571"/>
                        </a:cubicBezTo>
                        <a:cubicBezTo>
                          <a:pt x="2751" y="499"/>
                          <a:pt x="3195" y="499"/>
                          <a:pt x="4068" y="499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40" tIns="45720" rIns="91440" bIns="45720" numCol="1" anchor="ctr">
                    <a:normAutofit/>
                  </a:bodyPr>
                  <a:lstStyle/>
                  <a:p>
                    <a:pPr>
                      <a:defRPr sz="3200">
                        <a:solidFill>
                          <a:schemeClr val="accent1">
                            <a:hueOff val="-12342858"/>
                            <a:satOff val="-30433"/>
                            <a:lumOff val="4509"/>
                          </a:schemeClr>
                        </a:solidFill>
                      </a:defRPr>
                    </a:pPr>
                    <a:endParaRPr/>
                  </a:p>
                </p:txBody>
              </p:sp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2BA8D8FF-37E1-4DC6-94CD-0921C272AB40}"/>
                      </a:ext>
                    </a:extLst>
                  </p:cNvPr>
                  <p:cNvGrpSpPr/>
                  <p:nvPr/>
                </p:nvGrpSpPr>
                <p:grpSpPr>
                  <a:xfrm>
                    <a:off x="6490561" y="4781473"/>
                    <a:ext cx="221708" cy="221826"/>
                    <a:chOff x="6963631" y="3429000"/>
                    <a:chExt cx="319951" cy="330200"/>
                  </a:xfrm>
                </p:grpSpPr>
                <p:sp>
                  <p:nvSpPr>
                    <p:cNvPr id="40" name="椭圆 39">
                      <a:extLst>
                        <a:ext uri="{FF2B5EF4-FFF2-40B4-BE49-F238E27FC236}">
                          <a16:creationId xmlns:a16="http://schemas.microsoft.com/office/drawing/2014/main" id="{7E1CE952-44F9-4B28-9760-ADE3CDC8E7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3631" y="3429000"/>
                      <a:ext cx="319951" cy="330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椭圆 40">
                      <a:extLst>
                        <a:ext uri="{FF2B5EF4-FFF2-40B4-BE49-F238E27FC236}">
                          <a16:creationId xmlns:a16="http://schemas.microsoft.com/office/drawing/2014/main" id="{A3F56C15-FE5F-4194-B72A-6A13B3F7B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320" y="3493276"/>
                      <a:ext cx="216572" cy="196427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39" name="矩形: 圆角 38">
                    <a:extLst>
                      <a:ext uri="{FF2B5EF4-FFF2-40B4-BE49-F238E27FC236}">
                        <a16:creationId xmlns:a16="http://schemas.microsoft.com/office/drawing/2014/main" id="{39C6478B-7879-4040-97E4-EFB47B92E565}"/>
                      </a:ext>
                    </a:extLst>
                  </p:cNvPr>
                  <p:cNvSpPr/>
                  <p:nvPr/>
                </p:nvSpPr>
                <p:spPr>
                  <a:xfrm>
                    <a:off x="11334276" y="3388021"/>
                    <a:ext cx="45719" cy="1283358"/>
                  </a:xfrm>
                  <a:prstGeom prst="roundRect">
                    <a:avLst>
                      <a:gd name="adj" fmla="val 34182"/>
                    </a:avLst>
                  </a:prstGeom>
                  <a:solidFill>
                    <a:schemeClr val="tx1"/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323925F2-4723-4E30-BD7A-0674D429099A}"/>
                    </a:ext>
                  </a:extLst>
                </p:cNvPr>
                <p:cNvCxnSpPr/>
                <p:nvPr/>
              </p:nvCxnSpPr>
              <p:spPr>
                <a:xfrm>
                  <a:off x="6748087" y="2736421"/>
                  <a:ext cx="0" cy="2494177"/>
                </a:xfrm>
                <a:prstGeom prst="line">
                  <a:avLst/>
                </a:prstGeom>
                <a:ln w="28575">
                  <a:solidFill>
                    <a:srgbClr val="2C2C2C"/>
                  </a:solidFill>
                  <a:prstDash val="solid"/>
                  <a:headEnd type="non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81267502-303A-4CDA-AF07-DC1389049843}"/>
                    </a:ext>
                  </a:extLst>
                </p:cNvPr>
                <p:cNvCxnSpPr/>
                <p:nvPr/>
              </p:nvCxnSpPr>
              <p:spPr>
                <a:xfrm>
                  <a:off x="11230187" y="2693898"/>
                  <a:ext cx="0" cy="2494177"/>
                </a:xfrm>
                <a:prstGeom prst="line">
                  <a:avLst/>
                </a:prstGeom>
                <a:ln w="28575">
                  <a:solidFill>
                    <a:srgbClr val="2C2C2C"/>
                  </a:solidFill>
                  <a:prstDash val="solid"/>
                  <a:headEnd type="non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9D1C112-3DDE-4C6C-968F-B6AC1832A752}"/>
                  </a:ext>
                </a:extLst>
              </p:cNvPr>
              <p:cNvSpPr txBox="1"/>
              <p:nvPr/>
            </p:nvSpPr>
            <p:spPr>
              <a:xfrm>
                <a:off x="7741185" y="3943214"/>
                <a:ext cx="1722922" cy="50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Safe area</a:t>
                </a:r>
                <a:endParaRPr lang="zh-CN" altLang="en-US" sz="2000" b="1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对话气泡: 矩形 24">
              <a:extLst>
                <a:ext uri="{FF2B5EF4-FFF2-40B4-BE49-F238E27FC236}">
                  <a16:creationId xmlns:a16="http://schemas.microsoft.com/office/drawing/2014/main" id="{3B30178D-C4F0-468B-9C38-F200DC410CFD}"/>
                </a:ext>
              </a:extLst>
            </p:cNvPr>
            <p:cNvSpPr/>
            <p:nvPr/>
          </p:nvSpPr>
          <p:spPr>
            <a:xfrm>
              <a:off x="9186632" y="4279931"/>
              <a:ext cx="2936708" cy="939710"/>
            </a:xfrm>
            <a:prstGeom prst="wedgeRectCallout">
              <a:avLst>
                <a:gd name="adj1" fmla="val -59100"/>
                <a:gd name="adj2" fmla="val -6066"/>
              </a:avLst>
            </a:prstGeom>
            <a:solidFill>
              <a:schemeClr val="bg1"/>
            </a:solidFill>
            <a:ln w="28575">
              <a:solidFill>
                <a:srgbClr val="2C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2C2C2C"/>
                  </a:solidFill>
                  <a:latin typeface="Abadi" panose="020B0604020104020204" pitchFamily="34" charset="0"/>
                </a:rPr>
                <a:t>Width: 0.9*</a:t>
              </a:r>
              <a:r>
                <a:rPr lang="en-US" altLang="zh-CN" sz="2400" b="1" dirty="0" err="1">
                  <a:solidFill>
                    <a:srgbClr val="C00000"/>
                  </a:solidFill>
                  <a:latin typeface="Abadi" panose="020B0604020104020204" pitchFamily="34" charset="0"/>
                </a:rPr>
                <a:t>safeArea</a:t>
              </a:r>
              <a:endParaRPr lang="en-US" altLang="zh-CN" sz="2400" b="1" dirty="0">
                <a:solidFill>
                  <a:srgbClr val="C00000"/>
                </a:solidFill>
                <a:latin typeface="Abadi" panose="020B0604020104020204" pitchFamily="34" charset="0"/>
              </a:endParaRPr>
            </a:p>
            <a:p>
              <a:pPr algn="ctr"/>
              <a:r>
                <a:rPr lang="en-US" altLang="zh-CN" sz="2400" b="1" dirty="0">
                  <a:solidFill>
                    <a:srgbClr val="2C2C2C"/>
                  </a:solidFill>
                  <a:latin typeface="Abadi" panose="020B0604020104020204" pitchFamily="34" charset="0"/>
                </a:rPr>
                <a:t>Height: 0.9*</a:t>
              </a:r>
              <a:r>
                <a:rPr lang="en-US" altLang="zh-CN" sz="2400" b="1" dirty="0" err="1">
                  <a:solidFill>
                    <a:srgbClr val="C00000"/>
                  </a:solidFill>
                  <a:latin typeface="Abadi" panose="020B0604020104020204" pitchFamily="34" charset="0"/>
                </a:rPr>
                <a:t>safeArea</a:t>
              </a:r>
              <a:endParaRPr lang="zh-CN" altLang="en-US" sz="2400" b="1" dirty="0">
                <a:solidFill>
                  <a:srgbClr val="C00000"/>
                </a:solidFill>
                <a:latin typeface="Abadi" panose="020B06040201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3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FACE39-0698-4A56-AC18-79AE5EB4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WeDetector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639DF2-B0D1-4844-A417-9E4AE976A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Detect Pattern.3</a:t>
            </a:r>
          </a:p>
          <a:p>
            <a:pPr lvl="1"/>
            <a:r>
              <a:rPr lang="zh-CN" altLang="en-US" dirty="0"/>
              <a:t> </a:t>
            </a:r>
            <a:r>
              <a:rPr lang="en-US" altLang="zh-CN" dirty="0"/>
              <a:t>Check whether the return data is legally used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87DC70-20B9-4798-9D72-059B4116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47</a:t>
            </a:fld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8224B5-4E87-4968-BEAB-C6013ED1C2FB}"/>
              </a:ext>
            </a:extLst>
          </p:cNvPr>
          <p:cNvSpPr txBox="1"/>
          <p:nvPr/>
        </p:nvSpPr>
        <p:spPr>
          <a:xfrm>
            <a:off x="954981" y="2116405"/>
            <a:ext cx="1072665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 3.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Improper handling of return data in invoking asynchronous APIs</a:t>
            </a:r>
          </a:p>
        </p:txBody>
      </p:sp>
      <p:pic>
        <p:nvPicPr>
          <p:cNvPr id="2050" name="Picture 2" descr="Source Code Colored Vector Icon Stock Vector Image by ©vectorsmarket  #102017734">
            <a:extLst>
              <a:ext uri="{FF2B5EF4-FFF2-40B4-BE49-F238E27FC236}">
                <a16:creationId xmlns:a16="http://schemas.microsoft.com/office/drawing/2014/main" id="{74D89DE2-C183-42B9-9287-9906D724E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t="9051" r="6479" b="9051"/>
          <a:stretch/>
        </p:blipFill>
        <p:spPr bwMode="auto">
          <a:xfrm>
            <a:off x="673395" y="3612652"/>
            <a:ext cx="1601972" cy="159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7923800-EF74-49B6-A3DD-B2078141F5EF}"/>
              </a:ext>
            </a:extLst>
          </p:cNvPr>
          <p:cNvSpPr txBox="1"/>
          <p:nvPr/>
        </p:nvSpPr>
        <p:spPr>
          <a:xfrm>
            <a:off x="549288" y="5579902"/>
            <a:ext cx="1850186" cy="43088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defRPr sz="2200" b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/>
              <a:t>s</a:t>
            </a:r>
            <a:r>
              <a:rPr lang="en-US" altLang="zh-CN" dirty="0"/>
              <a:t>ource code</a:t>
            </a:r>
            <a:endParaRPr lang="zh-CN" altLang="en-US" dirty="0"/>
          </a:p>
        </p:txBody>
      </p:sp>
      <p:pic>
        <p:nvPicPr>
          <p:cNvPr id="26" name="Picture 6" descr="POPIA Data Flow Analysis">
            <a:extLst>
              <a:ext uri="{FF2B5EF4-FFF2-40B4-BE49-F238E27FC236}">
                <a16:creationId xmlns:a16="http://schemas.microsoft.com/office/drawing/2014/main" id="{59C8CE48-D15A-4944-BD65-95E655BFB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4" t="19551" r="24822" b="28976"/>
          <a:stretch/>
        </p:blipFill>
        <p:spPr bwMode="auto">
          <a:xfrm>
            <a:off x="3423762" y="3612652"/>
            <a:ext cx="1496256" cy="1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BE29FE8A-12A4-44FF-AEBA-4B5EBC5EA79A}"/>
              </a:ext>
            </a:extLst>
          </p:cNvPr>
          <p:cNvSpPr txBox="1"/>
          <p:nvPr/>
        </p:nvSpPr>
        <p:spPr>
          <a:xfrm>
            <a:off x="3797429" y="5600882"/>
            <a:ext cx="748923" cy="43088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defRPr sz="2200" b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AST</a:t>
            </a:r>
            <a:endParaRPr lang="zh-CN" altLang="en-US" dirty="0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07178A17-6A6E-4080-94D5-50773B62FDA3}"/>
              </a:ext>
            </a:extLst>
          </p:cNvPr>
          <p:cNvSpPr/>
          <p:nvPr/>
        </p:nvSpPr>
        <p:spPr>
          <a:xfrm>
            <a:off x="2466833" y="4200988"/>
            <a:ext cx="818647" cy="430887"/>
          </a:xfrm>
          <a:prstGeom prst="rightArrow">
            <a:avLst/>
          </a:prstGeom>
          <a:solidFill>
            <a:srgbClr val="4472C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pic>
        <p:nvPicPr>
          <p:cNvPr id="2052" name="Picture 4" descr="icon icon, note icon, list icon">
            <a:extLst>
              <a:ext uri="{FF2B5EF4-FFF2-40B4-BE49-F238E27FC236}">
                <a16:creationId xmlns:a16="http://schemas.microsoft.com/office/drawing/2014/main" id="{E36058A6-8F25-441B-9ECD-3834AB59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11" y="3598394"/>
            <a:ext cx="1618593" cy="16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箭头: 右 27">
            <a:extLst>
              <a:ext uri="{FF2B5EF4-FFF2-40B4-BE49-F238E27FC236}">
                <a16:creationId xmlns:a16="http://schemas.microsoft.com/office/drawing/2014/main" id="{EFD7533B-8221-4F9F-805F-2D4467B23325}"/>
              </a:ext>
            </a:extLst>
          </p:cNvPr>
          <p:cNvSpPr/>
          <p:nvPr/>
        </p:nvSpPr>
        <p:spPr>
          <a:xfrm>
            <a:off x="5211105" y="4180495"/>
            <a:ext cx="818647" cy="430887"/>
          </a:xfrm>
          <a:prstGeom prst="rightArrow">
            <a:avLst/>
          </a:prstGeom>
          <a:solidFill>
            <a:srgbClr val="4472C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A7672-1658-421F-A744-10A183C29ADA}"/>
              </a:ext>
            </a:extLst>
          </p:cNvPr>
          <p:cNvSpPr txBox="1"/>
          <p:nvPr/>
        </p:nvSpPr>
        <p:spPr>
          <a:xfrm>
            <a:off x="5426669" y="5600882"/>
            <a:ext cx="3124573" cy="43088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defRPr sz="2200" b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locating callback data</a:t>
            </a:r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5C79D253-BCB8-4B87-BA69-677749636236}"/>
              </a:ext>
            </a:extLst>
          </p:cNvPr>
          <p:cNvSpPr/>
          <p:nvPr/>
        </p:nvSpPr>
        <p:spPr>
          <a:xfrm>
            <a:off x="7953808" y="4187208"/>
            <a:ext cx="818647" cy="430887"/>
          </a:xfrm>
          <a:prstGeom prst="rightArrow">
            <a:avLst/>
          </a:prstGeom>
          <a:solidFill>
            <a:srgbClr val="4472C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pic>
        <p:nvPicPr>
          <p:cNvPr id="2054" name="Picture 6" descr="Analysis Icon Vector. Analytics Illustration Symbol. Analyzing Logo. Stock  Vector - Illustration of analytics, optimization: 156020943">
            <a:extLst>
              <a:ext uri="{FF2B5EF4-FFF2-40B4-BE49-F238E27FC236}">
                <a16:creationId xmlns:a16="http://schemas.microsoft.com/office/drawing/2014/main" id="{C13CEBD6-DBBB-42BC-971E-62BBDC80F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t="17004" r="9334" b="8798"/>
          <a:stretch/>
        </p:blipFill>
        <p:spPr bwMode="auto">
          <a:xfrm>
            <a:off x="9380140" y="3815463"/>
            <a:ext cx="1485094" cy="1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75E7925B-C0E7-46C1-95D9-0C2E5E3B57AE}"/>
              </a:ext>
            </a:extLst>
          </p:cNvPr>
          <p:cNvSpPr txBox="1"/>
          <p:nvPr/>
        </p:nvSpPr>
        <p:spPr>
          <a:xfrm>
            <a:off x="9110349" y="5591000"/>
            <a:ext cx="2196435" cy="43088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defRPr sz="2200" b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usage analysis</a:t>
            </a:r>
          </a:p>
        </p:txBody>
      </p:sp>
    </p:spTree>
    <p:extLst>
      <p:ext uri="{BB962C8B-B14F-4D97-AF65-F5344CB8AC3E}">
        <p14:creationId xmlns:p14="http://schemas.microsoft.com/office/powerpoint/2010/main" val="38493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4E3E4-0B65-40DE-ADC6-B7D66F4E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4C42CB-44F6-490F-9F92-937EC6016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RQ: Can </a:t>
            </a:r>
            <a:r>
              <a:rPr lang="en-US" altLang="zh-CN" dirty="0" err="1"/>
              <a:t>WeDetector</a:t>
            </a:r>
            <a:r>
              <a:rPr lang="en-US" altLang="zh-CN" dirty="0"/>
              <a:t> detect new </a:t>
            </a:r>
            <a:r>
              <a:rPr lang="en-US" altLang="zh-CN" dirty="0" err="1"/>
              <a:t>WeBugs</a:t>
            </a:r>
            <a:r>
              <a:rPr lang="en-US" altLang="zh-CN" dirty="0"/>
              <a:t> in real-world Mini-Programs?</a:t>
            </a:r>
          </a:p>
          <a:p>
            <a:r>
              <a:rPr lang="en-US" altLang="zh-CN" dirty="0"/>
              <a:t> Experimental subjects 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25</a:t>
            </a:r>
            <a:r>
              <a:rPr lang="en-US" altLang="zh-CN" dirty="0"/>
              <a:t> WeChat Mini-Programs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C5FC26-F8EB-4633-A8BC-FCD29624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48</a:t>
            </a:fld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47C6B73-B28C-470F-93BD-CA8F1219B5DD}"/>
              </a:ext>
            </a:extLst>
          </p:cNvPr>
          <p:cNvGrpSpPr/>
          <p:nvPr/>
        </p:nvGrpSpPr>
        <p:grpSpPr>
          <a:xfrm>
            <a:off x="694661" y="3379381"/>
            <a:ext cx="4958409" cy="3277983"/>
            <a:chOff x="205563" y="3379381"/>
            <a:chExt cx="4958409" cy="327798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1D38D67-2203-40BE-9D54-EABEED401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3137" y="3379381"/>
              <a:ext cx="2343260" cy="2210712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17E7A37-AA1F-4BDA-9C2D-4FDA71B3DD53}"/>
                </a:ext>
              </a:extLst>
            </p:cNvPr>
            <p:cNvSpPr txBox="1"/>
            <p:nvPr/>
          </p:nvSpPr>
          <p:spPr>
            <a:xfrm>
              <a:off x="205563" y="5887923"/>
              <a:ext cx="49584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kern="1200" dirty="0">
                  <a:solidFill>
                    <a:srgbClr val="C00000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13</a:t>
              </a:r>
              <a:r>
                <a:rPr lang="en-US" altLang="zh-CN" sz="2200" b="1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 latest versions of Mini-Programs</a:t>
              </a:r>
            </a:p>
            <a:p>
              <a:pPr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from our </a:t>
              </a:r>
              <a:r>
                <a:rPr lang="en-US" altLang="zh-CN" sz="2200" b="1" dirty="0" err="1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WeBug</a:t>
              </a:r>
              <a:r>
                <a:rPr lang="en-US" altLang="zh-CN" sz="2200" b="1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 study</a:t>
              </a:r>
              <a:endParaRPr lang="zh-CN" altLang="en-US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C6844C7-B2EB-4FFA-946F-3067CC4807F5}"/>
              </a:ext>
            </a:extLst>
          </p:cNvPr>
          <p:cNvSpPr txBox="1"/>
          <p:nvPr/>
        </p:nvSpPr>
        <p:spPr>
          <a:xfrm>
            <a:off x="7138679" y="5887923"/>
            <a:ext cx="3892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12</a:t>
            </a: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popular</a:t>
            </a:r>
            <a:r>
              <a:rPr lang="en-US" altLang="zh-CN" sz="22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Mini-Programs</a:t>
            </a:r>
          </a:p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covering different domains</a:t>
            </a:r>
            <a:endParaRPr lang="zh-CN" altLang="en-US" sz="22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AD77B1-F536-468E-9B61-7D9AD5DEDD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34"/>
          <a:stretch/>
        </p:blipFill>
        <p:spPr>
          <a:xfrm>
            <a:off x="8629534" y="5047639"/>
            <a:ext cx="920003" cy="76944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6897FFD-3E45-4007-8695-34A3EC6A41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37"/>
          <a:stretch/>
        </p:blipFill>
        <p:spPr>
          <a:xfrm>
            <a:off x="9233336" y="3379381"/>
            <a:ext cx="902881" cy="74984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6D686C2-1401-46DF-969F-151DE190A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793" y="4233527"/>
            <a:ext cx="902881" cy="9261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08F967-101E-4496-8D1B-C5D20FDFA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8473" y="3328087"/>
            <a:ext cx="804211" cy="90544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E402EBA-AE25-4448-8217-C528B0BD59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4398" y="4190209"/>
            <a:ext cx="821931" cy="8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30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ED80D88E-275D-45E3-A365-75AE220BB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25528"/>
              </p:ext>
            </p:extLst>
          </p:nvPr>
        </p:nvGraphicFramePr>
        <p:xfrm>
          <a:off x="657551" y="2004377"/>
          <a:ext cx="8532237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9607">
                  <a:extLst>
                    <a:ext uri="{9D8B030D-6E8A-4147-A177-3AD203B41FA5}">
                      <a16:colId xmlns:a16="http://schemas.microsoft.com/office/drawing/2014/main" val="2830630945"/>
                    </a:ext>
                  </a:extLst>
                </a:gridCol>
                <a:gridCol w="1452664">
                  <a:extLst>
                    <a:ext uri="{9D8B030D-6E8A-4147-A177-3AD203B41FA5}">
                      <a16:colId xmlns:a16="http://schemas.microsoft.com/office/drawing/2014/main" val="3621563104"/>
                    </a:ext>
                  </a:extLst>
                </a:gridCol>
                <a:gridCol w="1098000">
                  <a:extLst>
                    <a:ext uri="{9D8B030D-6E8A-4147-A177-3AD203B41FA5}">
                      <a16:colId xmlns:a16="http://schemas.microsoft.com/office/drawing/2014/main" val="11292785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90669945"/>
                    </a:ext>
                  </a:extLst>
                </a:gridCol>
                <a:gridCol w="953456">
                  <a:extLst>
                    <a:ext uri="{9D8B030D-6E8A-4147-A177-3AD203B41FA5}">
                      <a16:colId xmlns:a16="http://schemas.microsoft.com/office/drawing/2014/main" val="1262282837"/>
                    </a:ext>
                  </a:extLst>
                </a:gridCol>
                <a:gridCol w="953619">
                  <a:extLst>
                    <a:ext uri="{9D8B030D-6E8A-4147-A177-3AD203B41FA5}">
                      <a16:colId xmlns:a16="http://schemas.microsoft.com/office/drawing/2014/main" val="1020887061"/>
                    </a:ext>
                  </a:extLst>
                </a:gridCol>
                <a:gridCol w="1218891">
                  <a:extLst>
                    <a:ext uri="{9D8B030D-6E8A-4147-A177-3AD203B41FA5}">
                      <a16:colId xmlns:a16="http://schemas.microsoft.com/office/drawing/2014/main" val="93532165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Project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Category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Detection Results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(Conf.)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4264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P1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P2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P3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FP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42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wxchat</a:t>
                      </a:r>
                      <a:r>
                        <a:rPr lang="en-US" altLang="zh-CN" dirty="0"/>
                        <a:t>-mail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Email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 (1)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28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HITMers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Attendance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 (1)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8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super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Video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 (1)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834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leantodo-weapp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Notebook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 (1)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32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taro-music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Music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 (1)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49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weapp</a:t>
                      </a:r>
                      <a:r>
                        <a:rPr lang="en-US" altLang="zh-CN" dirty="0"/>
                        <a:t>-mark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Social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 (0)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850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nideshop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Shopping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 (0)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947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Gitter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Git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 (0)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35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pinche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Travelling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 (0)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933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we-app-</a:t>
                      </a:r>
                      <a:r>
                        <a:rPr lang="en-US" altLang="zh-CN" dirty="0" err="1"/>
                        <a:t>ssha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News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 (2)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6106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Total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 (7)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20194"/>
                  </a:ext>
                </a:extLst>
              </a:tr>
            </a:tbl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A46DF8B7-C7E9-414E-B3EF-DBE70442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8ACF0B-A45F-418F-B9F2-CB1F16EFF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err="1"/>
              <a:t>WeDetector</a:t>
            </a:r>
            <a:r>
              <a:rPr lang="en-US" altLang="zh-CN" dirty="0"/>
              <a:t> detects </a:t>
            </a:r>
            <a:r>
              <a:rPr lang="en-US" altLang="zh-CN" dirty="0">
                <a:solidFill>
                  <a:srgbClr val="C00000"/>
                </a:solidFill>
              </a:rPr>
              <a:t>11</a:t>
            </a:r>
            <a:r>
              <a:rPr lang="en-US" altLang="zh-CN" dirty="0"/>
              <a:t> true </a:t>
            </a:r>
            <a:r>
              <a:rPr lang="en-US" altLang="zh-CN" dirty="0" err="1"/>
              <a:t>WeBugs</a:t>
            </a:r>
            <a:r>
              <a:rPr lang="en-US" altLang="zh-CN" dirty="0"/>
              <a:t>, and </a:t>
            </a:r>
            <a:r>
              <a:rPr lang="en-US" altLang="zh-CN" dirty="0">
                <a:solidFill>
                  <a:srgbClr val="C00000"/>
                </a:solidFill>
              </a:rPr>
              <a:t>7</a:t>
            </a:r>
            <a:r>
              <a:rPr lang="en-US" altLang="zh-CN" dirty="0"/>
              <a:t> of them have been confirmed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260C9C-440B-40DE-AB2C-A37D8CF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49</a:t>
            </a:fld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FE1F083-8E41-4592-903E-B648712A951C}"/>
              </a:ext>
            </a:extLst>
          </p:cNvPr>
          <p:cNvSpPr/>
          <p:nvPr/>
        </p:nvSpPr>
        <p:spPr>
          <a:xfrm>
            <a:off x="5248588" y="2362810"/>
            <a:ext cx="610345" cy="4462487"/>
          </a:xfrm>
          <a:prstGeom prst="rect">
            <a:avLst/>
          </a:prstGeom>
          <a:noFill/>
          <a:ln w="38100">
            <a:solidFill>
              <a:srgbClr val="9B0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43BA9B1-BB57-4AA6-8A36-C47BF086CFAC}"/>
              </a:ext>
            </a:extLst>
          </p:cNvPr>
          <p:cNvSpPr/>
          <p:nvPr/>
        </p:nvSpPr>
        <p:spPr>
          <a:xfrm>
            <a:off x="4194590" y="2362810"/>
            <a:ext cx="610345" cy="4462487"/>
          </a:xfrm>
          <a:prstGeom prst="rect">
            <a:avLst/>
          </a:prstGeom>
          <a:noFill/>
          <a:ln w="38100">
            <a:solidFill>
              <a:srgbClr val="9B0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1557C2F-F081-4A58-B055-07FFCAB905BC}"/>
              </a:ext>
            </a:extLst>
          </p:cNvPr>
          <p:cNvSpPr/>
          <p:nvPr/>
        </p:nvSpPr>
        <p:spPr>
          <a:xfrm>
            <a:off x="6231426" y="2362811"/>
            <a:ext cx="610345" cy="4462486"/>
          </a:xfrm>
          <a:prstGeom prst="rect">
            <a:avLst/>
          </a:prstGeom>
          <a:noFill/>
          <a:ln w="38100">
            <a:solidFill>
              <a:srgbClr val="9B0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E694C8-FDB7-46C7-B602-999FF7C5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WeChat Mini-Programs are widely used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410E4A-BC7E-4949-8C49-CD005B665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More than 3.2 million WeChat Mini-Programs [1]</a:t>
            </a:r>
          </a:p>
          <a:p>
            <a:r>
              <a:rPr lang="en-US" altLang="zh-CN" dirty="0"/>
              <a:t> Rapid growth [2]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183D49-EEE8-43BB-BA32-257FEEB2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902B7CA-8995-48BF-867A-DBC29B575243}"/>
              </a:ext>
            </a:extLst>
          </p:cNvPr>
          <p:cNvGrpSpPr/>
          <p:nvPr/>
        </p:nvGrpSpPr>
        <p:grpSpPr>
          <a:xfrm>
            <a:off x="1924742" y="2282082"/>
            <a:ext cx="6210901" cy="3710677"/>
            <a:chOff x="469715" y="2575771"/>
            <a:chExt cx="6210901" cy="3710677"/>
          </a:xfrm>
        </p:grpSpPr>
        <p:graphicFrame>
          <p:nvGraphicFramePr>
            <p:cNvPr id="8" name="图表 7">
              <a:extLst>
                <a:ext uri="{FF2B5EF4-FFF2-40B4-BE49-F238E27FC236}">
                  <a16:creationId xmlns:a16="http://schemas.microsoft.com/office/drawing/2014/main" id="{01A4A7B5-301A-4192-8DBF-FBAC4A6CCFA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75356033"/>
                </p:ext>
              </p:extLst>
            </p:nvPr>
          </p:nvGraphicFramePr>
          <p:xfrm>
            <a:off x="469715" y="2634163"/>
            <a:ext cx="6161378" cy="36522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E3E2006-A0CF-4CCE-BDAF-95170D310831}"/>
                </a:ext>
              </a:extLst>
            </p:cNvPr>
            <p:cNvCxnSpPr/>
            <p:nvPr/>
          </p:nvCxnSpPr>
          <p:spPr>
            <a:xfrm>
              <a:off x="609600" y="5864381"/>
              <a:ext cx="597010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42B9133-7E76-432D-A212-56B531A1BF6D}"/>
                </a:ext>
              </a:extLst>
            </p:cNvPr>
            <p:cNvSpPr txBox="1"/>
            <p:nvPr/>
          </p:nvSpPr>
          <p:spPr>
            <a:xfrm>
              <a:off x="609600" y="3239005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989M</a:t>
              </a:r>
              <a:endParaRPr lang="zh-CN" altLang="en-US" sz="2000" dirty="0">
                <a:solidFill>
                  <a:schemeClr val="accent6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F1559CA-A259-4549-A761-55FD4C0CF454}"/>
                </a:ext>
              </a:extLst>
            </p:cNvPr>
            <p:cNvSpPr txBox="1"/>
            <p:nvPr/>
          </p:nvSpPr>
          <p:spPr>
            <a:xfrm>
              <a:off x="1736589" y="2975881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1097M</a:t>
              </a:r>
              <a:endParaRPr lang="zh-CN" altLang="en-US" sz="2000" dirty="0">
                <a:solidFill>
                  <a:schemeClr val="accent6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15DDE49-4436-4F96-A1A2-B5734F727D5C}"/>
                </a:ext>
              </a:extLst>
            </p:cNvPr>
            <p:cNvSpPr txBox="1"/>
            <p:nvPr/>
          </p:nvSpPr>
          <p:spPr>
            <a:xfrm>
              <a:off x="2790263" y="2838895"/>
              <a:ext cx="954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kern="12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1151M</a:t>
              </a:r>
              <a:endParaRPr lang="zh-CN" altLang="en-US" sz="20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C356129-E14C-4444-99B1-90DC2DBDE4C9}"/>
                </a:ext>
              </a:extLst>
            </p:cNvPr>
            <p:cNvSpPr txBox="1"/>
            <p:nvPr/>
          </p:nvSpPr>
          <p:spPr>
            <a:xfrm>
              <a:off x="4049760" y="2658262"/>
              <a:ext cx="1039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1,250</a:t>
              </a:r>
              <a:r>
                <a:rPr lang="en-US" altLang="zh-CN" sz="2000" kern="12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M</a:t>
              </a:r>
              <a:endParaRPr lang="zh-CN" altLang="en-US" sz="20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CDB9268-C828-43E7-A08C-11847B3E4C30}"/>
                </a:ext>
              </a:extLst>
            </p:cNvPr>
            <p:cNvSpPr txBox="1"/>
            <p:nvPr/>
          </p:nvSpPr>
          <p:spPr>
            <a:xfrm>
              <a:off x="5389949" y="2575771"/>
              <a:ext cx="1039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1,268</a:t>
              </a:r>
              <a:r>
                <a:rPr lang="en-US" altLang="zh-CN" sz="2000" kern="12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M</a:t>
              </a:r>
              <a:endParaRPr lang="zh-CN" altLang="en-US" sz="2000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D3E20FC-3560-43AF-9FCB-ED343E820EEF}"/>
                </a:ext>
              </a:extLst>
            </p:cNvPr>
            <p:cNvSpPr txBox="1"/>
            <p:nvPr/>
          </p:nvSpPr>
          <p:spPr>
            <a:xfrm>
              <a:off x="1394989" y="5511108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solidFill>
                    <a:srgbClr val="7170BE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34M</a:t>
              </a:r>
              <a:endParaRPr lang="zh-CN" altLang="en-US" sz="2000" dirty="0">
                <a:solidFill>
                  <a:srgbClr val="7170BE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D5076BC-734A-41B7-9E78-B8A2C1B1E8B5}"/>
                </a:ext>
              </a:extLst>
            </p:cNvPr>
            <p:cNvSpPr txBox="1"/>
            <p:nvPr/>
          </p:nvSpPr>
          <p:spPr>
            <a:xfrm>
              <a:off x="2292190" y="4769179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solidFill>
                    <a:srgbClr val="7170BE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491M</a:t>
              </a:r>
              <a:endParaRPr lang="zh-CN" altLang="en-US" sz="2000" dirty="0">
                <a:solidFill>
                  <a:srgbClr val="7170BE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97940B7-E2A4-4837-AA11-54E6FAF77637}"/>
                </a:ext>
              </a:extLst>
            </p:cNvPr>
            <p:cNvSpPr txBox="1"/>
            <p:nvPr/>
          </p:nvSpPr>
          <p:spPr>
            <a:xfrm>
              <a:off x="3357460" y="4283145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solidFill>
                    <a:srgbClr val="7170BE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746M</a:t>
              </a:r>
              <a:endParaRPr lang="zh-CN" altLang="en-US" sz="2000" dirty="0">
                <a:solidFill>
                  <a:srgbClr val="7170BE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4390C64-81EB-483C-9B3C-26C3B2150258}"/>
                </a:ext>
              </a:extLst>
            </p:cNvPr>
            <p:cNvSpPr txBox="1"/>
            <p:nvPr/>
          </p:nvSpPr>
          <p:spPr>
            <a:xfrm>
              <a:off x="4459123" y="4086516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solidFill>
                    <a:srgbClr val="7170BE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829M</a:t>
              </a:r>
              <a:endParaRPr lang="zh-CN" altLang="en-US" sz="2000" dirty="0">
                <a:solidFill>
                  <a:srgbClr val="7170BE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6A4C787-F5D7-41AF-AE02-E656B099763B}"/>
                </a:ext>
              </a:extLst>
            </p:cNvPr>
            <p:cNvSpPr txBox="1"/>
            <p:nvPr/>
          </p:nvSpPr>
          <p:spPr>
            <a:xfrm>
              <a:off x="5722819" y="4020021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dirty="0">
                  <a:solidFill>
                    <a:srgbClr val="7170BE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854M</a:t>
              </a:r>
              <a:endParaRPr lang="zh-CN" altLang="en-US" sz="2000" dirty="0">
                <a:solidFill>
                  <a:srgbClr val="7170BE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7B0AE4DF-1DB6-497D-8CFA-3D0BB4432F6D}"/>
                </a:ext>
              </a:extLst>
            </p:cNvPr>
            <p:cNvGrpSpPr/>
            <p:nvPr/>
          </p:nvGrpSpPr>
          <p:grpSpPr>
            <a:xfrm>
              <a:off x="1540311" y="3649782"/>
              <a:ext cx="2728577" cy="468037"/>
              <a:chOff x="1540311" y="3649782"/>
              <a:chExt cx="2728577" cy="468037"/>
            </a:xfrm>
          </p:grpSpPr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07D2F232-06BF-4F7D-B2C8-2FABFA775A30}"/>
                  </a:ext>
                </a:extLst>
              </p:cNvPr>
              <p:cNvSpPr/>
              <p:nvPr/>
            </p:nvSpPr>
            <p:spPr>
              <a:xfrm rot="2032616">
                <a:off x="1540311" y="3649782"/>
                <a:ext cx="906484" cy="387394"/>
              </a:xfrm>
              <a:custGeom>
                <a:avLst/>
                <a:gdLst>
                  <a:gd name="connsiteX0" fmla="*/ 0 w 636104"/>
                  <a:gd name="connsiteY0" fmla="*/ 304800 h 329117"/>
                  <a:gd name="connsiteX1" fmla="*/ 258417 w 636104"/>
                  <a:gd name="connsiteY1" fmla="*/ 298174 h 329117"/>
                  <a:gd name="connsiteX2" fmla="*/ 636104 w 636104"/>
                  <a:gd name="connsiteY2" fmla="*/ 0 h 329117"/>
                  <a:gd name="connsiteX3" fmla="*/ 636104 w 636104"/>
                  <a:gd name="connsiteY3" fmla="*/ 0 h 32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6104" h="329117">
                    <a:moveTo>
                      <a:pt x="0" y="304800"/>
                    </a:moveTo>
                    <a:cubicBezTo>
                      <a:pt x="76200" y="326887"/>
                      <a:pt x="152400" y="348974"/>
                      <a:pt x="258417" y="298174"/>
                    </a:cubicBezTo>
                    <a:cubicBezTo>
                      <a:pt x="364434" y="247374"/>
                      <a:pt x="636104" y="0"/>
                      <a:pt x="636104" y="0"/>
                    </a:cubicBezTo>
                    <a:lnTo>
                      <a:pt x="636104" y="0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75000"/>
                  </a:schemeClr>
                </a:solidFill>
                <a:prstDash val="dash"/>
                <a:head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9E1B80F-329D-43A8-9D92-F8E839F4AA97}"/>
                  </a:ext>
                </a:extLst>
              </p:cNvPr>
              <p:cNvSpPr txBox="1"/>
              <p:nvPr/>
            </p:nvSpPr>
            <p:spPr>
              <a:xfrm>
                <a:off x="2477820" y="3717709"/>
                <a:ext cx="1791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WeChat MAU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A8ECB519-A452-42C0-95E7-B9A8F8A27719}"/>
                </a:ext>
              </a:extLst>
            </p:cNvPr>
            <p:cNvSpPr/>
            <p:nvPr/>
          </p:nvSpPr>
          <p:spPr>
            <a:xfrm rot="20165247">
              <a:off x="4480698" y="4323655"/>
              <a:ext cx="177191" cy="719200"/>
            </a:xfrm>
            <a:custGeom>
              <a:avLst/>
              <a:gdLst>
                <a:gd name="connsiteX0" fmla="*/ 81280 w 218352"/>
                <a:gd name="connsiteY0" fmla="*/ 792480 h 792480"/>
                <a:gd name="connsiteX1" fmla="*/ 216747 w 218352"/>
                <a:gd name="connsiteY1" fmla="*/ 453813 h 792480"/>
                <a:gd name="connsiteX2" fmla="*/ 0 w 218352"/>
                <a:gd name="connsiteY2" fmla="*/ 0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52" h="792480">
                  <a:moveTo>
                    <a:pt x="81280" y="792480"/>
                  </a:moveTo>
                  <a:cubicBezTo>
                    <a:pt x="155787" y="689186"/>
                    <a:pt x="230294" y="585893"/>
                    <a:pt x="216747" y="453813"/>
                  </a:cubicBezTo>
                  <a:cubicBezTo>
                    <a:pt x="203200" y="321733"/>
                    <a:pt x="101600" y="160866"/>
                    <a:pt x="0" y="0"/>
                  </a:cubicBezTo>
                </a:path>
              </a:pathLst>
            </a:custGeom>
            <a:noFill/>
            <a:ln w="28575">
              <a:solidFill>
                <a:srgbClr val="7170BE"/>
              </a:solidFill>
              <a:prstDash val="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F19F8AE-5809-445C-BB97-3222DD081694}"/>
                </a:ext>
              </a:extLst>
            </p:cNvPr>
            <p:cNvSpPr txBox="1"/>
            <p:nvPr/>
          </p:nvSpPr>
          <p:spPr>
            <a:xfrm>
              <a:off x="4189228" y="5095464"/>
              <a:ext cx="2491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b="1" dirty="0">
                  <a:solidFill>
                    <a:srgbClr val="7170BE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Mini-Program MAU</a:t>
              </a:r>
              <a:endParaRPr lang="zh-CN" altLang="en-US" sz="2000" b="1" dirty="0">
                <a:solidFill>
                  <a:srgbClr val="7170BE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8736E26C-A9FD-4C10-AF8D-CFBD75B9FA6B}"/>
              </a:ext>
            </a:extLst>
          </p:cNvPr>
          <p:cNvSpPr txBox="1"/>
          <p:nvPr/>
        </p:nvSpPr>
        <p:spPr>
          <a:xfrm>
            <a:off x="335360" y="6286641"/>
            <a:ext cx="6660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[1] https://daxueconsulting.com/wechat-mini-programs-2020-report/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[2] </a:t>
            </a:r>
            <a:r>
              <a:rPr lang="en-US" altLang="zh-CN" sz="1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https://kawo.com/en/ultimate-guide-to-china-social-media-marketing-2022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A2C8B9-9E28-48C7-BB96-3214CFF12143}"/>
              </a:ext>
            </a:extLst>
          </p:cNvPr>
          <p:cNvSpPr txBox="1"/>
          <p:nvPr/>
        </p:nvSpPr>
        <p:spPr>
          <a:xfrm>
            <a:off x="8276355" y="3520271"/>
            <a:ext cx="347402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kern="1200" dirty="0">
                <a:solidFill>
                  <a:srgbClr val="7170BE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MAU: monthly active users</a:t>
            </a:r>
            <a:endParaRPr lang="zh-CN" altLang="en-US" sz="2000" b="1" kern="1200" dirty="0">
              <a:solidFill>
                <a:srgbClr val="7170BE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86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6DF8B7-C7E9-414E-B3EF-DBE70442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8ACF0B-A45F-418F-B9F2-CB1F16EFF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err="1"/>
              <a:t>WeDetector</a:t>
            </a:r>
            <a:r>
              <a:rPr lang="en-US" altLang="zh-CN" dirty="0"/>
              <a:t> detects </a:t>
            </a:r>
            <a:r>
              <a:rPr lang="en-US" altLang="zh-CN" dirty="0">
                <a:solidFill>
                  <a:srgbClr val="C00000"/>
                </a:solidFill>
              </a:rPr>
              <a:t>11</a:t>
            </a:r>
            <a:r>
              <a:rPr lang="en-US" altLang="zh-CN" dirty="0"/>
              <a:t> true </a:t>
            </a:r>
            <a:r>
              <a:rPr lang="en-US" altLang="zh-CN" dirty="0" err="1"/>
              <a:t>WeBugs</a:t>
            </a:r>
            <a:r>
              <a:rPr lang="en-US" altLang="zh-CN" dirty="0"/>
              <a:t>, and </a:t>
            </a:r>
            <a:r>
              <a:rPr lang="en-US" altLang="zh-CN" dirty="0">
                <a:solidFill>
                  <a:srgbClr val="C00000"/>
                </a:solidFill>
              </a:rPr>
              <a:t>7</a:t>
            </a:r>
            <a:r>
              <a:rPr lang="en-US" altLang="zh-CN" dirty="0"/>
              <a:t> of them have been confirmed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260C9C-440B-40DE-AB2C-A37D8CFD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50</a:t>
            </a:fld>
            <a:endParaRPr lang="zh-CN" altLang="en-US" dirty="0"/>
          </a:p>
        </p:txBody>
      </p:sp>
      <p:graphicFrame>
        <p:nvGraphicFramePr>
          <p:cNvPr id="5" name="表格 9">
            <a:extLst>
              <a:ext uri="{FF2B5EF4-FFF2-40B4-BE49-F238E27FC236}">
                <a16:creationId xmlns:a16="http://schemas.microsoft.com/office/drawing/2014/main" id="{E8D4FE5A-B704-48D3-8530-982B62F77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70544"/>
              </p:ext>
            </p:extLst>
          </p:nvPr>
        </p:nvGraphicFramePr>
        <p:xfrm>
          <a:off x="657551" y="2004377"/>
          <a:ext cx="8532237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9607">
                  <a:extLst>
                    <a:ext uri="{9D8B030D-6E8A-4147-A177-3AD203B41FA5}">
                      <a16:colId xmlns:a16="http://schemas.microsoft.com/office/drawing/2014/main" val="2830630945"/>
                    </a:ext>
                  </a:extLst>
                </a:gridCol>
                <a:gridCol w="1452664">
                  <a:extLst>
                    <a:ext uri="{9D8B030D-6E8A-4147-A177-3AD203B41FA5}">
                      <a16:colId xmlns:a16="http://schemas.microsoft.com/office/drawing/2014/main" val="3621563104"/>
                    </a:ext>
                  </a:extLst>
                </a:gridCol>
                <a:gridCol w="1098000">
                  <a:extLst>
                    <a:ext uri="{9D8B030D-6E8A-4147-A177-3AD203B41FA5}">
                      <a16:colId xmlns:a16="http://schemas.microsoft.com/office/drawing/2014/main" val="11292785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90669945"/>
                    </a:ext>
                  </a:extLst>
                </a:gridCol>
                <a:gridCol w="953456">
                  <a:extLst>
                    <a:ext uri="{9D8B030D-6E8A-4147-A177-3AD203B41FA5}">
                      <a16:colId xmlns:a16="http://schemas.microsoft.com/office/drawing/2014/main" val="1262282837"/>
                    </a:ext>
                  </a:extLst>
                </a:gridCol>
                <a:gridCol w="953619">
                  <a:extLst>
                    <a:ext uri="{9D8B030D-6E8A-4147-A177-3AD203B41FA5}">
                      <a16:colId xmlns:a16="http://schemas.microsoft.com/office/drawing/2014/main" val="1020887061"/>
                    </a:ext>
                  </a:extLst>
                </a:gridCol>
                <a:gridCol w="1218891">
                  <a:extLst>
                    <a:ext uri="{9D8B030D-6E8A-4147-A177-3AD203B41FA5}">
                      <a16:colId xmlns:a16="http://schemas.microsoft.com/office/drawing/2014/main" val="93532165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Project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Category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Detection Results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(Conf.)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4264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P1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P2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P3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FP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42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wxchat</a:t>
                      </a:r>
                      <a:r>
                        <a:rPr lang="en-US" altLang="zh-CN" dirty="0"/>
                        <a:t>-mail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Email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 (1)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28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HITMers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Attendance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 (1)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8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super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Video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 (1)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834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leantodo-weapp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Notebook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 (1)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32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taro-music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Music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 (1)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49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weapp</a:t>
                      </a:r>
                      <a:r>
                        <a:rPr lang="en-US" altLang="zh-CN" dirty="0"/>
                        <a:t>-mark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Social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 (0)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850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nideshop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Shopping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 (0)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947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Gitter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Git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 (0)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35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pinche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Travelling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 (0)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933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we-app-</a:t>
                      </a:r>
                      <a:r>
                        <a:rPr lang="en-US" altLang="zh-CN" dirty="0" err="1"/>
                        <a:t>ssha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News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 (2)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6106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Total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 (7)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20194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21557C2F-F081-4A58-B055-07FFCAB905BC}"/>
              </a:ext>
            </a:extLst>
          </p:cNvPr>
          <p:cNvSpPr/>
          <p:nvPr/>
        </p:nvSpPr>
        <p:spPr>
          <a:xfrm>
            <a:off x="7186465" y="2377440"/>
            <a:ext cx="610345" cy="4447857"/>
          </a:xfrm>
          <a:prstGeom prst="rect">
            <a:avLst/>
          </a:prstGeom>
          <a:noFill/>
          <a:ln w="38100">
            <a:solidFill>
              <a:srgbClr val="9B0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D98B49B-0254-4D5C-8F25-11B887F4A026}"/>
              </a:ext>
            </a:extLst>
          </p:cNvPr>
          <p:cNvSpPr/>
          <p:nvPr/>
        </p:nvSpPr>
        <p:spPr>
          <a:xfrm rot="5400000">
            <a:off x="4708588" y="428039"/>
            <a:ext cx="444795" cy="8737599"/>
          </a:xfrm>
          <a:prstGeom prst="rect">
            <a:avLst/>
          </a:prstGeom>
          <a:noFill/>
          <a:ln w="38100">
            <a:solidFill>
              <a:srgbClr val="9B0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F467F8A-7F5B-4E44-AD73-3AA109922DB6}"/>
              </a:ext>
            </a:extLst>
          </p:cNvPr>
          <p:cNvSpPr/>
          <p:nvPr/>
        </p:nvSpPr>
        <p:spPr>
          <a:xfrm>
            <a:off x="9407280" y="3822911"/>
            <a:ext cx="2544725" cy="659219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False positive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85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E8E514-9428-47EC-B138-8377D92B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F33A10-460A-4EC1-9BF2-8FAEB5D96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False positive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FE44A5-CEF5-4CD4-849E-11DA2D27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51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A9F2EA8-441C-4AF4-BDBC-4CF4EFDDFF3E}"/>
              </a:ext>
            </a:extLst>
          </p:cNvPr>
          <p:cNvSpPr/>
          <p:nvPr/>
        </p:nvSpPr>
        <p:spPr bwMode="auto">
          <a:xfrm>
            <a:off x="481308" y="1913612"/>
            <a:ext cx="6833892" cy="1854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 </a:t>
            </a:r>
            <a:r>
              <a:rPr lang="en-US" altLang="zh-CN" sz="1700" b="1" dirty="0" err="1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style.wxss</a:t>
            </a:r>
            <a:endParaRPr lang="en-US" altLang="zh-CN" sz="1700" b="1" dirty="0">
              <a:solidFill>
                <a:srgbClr val="C00000"/>
              </a:solidFill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.</a:t>
            </a:r>
            <a:r>
              <a:rPr lang="en-US" altLang="zh-CN" sz="1700" b="1" dirty="0" err="1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iphonex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-bottom-holder 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padding-bottom: env(safe-area-inset-bottom);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padding-bottom: constant(safe-area-inset-bottom);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...</a:t>
            </a:r>
          </a:p>
        </p:txBody>
      </p:sp>
      <p:pic>
        <p:nvPicPr>
          <p:cNvPr id="6146" name="Picture 2" descr="Developer Icon Vector Art, Icons, and Graphics for Free Download">
            <a:extLst>
              <a:ext uri="{FF2B5EF4-FFF2-40B4-BE49-F238E27FC236}">
                <a16:creationId xmlns:a16="http://schemas.microsoft.com/office/drawing/2014/main" id="{76B01851-F624-48E8-A12F-4B0690AD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3" y="4044545"/>
            <a:ext cx="2311511" cy="23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B38F4AB-B555-4CBD-AA02-BF0D98A6171B}"/>
              </a:ext>
            </a:extLst>
          </p:cNvPr>
          <p:cNvSpPr txBox="1"/>
          <p:nvPr/>
        </p:nvSpPr>
        <p:spPr>
          <a:xfrm>
            <a:off x="2721934" y="4476665"/>
            <a:ext cx="88876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lt"/>
              </a:rPr>
              <a:t>The developer defines the adaptation code in the wxss file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654F70F-9B58-4A67-B483-53B1E9A09930}"/>
              </a:ext>
            </a:extLst>
          </p:cNvPr>
          <p:cNvSpPr txBox="1"/>
          <p:nvPr/>
        </p:nvSpPr>
        <p:spPr>
          <a:xfrm>
            <a:off x="2721934" y="5416196"/>
            <a:ext cx="888768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+mj-lt"/>
              </a:rPr>
              <a:t>WeDetector</a:t>
            </a: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 detects </a:t>
            </a:r>
            <a:r>
              <a:rPr lang="en-US" altLang="zh-CN" sz="2400" dirty="0" err="1">
                <a:solidFill>
                  <a:schemeClr val="bg1"/>
                </a:solidFill>
                <a:latin typeface="+mj-lt"/>
              </a:rPr>
              <a:t>WeBugs</a:t>
            </a: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 based on the analysis of JS code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C346156-1D33-49D4-8CB3-AF77124D95AF}"/>
              </a:ext>
            </a:extLst>
          </p:cNvPr>
          <p:cNvSpPr/>
          <p:nvPr/>
        </p:nvSpPr>
        <p:spPr>
          <a:xfrm rot="2383970">
            <a:off x="6021041" y="1778097"/>
            <a:ext cx="2544725" cy="659219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False positive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465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AADA4A-A66C-4255-BD39-186093C5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0325A-1A16-42A9-846C-0F3E15C32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First empirical study of WeChat Mini-Program bugs</a:t>
            </a:r>
          </a:p>
          <a:p>
            <a:pPr lvl="1"/>
            <a:r>
              <a:rPr lang="en-US" altLang="zh-CN" dirty="0"/>
              <a:t> </a:t>
            </a:r>
            <a:r>
              <a:rPr lang="en-US" altLang="zh-CN" dirty="0">
                <a:solidFill>
                  <a:srgbClr val="C00000"/>
                </a:solidFill>
              </a:rPr>
              <a:t>83</a:t>
            </a:r>
            <a:r>
              <a:rPr lang="en-US" altLang="zh-CN" dirty="0"/>
              <a:t> </a:t>
            </a:r>
            <a:r>
              <a:rPr lang="en-US" altLang="zh-CN" dirty="0" err="1"/>
              <a:t>WeBugs</a:t>
            </a:r>
            <a:r>
              <a:rPr lang="en-US" altLang="zh-CN" dirty="0"/>
              <a:t> from three sources</a:t>
            </a:r>
          </a:p>
          <a:p>
            <a:pPr lvl="1"/>
            <a:r>
              <a:rPr lang="en-US" altLang="zh-CN" dirty="0"/>
              <a:t> Investigate their root causes and fix strategies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 A static analysis tool, </a:t>
            </a:r>
            <a:r>
              <a:rPr lang="en-US" altLang="zh-CN" dirty="0" err="1"/>
              <a:t>WeDetector</a:t>
            </a:r>
            <a:r>
              <a:rPr lang="en-US" altLang="zh-CN" dirty="0"/>
              <a:t>, to detect </a:t>
            </a:r>
            <a:r>
              <a:rPr lang="en-US" altLang="zh-CN" dirty="0" err="1"/>
              <a:t>WeBugs</a:t>
            </a:r>
            <a:endParaRPr lang="en-US" altLang="zh-CN" dirty="0"/>
          </a:p>
          <a:p>
            <a:pPr lvl="1"/>
            <a:r>
              <a:rPr lang="en-US" altLang="zh-CN" dirty="0"/>
              <a:t> Detect </a:t>
            </a:r>
            <a:r>
              <a:rPr lang="en-US" altLang="zh-CN" dirty="0">
                <a:solidFill>
                  <a:srgbClr val="C00000"/>
                </a:solidFill>
              </a:rPr>
              <a:t>11</a:t>
            </a:r>
            <a:r>
              <a:rPr lang="en-US" altLang="zh-CN" dirty="0"/>
              <a:t> new </a:t>
            </a:r>
            <a:r>
              <a:rPr lang="en-US" altLang="zh-CN" dirty="0" err="1"/>
              <a:t>WeBugs</a:t>
            </a:r>
            <a:r>
              <a:rPr lang="en-US" altLang="zh-CN" dirty="0"/>
              <a:t> in </a:t>
            </a:r>
            <a:r>
              <a:rPr lang="en-US" altLang="zh-CN" dirty="0">
                <a:solidFill>
                  <a:srgbClr val="C00000"/>
                </a:solidFill>
              </a:rPr>
              <a:t>25</a:t>
            </a:r>
            <a:r>
              <a:rPr lang="en-US" altLang="zh-CN" dirty="0"/>
              <a:t> Mini-Programs, and </a:t>
            </a:r>
            <a:r>
              <a:rPr lang="en-US" altLang="zh-CN" dirty="0">
                <a:solidFill>
                  <a:srgbClr val="C00000"/>
                </a:solidFill>
              </a:rPr>
              <a:t>7</a:t>
            </a:r>
            <a:r>
              <a:rPr lang="en-US" altLang="zh-CN" dirty="0"/>
              <a:t> of them have been confirmed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EF124D-1D63-434D-BC1C-08D3940D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52</a:t>
            </a:fld>
            <a:endParaRPr lang="zh-CN" altLang="en-US" dirty="0"/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44C4139B-0B79-4FBC-9AA2-58FD26F06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2" y="5003536"/>
            <a:ext cx="2522021" cy="109488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CE00244-CB3F-4D28-B6C5-F04AED733207}"/>
              </a:ext>
            </a:extLst>
          </p:cNvPr>
          <p:cNvSpPr txBox="1"/>
          <p:nvPr/>
        </p:nvSpPr>
        <p:spPr>
          <a:xfrm>
            <a:off x="4150447" y="5130745"/>
            <a:ext cx="5229693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 More details on GitHub</a:t>
            </a:r>
            <a:endParaRPr lang="en-US" altLang="zh-CN" sz="24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 https://github.com/tcse-iscas/WeBug</a:t>
            </a:r>
          </a:p>
        </p:txBody>
      </p:sp>
    </p:spTree>
    <p:extLst>
      <p:ext uri="{BB962C8B-B14F-4D97-AF65-F5344CB8AC3E}">
        <p14:creationId xmlns:p14="http://schemas.microsoft.com/office/powerpoint/2010/main" val="24153676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17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F0E3B-4B91-4716-8138-3CBCBCDB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simplified WeChat Mini-Program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FC5341-6D99-40AD-9F18-3E85C055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19F1A6A-AFD3-4367-AAFB-D2747AE92FFA}"/>
              </a:ext>
            </a:extLst>
          </p:cNvPr>
          <p:cNvGrpSpPr/>
          <p:nvPr/>
        </p:nvGrpSpPr>
        <p:grpSpPr>
          <a:xfrm>
            <a:off x="335360" y="1551563"/>
            <a:ext cx="4400162" cy="1714399"/>
            <a:chOff x="335360" y="1551563"/>
            <a:chExt cx="4400162" cy="17143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9C718A6-F69D-4DD1-8594-1CED458DF141}"/>
                </a:ext>
              </a:extLst>
            </p:cNvPr>
            <p:cNvSpPr/>
            <p:nvPr/>
          </p:nvSpPr>
          <p:spPr bwMode="auto">
            <a:xfrm>
              <a:off x="335360" y="1551563"/>
              <a:ext cx="4252523" cy="15542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1700" b="1" dirty="0">
                  <a:solidFill>
                    <a:srgbClr val="C00000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// </a:t>
              </a:r>
              <a:r>
                <a:rPr lang="en-US" altLang="zh-CN" sz="1700" b="1" dirty="0" err="1">
                  <a:solidFill>
                    <a:srgbClr val="C00000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index.wxml</a:t>
              </a:r>
              <a:endParaRPr lang="en-US" altLang="zh-CN" sz="1700" b="1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endParaRP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&lt;view&gt; Hello {{</a:t>
              </a:r>
              <a:r>
                <a:rPr lang="en-US" altLang="zh-CN" sz="1700" dirty="0">
                  <a:solidFill>
                    <a:srgbClr val="C00000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name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}}! &lt;/view&gt;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&lt;button 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bindtap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="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changeName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"&gt; 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     </a:t>
              </a:r>
              <a:r>
                <a:rPr lang="en-US" altLang="zh-CN" sz="1700" b="1" dirty="0">
                  <a:solidFill>
                    <a:srgbClr val="3C6EC8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Click me! 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&lt;/button&gt; 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A351239-EFCA-4CE4-A759-C3186A5FEF78}"/>
                </a:ext>
              </a:extLst>
            </p:cNvPr>
            <p:cNvSpPr txBox="1"/>
            <p:nvPr/>
          </p:nvSpPr>
          <p:spPr>
            <a:xfrm>
              <a:off x="2572750" y="2835075"/>
              <a:ext cx="2162772" cy="4308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i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Page structure</a:t>
              </a:r>
              <a:endParaRPr lang="zh-CN" altLang="en-US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B4606BD-45F0-44DD-A927-7EE0E680864E}"/>
              </a:ext>
            </a:extLst>
          </p:cNvPr>
          <p:cNvGrpSpPr/>
          <p:nvPr/>
        </p:nvGrpSpPr>
        <p:grpSpPr>
          <a:xfrm>
            <a:off x="5157663" y="1667247"/>
            <a:ext cx="1962052" cy="3996605"/>
            <a:chOff x="5065862" y="1667247"/>
            <a:chExt cx="1962052" cy="3996605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116F4D-E804-48E1-92F0-6E73B8C645F1}"/>
                </a:ext>
              </a:extLst>
            </p:cNvPr>
            <p:cNvGrpSpPr/>
            <p:nvPr/>
          </p:nvGrpSpPr>
          <p:grpSpPr>
            <a:xfrm>
              <a:off x="5065862" y="1667247"/>
              <a:ext cx="1962052" cy="3996605"/>
              <a:chOff x="655016" y="1861203"/>
              <a:chExt cx="1962052" cy="3996605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AF73F4BC-7439-4979-8948-035B6803891B}"/>
                  </a:ext>
                </a:extLst>
              </p:cNvPr>
              <p:cNvGrpSpPr/>
              <p:nvPr/>
            </p:nvGrpSpPr>
            <p:grpSpPr>
              <a:xfrm>
                <a:off x="655016" y="1861203"/>
                <a:ext cx="1962052" cy="3996605"/>
                <a:chOff x="3633669" y="1902129"/>
                <a:chExt cx="1962052" cy="3996605"/>
              </a:xfrm>
            </p:grpSpPr>
            <p:pic>
              <p:nvPicPr>
                <p:cNvPr id="34" name="图片 33">
                  <a:extLst>
                    <a:ext uri="{FF2B5EF4-FFF2-40B4-BE49-F238E27FC236}">
                      <a16:creationId xmlns:a16="http://schemas.microsoft.com/office/drawing/2014/main" id="{F66F6623-FE91-4869-9C36-6261FF376A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3669" y="1902129"/>
                  <a:ext cx="1962052" cy="3996605"/>
                </a:xfrm>
                <a:prstGeom prst="rect">
                  <a:avLst/>
                </a:prstGeom>
                <a:effectLst>
                  <a:softEdge rad="63500"/>
                </a:effectLst>
              </p:spPr>
            </p:pic>
            <p:sp>
              <p:nvSpPr>
                <p:cNvPr id="35" name="矩形: 圆角 34">
                  <a:extLst>
                    <a:ext uri="{FF2B5EF4-FFF2-40B4-BE49-F238E27FC236}">
                      <a16:creationId xmlns:a16="http://schemas.microsoft.com/office/drawing/2014/main" id="{30C8967A-BE0F-4FD1-BBBF-A9B617678A93}"/>
                    </a:ext>
                  </a:extLst>
                </p:cNvPr>
                <p:cNvSpPr/>
                <p:nvPr/>
              </p:nvSpPr>
              <p:spPr>
                <a:xfrm>
                  <a:off x="3916107" y="2241973"/>
                  <a:ext cx="1428053" cy="189654"/>
                </a:xfrm>
                <a:prstGeom prst="roundRect">
                  <a:avLst/>
                </a:prstGeom>
                <a:solidFill>
                  <a:srgbClr val="2395F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2C2C2C"/>
                    </a:solidFill>
                  </a:endParaRPr>
                </a:p>
              </p:txBody>
            </p:sp>
          </p:grp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2F75B3B2-362D-4219-AA8E-E30C5C7E52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160"/>
              <a:stretch/>
            </p:blipFill>
            <p:spPr>
              <a:xfrm>
                <a:off x="744997" y="2390701"/>
                <a:ext cx="1767909" cy="3183752"/>
              </a:xfrm>
              <a:prstGeom prst="rect">
                <a:avLst/>
              </a:prstGeom>
            </p:spPr>
          </p:pic>
        </p:grp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30AC191D-4BB7-479B-A26A-2168D7FD5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2194" y="2032491"/>
              <a:ext cx="1760400" cy="3348048"/>
            </a:xfrm>
            <a:prstGeom prst="rect">
              <a:avLst/>
            </a:prstGeom>
          </p:spPr>
        </p:pic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E8ACC765-144B-4215-8280-93B4261EC694}"/>
              </a:ext>
            </a:extLst>
          </p:cNvPr>
          <p:cNvSpPr txBox="1"/>
          <p:nvPr/>
        </p:nvSpPr>
        <p:spPr>
          <a:xfrm>
            <a:off x="5252555" y="2720641"/>
            <a:ext cx="18306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100" b="1" kern="1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Hello </a:t>
            </a:r>
            <a:r>
              <a:rPr lang="en-US" altLang="zh-CN" sz="2100" b="1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$</a:t>
            </a:r>
            <a:r>
              <a:rPr lang="en-US" altLang="zh-CN" sz="21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name</a:t>
            </a:r>
            <a:r>
              <a:rPr lang="en-US" altLang="zh-CN" sz="2100" b="1" kern="1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!</a:t>
            </a:r>
            <a:endParaRPr lang="zh-CN" altLang="en-US" sz="2100" b="1" kern="12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FC09EE33-25F3-4869-B97D-61858F0D93E3}"/>
              </a:ext>
            </a:extLst>
          </p:cNvPr>
          <p:cNvSpPr/>
          <p:nvPr/>
        </p:nvSpPr>
        <p:spPr>
          <a:xfrm>
            <a:off x="5399008" y="3593410"/>
            <a:ext cx="1479362" cy="70735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me!</a:t>
            </a:r>
            <a:endParaRPr lang="zh-CN" alt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F0E3B-4B91-4716-8138-3CBCBCDB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simplified WeChat Mini-Program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FC5341-6D99-40AD-9F18-3E85C055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C718A6-F69D-4DD1-8594-1CED458DF141}"/>
              </a:ext>
            </a:extLst>
          </p:cNvPr>
          <p:cNvSpPr/>
          <p:nvPr/>
        </p:nvSpPr>
        <p:spPr bwMode="auto">
          <a:xfrm>
            <a:off x="335360" y="1551563"/>
            <a:ext cx="4252523" cy="1554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 </a:t>
            </a:r>
            <a:r>
              <a:rPr lang="en-US" altLang="zh-CN" sz="1700" b="1" dirty="0" err="1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index.wxml</a:t>
            </a:r>
            <a:endParaRPr lang="en-US" altLang="zh-CN" sz="1700" b="1" dirty="0">
              <a:solidFill>
                <a:srgbClr val="1F4E79"/>
              </a:solidFill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&lt;view&gt; Hello {{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name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}}! &lt;/view&gt;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&lt;button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bindtap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="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changeName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"&gt; 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</a:t>
            </a:r>
            <a:r>
              <a:rPr lang="en-US" altLang="zh-CN" sz="1700" b="1" dirty="0">
                <a:solidFill>
                  <a:srgbClr val="3C6EC8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Click me! 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&lt;/button&gt;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A351239-EFCA-4CE4-A759-C3186A5FEF78}"/>
              </a:ext>
            </a:extLst>
          </p:cNvPr>
          <p:cNvSpPr txBox="1"/>
          <p:nvPr/>
        </p:nvSpPr>
        <p:spPr>
          <a:xfrm>
            <a:off x="2572750" y="2835075"/>
            <a:ext cx="2162772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Page structure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0C7157-F4A4-48E0-BC64-F06D9D6681F7}"/>
              </a:ext>
            </a:extLst>
          </p:cNvPr>
          <p:cNvSpPr/>
          <p:nvPr/>
        </p:nvSpPr>
        <p:spPr bwMode="auto">
          <a:xfrm>
            <a:off x="335360" y="3665549"/>
            <a:ext cx="4252524" cy="1854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 </a:t>
            </a:r>
            <a:r>
              <a:rPr lang="en-US" altLang="zh-CN" sz="1700" b="1" dirty="0" err="1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index.wxss</a:t>
            </a:r>
            <a:endParaRPr lang="en-US" altLang="zh-CN" sz="1700" b="1" dirty="0">
              <a:solidFill>
                <a:srgbClr val="1F4E79"/>
              </a:solidFill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button{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background-color: </a:t>
            </a:r>
            <a:r>
              <a:rPr lang="en-US" altLang="zh-CN" sz="1700" b="1" dirty="0">
                <a:solidFill>
                  <a:srgbClr val="3C6EC8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blue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width: 70%;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margin-top: 70%;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803B30-96AB-47FC-B908-CDEE7EEDA250}"/>
              </a:ext>
            </a:extLst>
          </p:cNvPr>
          <p:cNvSpPr txBox="1"/>
          <p:nvPr/>
        </p:nvSpPr>
        <p:spPr>
          <a:xfrm>
            <a:off x="3153038" y="5306437"/>
            <a:ext cx="1582484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Page style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562314C-4B7B-4A51-918D-AC34A958ECEA}"/>
              </a:ext>
            </a:extLst>
          </p:cNvPr>
          <p:cNvGrpSpPr/>
          <p:nvPr/>
        </p:nvGrpSpPr>
        <p:grpSpPr>
          <a:xfrm>
            <a:off x="5157663" y="1667247"/>
            <a:ext cx="1962052" cy="3996605"/>
            <a:chOff x="5065862" y="1667247"/>
            <a:chExt cx="1962052" cy="3996605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01311AD-77BE-493D-953D-FC540B87F011}"/>
                </a:ext>
              </a:extLst>
            </p:cNvPr>
            <p:cNvGrpSpPr/>
            <p:nvPr/>
          </p:nvGrpSpPr>
          <p:grpSpPr>
            <a:xfrm>
              <a:off x="5065862" y="1667247"/>
              <a:ext cx="1962052" cy="3996605"/>
              <a:chOff x="655016" y="1861203"/>
              <a:chExt cx="1962052" cy="3996605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8DD31DFA-E391-4097-9D2E-9C9497F0C350}"/>
                  </a:ext>
                </a:extLst>
              </p:cNvPr>
              <p:cNvGrpSpPr/>
              <p:nvPr/>
            </p:nvGrpSpPr>
            <p:grpSpPr>
              <a:xfrm>
                <a:off x="655016" y="1861203"/>
                <a:ext cx="1962052" cy="3996605"/>
                <a:chOff x="3633669" y="1902129"/>
                <a:chExt cx="1962052" cy="3996605"/>
              </a:xfrm>
            </p:grpSpPr>
            <p:pic>
              <p:nvPicPr>
                <p:cNvPr id="25" name="图片 24">
                  <a:extLst>
                    <a:ext uri="{FF2B5EF4-FFF2-40B4-BE49-F238E27FC236}">
                      <a16:creationId xmlns:a16="http://schemas.microsoft.com/office/drawing/2014/main" id="{E0CF5A1F-F7A0-4BD6-8469-67833092BE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3669" y="1902129"/>
                  <a:ext cx="1962052" cy="3996605"/>
                </a:xfrm>
                <a:prstGeom prst="rect">
                  <a:avLst/>
                </a:prstGeom>
                <a:effectLst>
                  <a:softEdge rad="63500"/>
                </a:effectLst>
              </p:spPr>
            </p:pic>
            <p:sp>
              <p:nvSpPr>
                <p:cNvPr id="26" name="矩形: 圆角 25">
                  <a:extLst>
                    <a:ext uri="{FF2B5EF4-FFF2-40B4-BE49-F238E27FC236}">
                      <a16:creationId xmlns:a16="http://schemas.microsoft.com/office/drawing/2014/main" id="{F1E02A80-3AF3-4EE8-BA42-2A8A6253C66E}"/>
                    </a:ext>
                  </a:extLst>
                </p:cNvPr>
                <p:cNvSpPr/>
                <p:nvPr/>
              </p:nvSpPr>
              <p:spPr>
                <a:xfrm>
                  <a:off x="3916107" y="2241973"/>
                  <a:ext cx="1428053" cy="189654"/>
                </a:xfrm>
                <a:prstGeom prst="roundRect">
                  <a:avLst/>
                </a:prstGeom>
                <a:solidFill>
                  <a:srgbClr val="2395F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2C2C2C"/>
                    </a:solidFill>
                  </a:endParaRPr>
                </a:p>
              </p:txBody>
            </p:sp>
          </p:grpSp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C6903935-E947-42C6-9054-183796AE2A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160"/>
              <a:stretch/>
            </p:blipFill>
            <p:spPr>
              <a:xfrm>
                <a:off x="744997" y="2390701"/>
                <a:ext cx="1767909" cy="3183752"/>
              </a:xfrm>
              <a:prstGeom prst="rect">
                <a:avLst/>
              </a:prstGeom>
            </p:spPr>
          </p:pic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08B4DCE-DAE6-4831-B4C6-67669B176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2194" y="2032491"/>
              <a:ext cx="1760400" cy="3348048"/>
            </a:xfrm>
            <a:prstGeom prst="rect">
              <a:avLst/>
            </a:prstGeom>
          </p:spPr>
        </p:pic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0A2F79BF-45CD-4A60-A57F-015495A4D954}"/>
              </a:ext>
            </a:extLst>
          </p:cNvPr>
          <p:cNvSpPr txBox="1"/>
          <p:nvPr/>
        </p:nvSpPr>
        <p:spPr>
          <a:xfrm>
            <a:off x="5252555" y="2720641"/>
            <a:ext cx="18306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100" b="1" kern="1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Hello </a:t>
            </a:r>
            <a:r>
              <a:rPr lang="en-US" altLang="zh-CN" sz="2100" b="1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$</a:t>
            </a:r>
            <a:r>
              <a:rPr lang="en-US" altLang="zh-CN" sz="21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name</a:t>
            </a:r>
            <a:r>
              <a:rPr lang="en-US" altLang="zh-CN" sz="2100" b="1" kern="1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!</a:t>
            </a:r>
            <a:endParaRPr lang="zh-CN" altLang="en-US" sz="2100" b="1" kern="12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8E503EFB-B5A1-44B4-ACDB-18E2AE9B9D8C}"/>
              </a:ext>
            </a:extLst>
          </p:cNvPr>
          <p:cNvSpPr/>
          <p:nvPr/>
        </p:nvSpPr>
        <p:spPr>
          <a:xfrm>
            <a:off x="5399008" y="3593410"/>
            <a:ext cx="1479362" cy="707356"/>
          </a:xfrm>
          <a:prstGeom prst="roundRect">
            <a:avLst/>
          </a:prstGeom>
          <a:solidFill>
            <a:srgbClr val="56A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me!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4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F0E3B-4B91-4716-8138-3CBCBCDB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simplified WeChat Mini-Program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FC5341-6D99-40AD-9F18-3E85C055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C718A6-F69D-4DD1-8594-1CED458DF141}"/>
              </a:ext>
            </a:extLst>
          </p:cNvPr>
          <p:cNvSpPr/>
          <p:nvPr/>
        </p:nvSpPr>
        <p:spPr bwMode="auto">
          <a:xfrm>
            <a:off x="335360" y="1551563"/>
            <a:ext cx="4252523" cy="1554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 </a:t>
            </a:r>
            <a:r>
              <a:rPr lang="en-US" altLang="zh-CN" sz="1700" b="1" dirty="0" err="1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index.wxml</a:t>
            </a:r>
            <a:endParaRPr lang="en-US" altLang="zh-CN" sz="1700" b="1" dirty="0">
              <a:solidFill>
                <a:srgbClr val="1F4E79"/>
              </a:solidFill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&lt;view&gt; Hello {{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name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}}! &lt;/view&gt;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&lt;button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bindtap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="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changeName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"&gt; 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</a:t>
            </a:r>
            <a:r>
              <a:rPr lang="en-US" altLang="zh-CN" sz="1700" b="1" dirty="0">
                <a:solidFill>
                  <a:srgbClr val="3C6EC8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Click me! 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&lt;/button&gt;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A351239-EFCA-4CE4-A759-C3186A5FEF78}"/>
              </a:ext>
            </a:extLst>
          </p:cNvPr>
          <p:cNvSpPr txBox="1"/>
          <p:nvPr/>
        </p:nvSpPr>
        <p:spPr>
          <a:xfrm>
            <a:off x="2572750" y="2835075"/>
            <a:ext cx="2162772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Page structure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0C7157-F4A4-48E0-BC64-F06D9D6681F7}"/>
              </a:ext>
            </a:extLst>
          </p:cNvPr>
          <p:cNvSpPr/>
          <p:nvPr/>
        </p:nvSpPr>
        <p:spPr bwMode="auto">
          <a:xfrm>
            <a:off x="335360" y="3665549"/>
            <a:ext cx="4252524" cy="1854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 </a:t>
            </a:r>
            <a:r>
              <a:rPr lang="en-US" altLang="zh-CN" sz="1700" b="1" dirty="0" err="1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index.wxss</a:t>
            </a:r>
            <a:endParaRPr lang="en-US" altLang="zh-CN" sz="1700" b="1" dirty="0">
              <a:solidFill>
                <a:srgbClr val="1F4E79"/>
              </a:solidFill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button{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background-color: </a:t>
            </a:r>
            <a:r>
              <a:rPr lang="en-US" altLang="zh-CN" sz="1700" b="1" dirty="0">
                <a:solidFill>
                  <a:srgbClr val="3C6EC8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blue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width: 70%;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margin-top: 70%;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803B30-96AB-47FC-B908-CDEE7EEDA250}"/>
              </a:ext>
            </a:extLst>
          </p:cNvPr>
          <p:cNvSpPr txBox="1"/>
          <p:nvPr/>
        </p:nvSpPr>
        <p:spPr>
          <a:xfrm>
            <a:off x="3153038" y="5306437"/>
            <a:ext cx="1582484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Page style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D49D329-9887-4435-B18D-E7DB0DA5EFB3}"/>
              </a:ext>
            </a:extLst>
          </p:cNvPr>
          <p:cNvGrpSpPr/>
          <p:nvPr/>
        </p:nvGrpSpPr>
        <p:grpSpPr>
          <a:xfrm>
            <a:off x="5157663" y="1667247"/>
            <a:ext cx="1962052" cy="3996605"/>
            <a:chOff x="5065862" y="1667247"/>
            <a:chExt cx="1962052" cy="399660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1F1EAE8-A470-4C82-9E53-2F703267DBC1}"/>
                </a:ext>
              </a:extLst>
            </p:cNvPr>
            <p:cNvGrpSpPr/>
            <p:nvPr/>
          </p:nvGrpSpPr>
          <p:grpSpPr>
            <a:xfrm>
              <a:off x="5065862" y="1667247"/>
              <a:ext cx="1962052" cy="3996605"/>
              <a:chOff x="655016" y="1861203"/>
              <a:chExt cx="1962052" cy="3996605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242389D5-FC78-4FE7-B1AB-76C24DF7847A}"/>
                  </a:ext>
                </a:extLst>
              </p:cNvPr>
              <p:cNvGrpSpPr/>
              <p:nvPr/>
            </p:nvGrpSpPr>
            <p:grpSpPr>
              <a:xfrm>
                <a:off x="655016" y="1861203"/>
                <a:ext cx="1962052" cy="3996605"/>
                <a:chOff x="3633669" y="1902129"/>
                <a:chExt cx="1962052" cy="3996605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A5F64734-B6C2-455E-97C4-C618B8B159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3669" y="1902129"/>
                  <a:ext cx="1962052" cy="3996605"/>
                </a:xfrm>
                <a:prstGeom prst="rect">
                  <a:avLst/>
                </a:prstGeom>
                <a:effectLst>
                  <a:softEdge rad="63500"/>
                </a:effectLst>
              </p:spPr>
            </p:pic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0ECABBBE-9D54-4F24-921D-E2C5908828DF}"/>
                    </a:ext>
                  </a:extLst>
                </p:cNvPr>
                <p:cNvSpPr/>
                <p:nvPr/>
              </p:nvSpPr>
              <p:spPr>
                <a:xfrm>
                  <a:off x="3916107" y="2241973"/>
                  <a:ext cx="1428053" cy="189654"/>
                </a:xfrm>
                <a:prstGeom prst="roundRect">
                  <a:avLst/>
                </a:prstGeom>
                <a:solidFill>
                  <a:srgbClr val="2395F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2C2C2C"/>
                    </a:solidFill>
                  </a:endParaRPr>
                </a:p>
              </p:txBody>
            </p:sp>
          </p:grp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5B5D4914-BFC4-495E-8B98-BA7F0CEF82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160"/>
              <a:stretch/>
            </p:blipFill>
            <p:spPr>
              <a:xfrm>
                <a:off x="744997" y="2390701"/>
                <a:ext cx="1767909" cy="3183752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03553DD-4302-4CBF-BDDF-A42C6CEA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2194" y="2032491"/>
              <a:ext cx="1760400" cy="3348048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3EC51E1-1CD9-4CB8-BB6A-2BA641A95DEC}"/>
              </a:ext>
            </a:extLst>
          </p:cNvPr>
          <p:cNvGrpSpPr/>
          <p:nvPr/>
        </p:nvGrpSpPr>
        <p:grpSpPr>
          <a:xfrm>
            <a:off x="7689496" y="1921411"/>
            <a:ext cx="3967733" cy="3570208"/>
            <a:chOff x="7888907" y="1988167"/>
            <a:chExt cx="3967733" cy="3570208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C28288F-C5F2-44EA-A747-C6CD86083383}"/>
                </a:ext>
              </a:extLst>
            </p:cNvPr>
            <p:cNvSpPr/>
            <p:nvPr/>
          </p:nvSpPr>
          <p:spPr bwMode="auto">
            <a:xfrm>
              <a:off x="7888907" y="1988167"/>
              <a:ext cx="3821774" cy="33547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1700" b="1" dirty="0">
                  <a:solidFill>
                    <a:srgbClr val="1F4E79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// index.js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var 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helloData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= {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</a:t>
              </a:r>
              <a:r>
                <a:rPr lang="en-US" altLang="zh-CN" sz="1700" dirty="0">
                  <a:solidFill>
                    <a:srgbClr val="C00000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name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: 'WeChat'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}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Page({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data: 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helloData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,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changeName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: function (e){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  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this.setData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({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    </a:t>
              </a:r>
              <a:r>
                <a:rPr lang="en-US" altLang="zh-CN" sz="1700" dirty="0">
                  <a:solidFill>
                    <a:srgbClr val="C00000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name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: 'World'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  })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...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4959A44-3153-4B10-A065-3178B6EFF984}"/>
                </a:ext>
              </a:extLst>
            </p:cNvPr>
            <p:cNvSpPr txBox="1"/>
            <p:nvPr/>
          </p:nvSpPr>
          <p:spPr>
            <a:xfrm>
              <a:off x="10258125" y="5127488"/>
              <a:ext cx="1598515" cy="4308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i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Page logic</a:t>
              </a:r>
              <a:endParaRPr lang="zh-CN" altLang="en-US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Page Javascript icon PNG, ICO or ICNS | Free vector icons">
            <a:extLst>
              <a:ext uri="{FF2B5EF4-FFF2-40B4-BE49-F238E27FC236}">
                <a16:creationId xmlns:a16="http://schemas.microsoft.com/office/drawing/2014/main" id="{C9C3A301-90F3-4AC7-841A-41882377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308" y="882650"/>
            <a:ext cx="1646636" cy="164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81CCE64A-1ECD-464B-B0D8-E60B96A59967}"/>
              </a:ext>
            </a:extLst>
          </p:cNvPr>
          <p:cNvSpPr/>
          <p:nvPr/>
        </p:nvSpPr>
        <p:spPr>
          <a:xfrm>
            <a:off x="7708363" y="2261937"/>
            <a:ext cx="2906945" cy="8742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774474-04FA-416A-8D90-ECEF46C6022F}"/>
              </a:ext>
            </a:extLst>
          </p:cNvPr>
          <p:cNvSpPr txBox="1"/>
          <p:nvPr/>
        </p:nvSpPr>
        <p:spPr>
          <a:xfrm>
            <a:off x="5252555" y="2720641"/>
            <a:ext cx="18306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100" b="1" kern="1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Hello </a:t>
            </a:r>
            <a:r>
              <a:rPr lang="en-US" altLang="zh-CN" sz="2100" b="1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$</a:t>
            </a:r>
            <a:r>
              <a:rPr lang="en-US" altLang="zh-CN" sz="21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name</a:t>
            </a:r>
            <a:r>
              <a:rPr lang="en-US" altLang="zh-CN" sz="2100" b="1" kern="1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!</a:t>
            </a:r>
            <a:endParaRPr lang="zh-CN" altLang="en-US" sz="2100" b="1" kern="12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976BB5CE-A607-4236-9FF1-1F061A2CF8E5}"/>
              </a:ext>
            </a:extLst>
          </p:cNvPr>
          <p:cNvSpPr/>
          <p:nvPr/>
        </p:nvSpPr>
        <p:spPr>
          <a:xfrm>
            <a:off x="5399008" y="3593410"/>
            <a:ext cx="1479362" cy="707356"/>
          </a:xfrm>
          <a:prstGeom prst="roundRect">
            <a:avLst/>
          </a:prstGeom>
          <a:solidFill>
            <a:srgbClr val="56A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me!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F0E3B-4B91-4716-8138-3CBCBCDB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simplified WeChat Mini-Program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FC5341-6D99-40AD-9F18-3E85C055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C718A6-F69D-4DD1-8594-1CED458DF141}"/>
              </a:ext>
            </a:extLst>
          </p:cNvPr>
          <p:cNvSpPr/>
          <p:nvPr/>
        </p:nvSpPr>
        <p:spPr bwMode="auto">
          <a:xfrm>
            <a:off x="335360" y="1551563"/>
            <a:ext cx="4252523" cy="1554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 </a:t>
            </a:r>
            <a:r>
              <a:rPr lang="en-US" altLang="zh-CN" sz="1700" b="1" dirty="0" err="1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index.wxml</a:t>
            </a:r>
            <a:endParaRPr lang="en-US" altLang="zh-CN" sz="1700" b="1" dirty="0">
              <a:solidFill>
                <a:srgbClr val="1F4E79"/>
              </a:solidFill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&lt;view&gt; Hello {{</a:t>
            </a:r>
            <a:r>
              <a:rPr lang="en-US" altLang="zh-CN" sz="1700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name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}}! &lt;/view&gt;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&lt;button 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bindtap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="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changeName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"&gt; 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</a:t>
            </a:r>
            <a:r>
              <a:rPr lang="en-US" altLang="zh-CN" sz="1700" b="1" dirty="0">
                <a:solidFill>
                  <a:srgbClr val="3C6EC8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Click me! 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&lt;/button&gt;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A351239-EFCA-4CE4-A759-C3186A5FEF78}"/>
              </a:ext>
            </a:extLst>
          </p:cNvPr>
          <p:cNvSpPr txBox="1"/>
          <p:nvPr/>
        </p:nvSpPr>
        <p:spPr>
          <a:xfrm>
            <a:off x="2572750" y="2835075"/>
            <a:ext cx="2162772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Page structure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0C7157-F4A4-48E0-BC64-F06D9D6681F7}"/>
              </a:ext>
            </a:extLst>
          </p:cNvPr>
          <p:cNvSpPr/>
          <p:nvPr/>
        </p:nvSpPr>
        <p:spPr bwMode="auto">
          <a:xfrm>
            <a:off x="335360" y="3665549"/>
            <a:ext cx="4252524" cy="1854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sz="1700" b="1" dirty="0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 </a:t>
            </a:r>
            <a:r>
              <a:rPr lang="en-US" altLang="zh-CN" sz="1700" b="1" dirty="0" err="1">
                <a:solidFill>
                  <a:srgbClr val="1F4E79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index.wxss</a:t>
            </a:r>
            <a:endParaRPr lang="en-US" altLang="zh-CN" sz="1700" b="1" dirty="0">
              <a:solidFill>
                <a:srgbClr val="1F4E79"/>
              </a:solidFill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button{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background-color: </a:t>
            </a:r>
            <a:r>
              <a:rPr lang="en-US" altLang="zh-CN" sz="1700" b="1" dirty="0">
                <a:solidFill>
                  <a:srgbClr val="3C6EC8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blue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width: 70%;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margin-top: 70%;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}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803B30-96AB-47FC-B908-CDEE7EEDA250}"/>
              </a:ext>
            </a:extLst>
          </p:cNvPr>
          <p:cNvSpPr txBox="1"/>
          <p:nvPr/>
        </p:nvSpPr>
        <p:spPr>
          <a:xfrm>
            <a:off x="3153038" y="5306437"/>
            <a:ext cx="1582484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Page style</a:t>
            </a:r>
            <a:endParaRPr lang="zh-CN" altLang="en-US" sz="2200" b="1" i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D49D329-9887-4435-B18D-E7DB0DA5EFB3}"/>
              </a:ext>
            </a:extLst>
          </p:cNvPr>
          <p:cNvGrpSpPr/>
          <p:nvPr/>
        </p:nvGrpSpPr>
        <p:grpSpPr>
          <a:xfrm>
            <a:off x="5157663" y="1667247"/>
            <a:ext cx="1962052" cy="3996605"/>
            <a:chOff x="5065862" y="1667247"/>
            <a:chExt cx="1962052" cy="399660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1F1EAE8-A470-4C82-9E53-2F703267DBC1}"/>
                </a:ext>
              </a:extLst>
            </p:cNvPr>
            <p:cNvGrpSpPr/>
            <p:nvPr/>
          </p:nvGrpSpPr>
          <p:grpSpPr>
            <a:xfrm>
              <a:off x="5065862" y="1667247"/>
              <a:ext cx="1962052" cy="3996605"/>
              <a:chOff x="655016" y="1861203"/>
              <a:chExt cx="1962052" cy="3996605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242389D5-FC78-4FE7-B1AB-76C24DF7847A}"/>
                  </a:ext>
                </a:extLst>
              </p:cNvPr>
              <p:cNvGrpSpPr/>
              <p:nvPr/>
            </p:nvGrpSpPr>
            <p:grpSpPr>
              <a:xfrm>
                <a:off x="655016" y="1861203"/>
                <a:ext cx="1962052" cy="3996605"/>
                <a:chOff x="3633669" y="1902129"/>
                <a:chExt cx="1962052" cy="3996605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A5F64734-B6C2-455E-97C4-C618B8B159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3669" y="1902129"/>
                  <a:ext cx="1962052" cy="3996605"/>
                </a:xfrm>
                <a:prstGeom prst="rect">
                  <a:avLst/>
                </a:prstGeom>
                <a:effectLst>
                  <a:softEdge rad="63500"/>
                </a:effectLst>
              </p:spPr>
            </p:pic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0ECABBBE-9D54-4F24-921D-E2C5908828DF}"/>
                    </a:ext>
                  </a:extLst>
                </p:cNvPr>
                <p:cNvSpPr/>
                <p:nvPr/>
              </p:nvSpPr>
              <p:spPr>
                <a:xfrm>
                  <a:off x="3916107" y="2241973"/>
                  <a:ext cx="1428053" cy="189654"/>
                </a:xfrm>
                <a:prstGeom prst="roundRect">
                  <a:avLst/>
                </a:prstGeom>
                <a:solidFill>
                  <a:srgbClr val="2395F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2C2C2C"/>
                    </a:solidFill>
                  </a:endParaRPr>
                </a:p>
              </p:txBody>
            </p:sp>
          </p:grp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5B5D4914-BFC4-495E-8B98-BA7F0CEF82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160"/>
              <a:stretch/>
            </p:blipFill>
            <p:spPr>
              <a:xfrm>
                <a:off x="744997" y="2390701"/>
                <a:ext cx="1767909" cy="3183752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03553DD-4302-4CBF-BDDF-A42C6CEA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2194" y="2032491"/>
              <a:ext cx="1760400" cy="3348048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B5E369D-7D4B-422B-9BDE-C09BCCCF92A2}"/>
              </a:ext>
            </a:extLst>
          </p:cNvPr>
          <p:cNvSpPr txBox="1"/>
          <p:nvPr/>
        </p:nvSpPr>
        <p:spPr>
          <a:xfrm>
            <a:off x="5252555" y="2720641"/>
            <a:ext cx="18306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100" b="1" kern="1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Hello </a:t>
            </a:r>
            <a:r>
              <a:rPr lang="en-US" altLang="zh-CN" sz="2100" b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WeChat</a:t>
            </a:r>
            <a:r>
              <a:rPr lang="en-US" altLang="zh-CN" sz="2100" b="1" kern="1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!</a:t>
            </a:r>
            <a:endParaRPr lang="zh-CN" altLang="en-US" sz="2100" b="1" kern="12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A57F609-0081-4A02-83CF-5876E9CF971B}"/>
              </a:ext>
            </a:extLst>
          </p:cNvPr>
          <p:cNvSpPr/>
          <p:nvPr/>
        </p:nvSpPr>
        <p:spPr>
          <a:xfrm>
            <a:off x="5399008" y="3593410"/>
            <a:ext cx="1479362" cy="707356"/>
          </a:xfrm>
          <a:prstGeom prst="roundRect">
            <a:avLst/>
          </a:prstGeom>
          <a:solidFill>
            <a:srgbClr val="56A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me!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3EC51E1-1CD9-4CB8-BB6A-2BA641A95DEC}"/>
              </a:ext>
            </a:extLst>
          </p:cNvPr>
          <p:cNvGrpSpPr/>
          <p:nvPr/>
        </p:nvGrpSpPr>
        <p:grpSpPr>
          <a:xfrm>
            <a:off x="7689496" y="1921411"/>
            <a:ext cx="3967733" cy="3570208"/>
            <a:chOff x="7888907" y="1988167"/>
            <a:chExt cx="3967733" cy="3570208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C28288F-C5F2-44EA-A747-C6CD86083383}"/>
                </a:ext>
              </a:extLst>
            </p:cNvPr>
            <p:cNvSpPr/>
            <p:nvPr/>
          </p:nvSpPr>
          <p:spPr bwMode="auto">
            <a:xfrm>
              <a:off x="7888907" y="1988167"/>
              <a:ext cx="3821774" cy="33547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</a:pPr>
              <a:r>
                <a:rPr lang="en-US" altLang="zh-CN" sz="1700" b="1" dirty="0">
                  <a:solidFill>
                    <a:srgbClr val="1F4E79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// index.js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var 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helloData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= {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</a:t>
              </a:r>
              <a:r>
                <a:rPr lang="en-US" altLang="zh-CN" sz="1700" dirty="0">
                  <a:solidFill>
                    <a:srgbClr val="C00000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name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: 'WeChat'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}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Page({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data: 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helloData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,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changeName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: function (e){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  </a:t>
              </a:r>
              <a:r>
                <a:rPr lang="en-US" altLang="zh-CN" sz="1700" dirty="0" err="1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this.setData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({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    </a:t>
              </a:r>
              <a:r>
                <a:rPr lang="en-US" altLang="zh-CN" sz="1700" dirty="0">
                  <a:solidFill>
                    <a:srgbClr val="C00000"/>
                  </a:solidFill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name</a:t>
              </a: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: 'World'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    })</a:t>
              </a:r>
            </a:p>
            <a:p>
              <a:pPr marL="342900" indent="-342900" fontAlgn="base">
                <a:spcBef>
                  <a:spcPts val="3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AutoNum type="arabicPeriod"/>
              </a:pPr>
              <a:r>
                <a:rPr lang="en-US" altLang="zh-CN" sz="1700" dirty="0">
                  <a:latin typeface="Consolas" panose="020B0609020204030204" pitchFamily="49" charset="0"/>
                  <a:ea typeface="Fira Code" panose="020B0809050000020004" pitchFamily="49" charset="0"/>
                  <a:cs typeface="Ebrima" panose="02000000000000000000" pitchFamily="2" charset="0"/>
                </a:rPr>
                <a:t>...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4959A44-3153-4B10-A065-3178B6EFF984}"/>
                </a:ext>
              </a:extLst>
            </p:cNvPr>
            <p:cNvSpPr txBox="1"/>
            <p:nvPr/>
          </p:nvSpPr>
          <p:spPr>
            <a:xfrm>
              <a:off x="10258125" y="5127488"/>
              <a:ext cx="1598515" cy="4308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i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Page logic</a:t>
              </a:r>
              <a:endParaRPr lang="zh-CN" altLang="en-US" sz="2200" b="1" i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Page Javascript icon PNG, ICO or ICNS | Free vector icons">
            <a:extLst>
              <a:ext uri="{FF2B5EF4-FFF2-40B4-BE49-F238E27FC236}">
                <a16:creationId xmlns:a16="http://schemas.microsoft.com/office/drawing/2014/main" id="{C9C3A301-90F3-4AC7-841A-41882377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308" y="882650"/>
            <a:ext cx="1646636" cy="164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81CCE64A-1ECD-464B-B0D8-E60B96A59967}"/>
              </a:ext>
            </a:extLst>
          </p:cNvPr>
          <p:cNvSpPr/>
          <p:nvPr/>
        </p:nvSpPr>
        <p:spPr>
          <a:xfrm>
            <a:off x="7708363" y="2261937"/>
            <a:ext cx="2906945" cy="8742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7BD795A-B591-43BE-95E8-9DADB067A218}"/>
              </a:ext>
            </a:extLst>
          </p:cNvPr>
          <p:cNvSpPr/>
          <p:nvPr/>
        </p:nvSpPr>
        <p:spPr>
          <a:xfrm>
            <a:off x="5062561" y="2654015"/>
            <a:ext cx="2162773" cy="5077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35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"/>
</p:tagLst>
</file>

<file path=ppt/theme/theme1.xml><?xml version="1.0" encoding="utf-8"?>
<a:theme xmlns:a="http://schemas.openxmlformats.org/drawingml/2006/main" name="Style_ta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371BD"/>
        </a:solidFill>
        <a:ln w="28575">
          <a:noFill/>
        </a:ln>
      </a:spPr>
      <a:bodyPr rtlCol="0" anchor="ctr"/>
      <a:lstStyle>
        <a:defPPr algn="ctr">
          <a:defRPr sz="20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2C2C2C"/>
          </a:solidFill>
          <a:prstDash val="solid"/>
          <a:headEnd type="none" w="lg" len="lg"/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l" defTabSz="914400" rtl="0" eaLnBrk="1" latinLnBrk="0" hangingPunct="1">
          <a:lnSpc>
            <a:spcPct val="100000"/>
          </a:lnSpc>
          <a:spcBef>
            <a:spcPts val="0"/>
          </a:spcBef>
          <a:buClr>
            <a:schemeClr val="accent1">
              <a:lumMod val="50000"/>
            </a:schemeClr>
          </a:buClr>
          <a:buFont typeface="Wingdings" panose="05000000000000000000" pitchFamily="2" charset="2"/>
          <a:defRPr sz="2200" b="1" kern="1200" dirty="0">
            <a:solidFill>
              <a:srgbClr val="C00000"/>
            </a:solidFill>
            <a:latin typeface="+mj-lt"/>
            <a:ea typeface="微软雅黑" panose="020B0503020204020204" pitchFamily="34" charset="-122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3" id="{F807A032-058D-4A80-8E53-ABAE7B6B86F4}" vid="{BA0856BF-3AAD-484B-9637-CE519EBEC1D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tao_New_Style</Template>
  <TotalTime>5837</TotalTime>
  <Words>3231</Words>
  <Application>Microsoft Office PowerPoint</Application>
  <PresentationFormat>宽屏</PresentationFormat>
  <Paragraphs>972</Paragraphs>
  <Slides>53</Slides>
  <Notes>52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4" baseType="lpstr">
      <vt:lpstr>LinLibertineT</vt:lpstr>
      <vt:lpstr>等线</vt:lpstr>
      <vt:lpstr>黑体</vt:lpstr>
      <vt:lpstr>微软雅黑</vt:lpstr>
      <vt:lpstr>Abadi</vt:lpstr>
      <vt:lpstr>Arial</vt:lpstr>
      <vt:lpstr>Calibri</vt:lpstr>
      <vt:lpstr>Consolas</vt:lpstr>
      <vt:lpstr>Times New Roman</vt:lpstr>
      <vt:lpstr>Wingdings</vt:lpstr>
      <vt:lpstr>Style_tao</vt:lpstr>
      <vt:lpstr>PowerPoint 演示文稿</vt:lpstr>
      <vt:lpstr>WeChat</vt:lpstr>
      <vt:lpstr>WeChat Mini-Program</vt:lpstr>
      <vt:lpstr>Mini-Programs are deeply integrated into WeChat</vt:lpstr>
      <vt:lpstr>WeChat Mini-Programs are widely used</vt:lpstr>
      <vt:lpstr>A simplified WeChat Mini-Program</vt:lpstr>
      <vt:lpstr>A simplified WeChat Mini-Program</vt:lpstr>
      <vt:lpstr>A simplified WeChat Mini-Program</vt:lpstr>
      <vt:lpstr>A simplified WeChat Mini-Program</vt:lpstr>
      <vt:lpstr>A simplified WeChat Mini-Program</vt:lpstr>
      <vt:lpstr>A simplified WeChat Mini-Program</vt:lpstr>
      <vt:lpstr>WeChat Mini-Program development framework</vt:lpstr>
      <vt:lpstr>WeChat Mini-Program Bug</vt:lpstr>
      <vt:lpstr>WeBugs are common</vt:lpstr>
      <vt:lpstr>WeBugs seriously affect users’ experience</vt:lpstr>
      <vt:lpstr>Understanding and detecting WeBugs</vt:lpstr>
      <vt:lpstr>Understanding and detecting WeBugs</vt:lpstr>
      <vt:lpstr>WeBug collection</vt:lpstr>
      <vt:lpstr>WeBug collection — GitHub </vt:lpstr>
      <vt:lpstr>WeBug collection — developer forum</vt:lpstr>
      <vt:lpstr>WeBug collection — online commercial Mini-Programs </vt:lpstr>
      <vt:lpstr>Research questions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Research questions</vt:lpstr>
      <vt:lpstr>RQ2: Fix strategy </vt:lpstr>
      <vt:lpstr>RQ2: Fix strategy </vt:lpstr>
      <vt:lpstr>RQ2: Fix strategy </vt:lpstr>
      <vt:lpstr>Understanding and detecting WeBugs</vt:lpstr>
      <vt:lpstr>WeBug detection</vt:lpstr>
      <vt:lpstr>WeBug detection</vt:lpstr>
      <vt:lpstr>WeDetector</vt:lpstr>
      <vt:lpstr>WeDetector</vt:lpstr>
      <vt:lpstr>WeDetector</vt:lpstr>
      <vt:lpstr>Evaluation</vt:lpstr>
      <vt:lpstr>Evaluation result</vt:lpstr>
      <vt:lpstr>Evaluation result</vt:lpstr>
      <vt:lpstr>Evaluation result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WeBug</dc:title>
  <dc:creator>汪 涛</dc:creator>
  <cp:lastModifiedBy>Dou Wensheng</cp:lastModifiedBy>
  <cp:revision>1738</cp:revision>
  <dcterms:created xsi:type="dcterms:W3CDTF">2022-01-02T08:22:54Z</dcterms:created>
  <dcterms:modified xsi:type="dcterms:W3CDTF">2022-04-21T03:12:42Z</dcterms:modified>
</cp:coreProperties>
</file>