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405" r:id="rId2"/>
    <p:sldId id="407" r:id="rId3"/>
    <p:sldId id="436" r:id="rId4"/>
    <p:sldId id="437" r:id="rId5"/>
    <p:sldId id="438" r:id="rId6"/>
    <p:sldId id="439" r:id="rId7"/>
    <p:sldId id="466" r:id="rId8"/>
    <p:sldId id="441" r:id="rId9"/>
    <p:sldId id="442" r:id="rId10"/>
    <p:sldId id="443" r:id="rId11"/>
    <p:sldId id="444" r:id="rId12"/>
    <p:sldId id="445" r:id="rId13"/>
    <p:sldId id="435"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336" r:id="rId34"/>
    <p:sldId id="30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无标题节" id="{6E394D80-0208-2A4E-84CE-15B0617D7D64}">
          <p14:sldIdLst>
            <p14:sldId id="405"/>
            <p14:sldId id="407"/>
            <p14:sldId id="436"/>
            <p14:sldId id="437"/>
            <p14:sldId id="438"/>
            <p14:sldId id="439"/>
            <p14:sldId id="466"/>
            <p14:sldId id="441"/>
            <p14:sldId id="442"/>
            <p14:sldId id="443"/>
            <p14:sldId id="444"/>
            <p14:sldId id="445"/>
            <p14:sldId id="435"/>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336"/>
            <p14:sldId id="3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 Wensheng" initials="DW" lastIdx="17" clrIdx="0">
    <p:extLst>
      <p:ext uri="{19B8F6BF-5375-455C-9EA6-DF929625EA0E}">
        <p15:presenceInfo xmlns:p15="http://schemas.microsoft.com/office/powerpoint/2012/main" userId="12b02de95bab5f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ECF"/>
    <a:srgbClr val="0000FF"/>
    <a:srgbClr val="A3B2C1"/>
    <a:srgbClr val="0099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5226" autoAdjust="0"/>
  </p:normalViewPr>
  <p:slideViewPr>
    <p:cSldViewPr snapToGrid="0">
      <p:cViewPr varScale="1">
        <p:scale>
          <a:sx n="82" d="100"/>
          <a:sy n="82" d="100"/>
        </p:scale>
        <p:origin x="4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Precision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TasiError</c:v>
                </c:pt>
                <c:pt idx="1">
                  <c:v>CUSTODES</c:v>
                </c:pt>
                <c:pt idx="2">
                  <c:v>CACheck</c:v>
                </c:pt>
                <c:pt idx="3">
                  <c:v>ExceLint</c:v>
                </c:pt>
                <c:pt idx="4">
                  <c:v>Excel</c:v>
                </c:pt>
                <c:pt idx="5">
                  <c:v>AmCheck</c:v>
                </c:pt>
                <c:pt idx="6">
                  <c:v>Dimension</c:v>
                </c:pt>
              </c:strCache>
            </c:strRef>
          </c:cat>
          <c:val>
            <c:numRef>
              <c:f>Sheet1!$B$2:$B$8</c:f>
              <c:numCache>
                <c:formatCode>0.0%</c:formatCode>
                <c:ptCount val="7"/>
                <c:pt idx="0">
                  <c:v>0.752</c:v>
                </c:pt>
                <c:pt idx="1">
                  <c:v>0.64800000000000002</c:v>
                </c:pt>
                <c:pt idx="2">
                  <c:v>0.76500000000000001</c:v>
                </c:pt>
                <c:pt idx="3">
                  <c:v>0.32500000000000001</c:v>
                </c:pt>
                <c:pt idx="4">
                  <c:v>9.7000000000000003E-2</c:v>
                </c:pt>
                <c:pt idx="5">
                  <c:v>0.58199999999999996</c:v>
                </c:pt>
                <c:pt idx="6">
                  <c:v>2.1000000000000001E-2</c:v>
                </c:pt>
              </c:numCache>
            </c:numRef>
          </c:val>
          <c:extLst>
            <c:ext xmlns:c16="http://schemas.microsoft.com/office/drawing/2014/chart" uri="{C3380CC4-5D6E-409C-BE32-E72D297353CC}">
              <c16:uniqueId val="{00000000-B48E-964E-B86A-2265EA266745}"/>
            </c:ext>
          </c:extLst>
        </c:ser>
        <c:ser>
          <c:idx val="1"/>
          <c:order val="1"/>
          <c:tx>
            <c:strRef>
              <c:f>Sheet1!$C$1</c:f>
              <c:strCache>
                <c:ptCount val="1"/>
                <c:pt idx="0">
                  <c:v>Recall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TasiError</c:v>
                </c:pt>
                <c:pt idx="1">
                  <c:v>CUSTODES</c:v>
                </c:pt>
                <c:pt idx="2">
                  <c:v>CACheck</c:v>
                </c:pt>
                <c:pt idx="3">
                  <c:v>ExceLint</c:v>
                </c:pt>
                <c:pt idx="4">
                  <c:v>Excel</c:v>
                </c:pt>
                <c:pt idx="5">
                  <c:v>AmCheck</c:v>
                </c:pt>
                <c:pt idx="6">
                  <c:v>Dimension</c:v>
                </c:pt>
              </c:strCache>
            </c:strRef>
          </c:cat>
          <c:val>
            <c:numRef>
              <c:f>Sheet1!$C$2:$C$8</c:f>
              <c:numCache>
                <c:formatCode>0.0%</c:formatCode>
                <c:ptCount val="7"/>
                <c:pt idx="0">
                  <c:v>0.82899999999999996</c:v>
                </c:pt>
                <c:pt idx="1">
                  <c:v>0.42699999999999999</c:v>
                </c:pt>
                <c:pt idx="2">
                  <c:v>0.375</c:v>
                </c:pt>
                <c:pt idx="3">
                  <c:v>2.1999999999999999E-2</c:v>
                </c:pt>
                <c:pt idx="4">
                  <c:v>0.13</c:v>
                </c:pt>
                <c:pt idx="5">
                  <c:v>0.34</c:v>
                </c:pt>
                <c:pt idx="6">
                  <c:v>1.0999999999999999E-2</c:v>
                </c:pt>
              </c:numCache>
            </c:numRef>
          </c:val>
          <c:extLst>
            <c:ext xmlns:c16="http://schemas.microsoft.com/office/drawing/2014/chart" uri="{C3380CC4-5D6E-409C-BE32-E72D297353CC}">
              <c16:uniqueId val="{00000001-B48E-964E-B86A-2265EA266745}"/>
            </c:ext>
          </c:extLst>
        </c:ser>
        <c:dLbls>
          <c:showLegendKey val="0"/>
          <c:showVal val="0"/>
          <c:showCatName val="0"/>
          <c:showSerName val="0"/>
          <c:showPercent val="0"/>
          <c:showBubbleSize val="0"/>
        </c:dLbls>
        <c:gapWidth val="219"/>
        <c:overlap val="-27"/>
        <c:axId val="140417327"/>
        <c:axId val="77752943"/>
      </c:barChart>
      <c:catAx>
        <c:axId val="14041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7752943"/>
        <c:crosses val="autoZero"/>
        <c:auto val="1"/>
        <c:lblAlgn val="ctr"/>
        <c:lblOffset val="100"/>
        <c:noMultiLvlLbl val="0"/>
      </c:catAx>
      <c:valAx>
        <c:axId val="777529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40417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drawing1.xml><?xml version="1.0" encoding="utf-8"?>
<c:userShapes xmlns:c="http://schemas.openxmlformats.org/drawingml/2006/chart">
  <cdr:relSizeAnchor xmlns:cdr="http://schemas.openxmlformats.org/drawingml/2006/chartDrawing">
    <cdr:from>
      <cdr:x>0.10587</cdr:x>
      <cdr:y>0</cdr:y>
    </cdr:from>
    <cdr:to>
      <cdr:x>0.21632</cdr:x>
      <cdr:y>0.86735</cdr:y>
    </cdr:to>
    <cdr:sp macro="" textlink="">
      <cdr:nvSpPr>
        <cdr:cNvPr id="2" name="圆角矩形 1">
          <a:extLst xmlns:a="http://schemas.openxmlformats.org/drawingml/2006/main">
            <a:ext uri="{FF2B5EF4-FFF2-40B4-BE49-F238E27FC236}">
              <a16:creationId xmlns:a16="http://schemas.microsoft.com/office/drawing/2014/main" id="{DAC81563-123D-3745-B8BE-25F370DF4200}"/>
            </a:ext>
          </a:extLst>
        </cdr:cNvPr>
        <cdr:cNvSpPr/>
      </cdr:nvSpPr>
      <cdr:spPr bwMode="gray">
        <a:xfrm xmlns:a="http://schemas.openxmlformats.org/drawingml/2006/main">
          <a:off x="689438" y="0"/>
          <a:ext cx="719231" cy="3696545"/>
        </a:xfrm>
        <a:prstGeom xmlns:a="http://schemas.openxmlformats.org/drawingml/2006/main" prst="round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wrap="none" rtlCol="0" anchor="ctr"/>
        <a:lstStyle xmlns:a="http://schemas.openxmlformats.org/drawingml/2006/main">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zh-CN" altLang="en-US" sz="2400">
            <a:solidFill>
              <a:schemeClr val="bg1"/>
            </a:solidFill>
            <a:effectLst>
              <a:outerShdw blurRad="38100" dist="38100" dir="2700000" algn="tl">
                <a:srgbClr val="000000"/>
              </a:outerShdw>
            </a:effectLst>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962FE-AC96-4869-8358-8D60AA9B6518}" type="datetimeFigureOut">
              <a:rPr lang="zh-CN" altLang="en-US" smtClean="0"/>
              <a:t>2021/7/22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41362-83C0-4C36-AE65-57072907960F}" type="slidenum">
              <a:rPr lang="zh-CN" altLang="en-US" smtClean="0"/>
              <a:t>‹#›</a:t>
            </a:fld>
            <a:endParaRPr lang="zh-CN" altLang="en-US"/>
          </a:p>
        </p:txBody>
      </p:sp>
    </p:spTree>
    <p:extLst>
      <p:ext uri="{BB962C8B-B14F-4D97-AF65-F5344CB8AC3E}">
        <p14:creationId xmlns:p14="http://schemas.microsoft.com/office/powerpoint/2010/main" val="1676591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Hello everyone, I am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Yakun</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Zhang from University of Chinese Academy of Sciences.</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It’s my honor to be here and talk about our work: Semantic Table Structure Identification in Spreadsheets.</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a:t>
            </a:fld>
            <a:endParaRPr lang="zh-CN" altLang="en-US"/>
          </a:p>
        </p:txBody>
      </p:sp>
    </p:spTree>
    <p:extLst>
      <p:ext uri="{BB962C8B-B14F-4D97-AF65-F5344CB8AC3E}">
        <p14:creationId xmlns:p14="http://schemas.microsoft.com/office/powerpoint/2010/main" val="368434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Apart</a:t>
            </a:r>
            <a:r>
              <a:rPr lang="zh-CN" altLang="en-US" dirty="0"/>
              <a:t> </a:t>
            </a:r>
            <a:r>
              <a:rPr lang="en-US" altLang="zh-CN" dirty="0"/>
              <a:t>from</a:t>
            </a:r>
            <a:r>
              <a:rPr lang="zh-CN" altLang="en-US" dirty="0"/>
              <a:t> </a:t>
            </a:r>
            <a:r>
              <a:rPr lang="en-US" altLang="zh-CN" dirty="0"/>
              <a:t>this, B7 and B8 are index headers and have the same parent, they are sibling relation.</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10</a:t>
            </a:fld>
            <a:endParaRPr lang="zh-CN" altLang="en-US"/>
          </a:p>
        </p:txBody>
      </p:sp>
    </p:spTree>
    <p:extLst>
      <p:ext uri="{BB962C8B-B14F-4D97-AF65-F5344CB8AC3E}">
        <p14:creationId xmlns:p14="http://schemas.microsoft.com/office/powerpoint/2010/main" val="2640542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second research part is semantic table structure</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identification</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11</a:t>
            </a:fld>
            <a:endParaRPr lang="zh-CN" altLang="en-US"/>
          </a:p>
        </p:txBody>
      </p:sp>
    </p:spTree>
    <p:extLst>
      <p:ext uri="{BB962C8B-B14F-4D97-AF65-F5344CB8AC3E}">
        <p14:creationId xmlns:p14="http://schemas.microsoft.com/office/powerpoint/2010/main" val="520201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LinLibertineT"/>
              </a:rPr>
              <a:t>We observe that a semantic table structure can be characterized by its headers’ contents, styles and spatial locations. For example,A4 is located in the top and left of B5. This spatial location describe the potential parent-child relation. Based on this, we propose a learning-based approach </a:t>
            </a:r>
            <a:r>
              <a:rPr lang="en" altLang="zh-CN" sz="1200" dirty="0" err="1">
                <a:effectLst/>
                <a:latin typeface="LinLibertineT"/>
              </a:rPr>
              <a:t>Tasi</a:t>
            </a:r>
            <a:r>
              <a:rPr lang="en" altLang="zh-CN" sz="1200" dirty="0">
                <a:effectLst/>
                <a:latin typeface="LinLibertineT"/>
              </a:rPr>
              <a:t>, to identify semantic table structures.</a:t>
            </a:r>
            <a:endParaRPr lang="en" altLang="zh-CN"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12</a:t>
            </a:fld>
            <a:endParaRPr lang="zh-CN" altLang="en-US"/>
          </a:p>
        </p:txBody>
      </p:sp>
    </p:spTree>
    <p:extLst>
      <p:ext uri="{BB962C8B-B14F-4D97-AF65-F5344CB8AC3E}">
        <p14:creationId xmlns:p14="http://schemas.microsoft.com/office/powerpoint/2010/main" val="2465861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Let’s take a look at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Tasi</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overview. Given a spreadsheet table and its header regions,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Tasi</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first enumerates all its header pairs. (Click) For each header pair,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Tasi</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extracts 46 features. Then,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Tasi</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predicts their header types and relations by leveraging a multi-classifier. (Click) Finally, </a:t>
            </a:r>
            <a:r>
              <a:rPr lang="en-US" altLang="zh-CN" sz="1800" kern="100" dirty="0" err="1">
                <a:effectLst/>
                <a:latin typeface="DengXian" panose="02010600030101010101" pitchFamily="2" charset="-122"/>
                <a:ea typeface="DengXian" panose="02010600030101010101" pitchFamily="2" charset="-122"/>
                <a:cs typeface="Times New Roman" panose="02020603050405020304" pitchFamily="18" charset="0"/>
              </a:rPr>
              <a:t>Tasi</a:t>
            </a:r>
            <a:r>
              <a:rPr lang="en-US" altLang="zh-CN" sz="1800" kern="100" dirty="0">
                <a:effectLst/>
                <a:latin typeface="DengXian" panose="02010600030101010101" pitchFamily="2" charset="-122"/>
                <a:ea typeface="DengXian" panose="02010600030101010101" pitchFamily="2" charset="-122"/>
                <a:cs typeface="Times New Roman" panose="02020603050405020304" pitchFamily="18" charset="0"/>
              </a:rPr>
              <a:t> integrates all header pairs’ prediction results, and forms a consistent semantic table structure.</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13</a:t>
            </a:fld>
            <a:endParaRPr lang="zh-CN" altLang="en-US"/>
          </a:p>
        </p:txBody>
      </p:sp>
    </p:spTree>
    <p:extLst>
      <p:ext uri="{BB962C8B-B14F-4D97-AF65-F5344CB8AC3E}">
        <p14:creationId xmlns:p14="http://schemas.microsoft.com/office/powerpoint/2010/main" val="716443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Next, I will explain the details of our approach. </a:t>
            </a:r>
            <a:r>
              <a:rPr lang="en" altLang="zh-CN" sz="1200" dirty="0">
                <a:effectLst/>
                <a:latin typeface="LinLibertineT"/>
              </a:rPr>
              <a:t>For two headers in a spreadsheet table, their header types and relations are usually correlated. (click) </a:t>
            </a:r>
            <a:r>
              <a:rPr lang="en" altLang="zh-CN" sz="1800" dirty="0">
                <a:effectLst/>
                <a:latin typeface="LinLibertineT"/>
              </a:rPr>
              <a:t>In the first step, instead of predicting header types and relations independently, we predict them in a header pair together. (click)</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Given a header region,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firstly extracts all headers. (click) For every two headers,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forms a header pair. </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14</a:t>
            </a:fld>
            <a:endParaRPr lang="zh-CN" altLang="en-US"/>
          </a:p>
        </p:txBody>
      </p:sp>
    </p:spTree>
    <p:extLst>
      <p:ext uri="{BB962C8B-B14F-4D97-AF65-F5344CB8AC3E}">
        <p14:creationId xmlns:p14="http://schemas.microsoft.com/office/powerpoint/2010/main" val="50947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second step is to extract features. We select style features such as merged cells. It is an intra-header feature. For example, cell A1 is a merged cell. </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15</a:t>
            </a:fld>
            <a:endParaRPr lang="zh-CN" altLang="en-US"/>
          </a:p>
        </p:txBody>
      </p:sp>
    </p:spTree>
    <p:extLst>
      <p:ext uri="{BB962C8B-B14F-4D97-AF65-F5344CB8AC3E}">
        <p14:creationId xmlns:p14="http://schemas.microsoft.com/office/powerpoint/2010/main" val="1154393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We also extract content features such as aggregation caption. Aggregation headers always contain tokens like “total”, “sum” and “max”. For example, B6 is an aggregation caption</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16</a:t>
            </a:fld>
            <a:endParaRPr lang="zh-CN" altLang="en-US"/>
          </a:p>
        </p:txBody>
      </p:sp>
    </p:spTree>
    <p:extLst>
      <p:ext uri="{BB962C8B-B14F-4D97-AF65-F5344CB8AC3E}">
        <p14:creationId xmlns:p14="http://schemas.microsoft.com/office/powerpoint/2010/main" val="289979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We also extract spatial features such as relative locations. It is an inter-header feature. For example, header A4 is located in the left and top of B5, they are relative locations.</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17</a:t>
            </a:fld>
            <a:endParaRPr lang="zh-CN" altLang="en-US"/>
          </a:p>
        </p:txBody>
      </p:sp>
    </p:spTree>
    <p:extLst>
      <p:ext uri="{BB962C8B-B14F-4D97-AF65-F5344CB8AC3E}">
        <p14:creationId xmlns:p14="http://schemas.microsoft.com/office/powerpoint/2010/main" val="174815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We total extract 38 intra-header features for each header, and 8 inter-header features between two headers in a header pair. </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18</a:t>
            </a:fld>
            <a:endParaRPr lang="zh-CN" altLang="en-US"/>
          </a:p>
        </p:txBody>
      </p:sp>
    </p:spTree>
    <p:extLst>
      <p:ext uri="{BB962C8B-B14F-4D97-AF65-F5344CB8AC3E}">
        <p14:creationId xmlns:p14="http://schemas.microsoft.com/office/powerpoint/2010/main" val="4082485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third step is to identify header pair structures. (Click) For each header pair,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extracts 46 features and predicts header</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types and the relation among headers. (click) We need to select a multi classifier. According to our experiments, when we use Random Forest algorithm,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can obtain the best performance. (click) After we choose a suitable classifier,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can predict the header pair structure.</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19</a:t>
            </a:fld>
            <a:endParaRPr lang="zh-CN" altLang="en-US"/>
          </a:p>
        </p:txBody>
      </p:sp>
    </p:spTree>
    <p:extLst>
      <p:ext uri="{BB962C8B-B14F-4D97-AF65-F5344CB8AC3E}">
        <p14:creationId xmlns:p14="http://schemas.microsoft.com/office/powerpoint/2010/main" val="110543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Spreadsheet system such as Microsoft Excel, WPS, and Google sheet are widely used in various business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tasks. Existing studies show that there were more than fifty</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percent</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50%</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businesses used spreadsheets.</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a:t>
            </a:fld>
            <a:endParaRPr lang="zh-CN" altLang="en-US"/>
          </a:p>
        </p:txBody>
      </p:sp>
    </p:spTree>
    <p:extLst>
      <p:ext uri="{BB962C8B-B14F-4D97-AF65-F5344CB8AC3E}">
        <p14:creationId xmlns:p14="http://schemas.microsoft.com/office/powerpoint/2010/main" val="2648732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To generate a consistent table structure, we choose the header pair predict result, which has the highest probability and is compatible with current structure. For example, there are two predict results of header pair &lt;A1, B1&gt; and &lt;A1, A4&gt;. (Click)Firstly, we choose the highest predict results. However, the A1 type is inconsistent with two pairs. (Click)The second highest predict results have no conflict, (Click) so we choose them to form a consistent table structure.</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20</a:t>
            </a:fld>
            <a:endParaRPr lang="zh-CN" altLang="en-US"/>
          </a:p>
        </p:txBody>
      </p:sp>
    </p:spTree>
    <p:extLst>
      <p:ext uri="{BB962C8B-B14F-4D97-AF65-F5344CB8AC3E}">
        <p14:creationId xmlns:p14="http://schemas.microsoft.com/office/powerpoint/2010/main" val="317829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third research part is structure-based error detection.</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21</a:t>
            </a:fld>
            <a:endParaRPr lang="zh-CN" altLang="en-US"/>
          </a:p>
        </p:txBody>
      </p:sp>
    </p:spTree>
    <p:extLst>
      <p:ext uri="{BB962C8B-B14F-4D97-AF65-F5344CB8AC3E}">
        <p14:creationId xmlns:p14="http://schemas.microsoft.com/office/powerpoint/2010/main" val="348429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There are two common spreadsheet error</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types, missing formulas and formula errors. The first is missing formulas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in which a cell is supposed to contain a formula but it does not. </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Click</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For example, in the table, the value of D6 is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equal</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to</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value</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of</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D4</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plus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D5. So D6 misses a formula.</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22</a:t>
            </a:fld>
            <a:endParaRPr lang="zh-CN" altLang="en-US"/>
          </a:p>
        </p:txBody>
      </p:sp>
    </p:spTree>
    <p:extLst>
      <p:ext uri="{BB962C8B-B14F-4D97-AF65-F5344CB8AC3E}">
        <p14:creationId xmlns:p14="http://schemas.microsoft.com/office/powerpoint/2010/main" val="607837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second is formula error, in which the formula is inconsistent with cell's corresponding computations. For example, in the table,(click)  the formula of</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C10</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added the cost of Sales when it calculated the cost of Market.</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So</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C10</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contains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a</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formula</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error.</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23</a:t>
            </a:fld>
            <a:endParaRPr lang="zh-CN" altLang="en-US"/>
          </a:p>
        </p:txBody>
      </p:sp>
    </p:spTree>
    <p:extLst>
      <p:ext uri="{BB962C8B-B14F-4D97-AF65-F5344CB8AC3E}">
        <p14:creationId xmlns:p14="http://schemas.microsoft.com/office/powerpoint/2010/main" val="3357382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By using table structures, we can easily identify missing formulas and formula errors. (Click) For example, C2-E2 belong to one index set. And the corresponding data cells include C6-E6. The cells indexed by an index set usually share the similar computational semantics.  </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Click</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C6</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has a formula. We extract the formula pattern. </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Click</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value of D6 can be calculated in the same formula pattern. Therefore, we infer D6 is missed a formula.</a:t>
            </a:r>
          </a:p>
          <a:p>
            <a:pPr algn="just"/>
            <a:endPar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24</a:t>
            </a:fld>
            <a:endParaRPr lang="zh-CN" altLang="en-US"/>
          </a:p>
        </p:txBody>
      </p:sp>
    </p:spTree>
    <p:extLst>
      <p:ext uri="{BB962C8B-B14F-4D97-AF65-F5344CB8AC3E}">
        <p14:creationId xmlns:p14="http://schemas.microsoft.com/office/powerpoint/2010/main" val="2842172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In addition, every formula has a cell range. </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Click</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For example, the cell range of C10 is the red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cells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in</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a</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cell</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range usually</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belong to one index set</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and</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share</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similar</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computational</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semantics.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Click</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a:t>
            </a:r>
            <a:r>
              <a:rPr lang="en" altLang="zh-CN" sz="1200" dirty="0">
                <a:effectLst/>
                <a:latin typeface="LinLibertineT"/>
              </a:rPr>
              <a:t>C7-C9 are indexed by index set B</a:t>
            </a:r>
            <a:r>
              <a:rPr lang="en-US" altLang="zh-CN" sz="1200" dirty="0">
                <a:effectLst/>
                <a:latin typeface="LinLibertineT"/>
              </a:rPr>
              <a:t>7-B9</a:t>
            </a:r>
            <a:r>
              <a:rPr lang="zh-CN" altLang="en-US" sz="1200" dirty="0">
                <a:effectLst/>
                <a:latin typeface="LinLibertineT"/>
              </a:rPr>
              <a:t>（</a:t>
            </a:r>
            <a:r>
              <a:rPr lang="en-US" altLang="zh-CN" sz="1200" dirty="0">
                <a:effectLst/>
                <a:latin typeface="LinLibertineT"/>
              </a:rPr>
              <a:t>Click</a:t>
            </a:r>
            <a:r>
              <a:rPr lang="zh-CN" altLang="en-US" sz="1200" dirty="0">
                <a:effectLst/>
                <a:latin typeface="LinLibertineT"/>
              </a:rPr>
              <a:t>）</a:t>
            </a:r>
            <a:r>
              <a:rPr lang="en" altLang="zh-CN" sz="1200" dirty="0">
                <a:effectLst/>
                <a:latin typeface="LinLibertineT"/>
              </a:rPr>
              <a:t>but C6 is not indexed by this index set. We infer the cell range contains more cells, thus introducing a formula error. </a:t>
            </a:r>
            <a:endParaRPr lang="en" altLang="zh-CN" sz="180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25</a:t>
            </a:fld>
            <a:endParaRPr lang="zh-CN" altLang="en-US"/>
          </a:p>
        </p:txBody>
      </p:sp>
    </p:spTree>
    <p:extLst>
      <p:ext uri="{BB962C8B-B14F-4D97-AF65-F5344CB8AC3E}">
        <p14:creationId xmlns:p14="http://schemas.microsoft.com/office/powerpoint/2010/main" val="3825296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last research part is evaluation.</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26</a:t>
            </a:fld>
            <a:endParaRPr lang="zh-CN" altLang="en-US"/>
          </a:p>
        </p:txBody>
      </p:sp>
    </p:spTree>
    <p:extLst>
      <p:ext uri="{BB962C8B-B14F-4D97-AF65-F5344CB8AC3E}">
        <p14:creationId xmlns:p14="http://schemas.microsoft.com/office/powerpoint/2010/main" val="1991915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To evaluate our approach, we raise three questions. The first is to evaluate the performance of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The second is to evaluate the performance of TasiError. And the last is to compare TasiError with existing error detection tools.</a:t>
            </a:r>
            <a:endParaRPr lang="en-US" altLang="zh-CN" baseline="0"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27</a:t>
            </a:fld>
            <a:endParaRPr lang="zh-CN" altLang="en-US"/>
          </a:p>
        </p:txBody>
      </p:sp>
    </p:spTree>
    <p:extLst>
      <p:ext uri="{BB962C8B-B14F-4D97-AF65-F5344CB8AC3E}">
        <p14:creationId xmlns:p14="http://schemas.microsoft.com/office/powerpoint/2010/main" val="58073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Because there is not such training data for semantic table structures, we firstly build a ground truth. We obtain more than 4 million spreadsheets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from</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internet, and use them as our experimental subject.</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We employ nine experienced data labelers in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Speechocean</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We randomly sample thirty five hundred (3500) spreadsheets, and label their semantic table structures.</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28</a:t>
            </a:fld>
            <a:endParaRPr lang="zh-CN" altLang="en-US"/>
          </a:p>
        </p:txBody>
      </p:sp>
    </p:spTree>
    <p:extLst>
      <p:ext uri="{BB962C8B-B14F-4D97-AF65-F5344CB8AC3E}">
        <p14:creationId xmlns:p14="http://schemas.microsoft.com/office/powerpoint/2010/main" val="2428688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Through the above sampling process, we obtain more than thirty two hundred (3,200) tables from about thirty one hundred (3,100) spreadsheets. We randomly split the spreadsheets into two parts, eighty percent (80%) as training data and twenty percent (20%) as testing data. The statistics are show in the table.</a:t>
            </a:r>
          </a:p>
          <a:p>
            <a:pPr algn="just"/>
            <a:endParaRPr lang="en-US" altLang="zh-CN" sz="1200" kern="100" baseline="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29</a:t>
            </a:fld>
            <a:endParaRPr lang="zh-CN" altLang="en-US"/>
          </a:p>
        </p:txBody>
      </p:sp>
    </p:spTree>
    <p:extLst>
      <p:ext uri="{BB962C8B-B14F-4D97-AF65-F5344CB8AC3E}">
        <p14:creationId xmlns:p14="http://schemas.microsoft.com/office/powerpoint/2010/main" val="409296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spreadsheet excerpt in the previous example is a table. A table is a rectangular block of cells, prescribing certain business task. A table contains two elements: (click) header region and (click) data region.</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3</a:t>
            </a:fld>
            <a:endParaRPr lang="zh-CN" altLang="en-US"/>
          </a:p>
        </p:txBody>
      </p:sp>
    </p:spTree>
    <p:extLst>
      <p:ext uri="{BB962C8B-B14F-4D97-AF65-F5344CB8AC3E}">
        <p14:creationId xmlns:p14="http://schemas.microsoft.com/office/powerpoint/2010/main" val="2534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After understanding the structure of our ground truth. We start to evaluate our approach. </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can identify about seventy percent (70%) left header structures and (Click) about fifty-five percent (55%) top header structures. (Click) In total,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can identify forty-four (44%) table</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structures</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without</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any</a:t>
            </a:r>
            <a:r>
              <a:rPr lang="zh-CN" altLang="en-US"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errors.</a:t>
            </a:r>
          </a:p>
          <a:p>
            <a:pPr algn="just"/>
            <a:endPar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30</a:t>
            </a:fld>
            <a:endParaRPr lang="zh-CN" altLang="en-US"/>
          </a:p>
        </p:txBody>
      </p:sp>
    </p:spTree>
    <p:extLst>
      <p:ext uri="{BB962C8B-B14F-4D97-AF65-F5344CB8AC3E}">
        <p14:creationId xmlns:p14="http://schemas.microsoft.com/office/powerpoint/2010/main" val="662363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For the second question, to evaluate TasiError, we adopt the CUSTODES dataset as our experimental subject. (Click) We fix the dataset and the seventy (70) spreadsheets contain about thirty seven hundred (3700) errors. We use TasiError to detect spreadsheet errors based on the semantic table structures. (Click) The precision of TasiError is seventy five percent  (75%). the recall is eighty two percent (82.9%).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31</a:t>
            </a:fld>
            <a:endParaRPr lang="zh-CN" altLang="en-US"/>
          </a:p>
        </p:txBody>
      </p:sp>
    </p:spTree>
    <p:extLst>
      <p:ext uri="{BB962C8B-B14F-4D97-AF65-F5344CB8AC3E}">
        <p14:creationId xmlns:p14="http://schemas.microsoft.com/office/powerpoint/2010/main" val="651770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For the third question, we compare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TasiError</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with existing error detection tools CUSTODES,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CACheck</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ExceLint</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Excel internal error detector, </a:t>
            </a:r>
            <a:r>
              <a:rPr lang="en-US" altLang="zh-CN" sz="1200" kern="100" dirty="0" err="1">
                <a:effectLst/>
                <a:latin typeface="Times New Roman" panose="02020603050405020304" pitchFamily="18" charset="0"/>
                <a:ea typeface="DengXian" panose="02010600030101010101" pitchFamily="2" charset="-122"/>
                <a:cs typeface="Times New Roman" panose="02020603050405020304" pitchFamily="18" charset="0"/>
              </a:rPr>
              <a:t>Amcheck</a:t>
            </a:r>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 and Dimension in the same dataset. Through the result figure, we can see that TasiError significantly outperforms existing error detection tools in spreadsheet error detection. </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32</a:t>
            </a:fld>
            <a:endParaRPr lang="zh-CN" altLang="en-US"/>
          </a:p>
        </p:txBody>
      </p:sp>
    </p:spTree>
    <p:extLst>
      <p:ext uri="{BB962C8B-B14F-4D97-AF65-F5344CB8AC3E}">
        <p14:creationId xmlns:p14="http://schemas.microsoft.com/office/powerpoint/2010/main" val="733234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latin typeface="Times New Roman" panose="02020603050405020304" pitchFamily="18" charset="0"/>
                <a:ea typeface="宋体" panose="02010600030101010101" pitchFamily="2" charset="-122"/>
                <a:cs typeface="宋体" panose="02010600030101010101" pitchFamily="2" charset="-122"/>
              </a:rPr>
              <a:t>In summary, we firstly propose a semantic table structure model for structure understanding, which can accurately describe the table structures by header types and relations among headers. (Click) Furthermore, we propose a learning-based approach, </a:t>
            </a:r>
            <a:r>
              <a:rPr lang="en-US" altLang="zh-CN" sz="1200" dirty="0" err="1">
                <a:effectLst/>
                <a:latin typeface="Times New Roman" panose="02020603050405020304" pitchFamily="18" charset="0"/>
                <a:ea typeface="宋体" panose="02010600030101010101" pitchFamily="2" charset="-122"/>
                <a:cs typeface="宋体" panose="02010600030101010101" pitchFamily="2" charset="-122"/>
              </a:rPr>
              <a:t>Tasi</a:t>
            </a:r>
            <a:r>
              <a:rPr lang="en-US" altLang="zh-CN" sz="1200" dirty="0">
                <a:effectLst/>
                <a:latin typeface="Times New Roman" panose="02020603050405020304" pitchFamily="18" charset="0"/>
                <a:ea typeface="宋体" panose="02010600030101010101" pitchFamily="2" charset="-122"/>
                <a:cs typeface="宋体" panose="02010600030101010101" pitchFamily="2" charset="-122"/>
              </a:rPr>
              <a:t>, to identify semantic table structures in spreadsheets. (Click) Based on the identified semantic table structure, we propose TasiError, to effectively detect spreadsheet errors. (Click) Finally, we implement </a:t>
            </a:r>
            <a:r>
              <a:rPr lang="en-US" altLang="zh-CN" sz="1200" dirty="0" err="1">
                <a:effectLst/>
                <a:latin typeface="Times New Roman" panose="02020603050405020304" pitchFamily="18" charset="0"/>
                <a:ea typeface="宋体" panose="02010600030101010101" pitchFamily="2" charset="-122"/>
                <a:cs typeface="宋体" panose="02010600030101010101" pitchFamily="2" charset="-122"/>
              </a:rPr>
              <a:t>Tasi</a:t>
            </a:r>
            <a:r>
              <a:rPr lang="en-US" altLang="zh-CN" sz="1200" dirty="0">
                <a:effectLst/>
                <a:latin typeface="Times New Roman" panose="02020603050405020304" pitchFamily="18" charset="0"/>
                <a:ea typeface="宋体" panose="02010600030101010101" pitchFamily="2" charset="-122"/>
                <a:cs typeface="宋体" panose="02010600030101010101" pitchFamily="2" charset="-122"/>
              </a:rPr>
              <a:t> and TasiError, and evaluate them on real-world spreadsheets. The experimental results show that our approaches perform well in practice. (Click) We public a table structure dataset and a spreadsheet error dataset for future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effectLst/>
              <a:latin typeface="Times New Roman" panose="02020603050405020304" pitchFamily="18" charset="0"/>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33</a:t>
            </a:fld>
            <a:endParaRPr lang="zh-CN" altLang="en-US"/>
          </a:p>
        </p:txBody>
      </p:sp>
    </p:spTree>
    <p:extLst>
      <p:ext uri="{BB962C8B-B14F-4D97-AF65-F5344CB8AC3E}">
        <p14:creationId xmlns:p14="http://schemas.microsoft.com/office/powerpoint/2010/main" val="29845322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Thanks for your attention. Any question?</a:t>
            </a:r>
            <a:endParaRPr lang="zh-CN" altLang="en-US"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34</a:t>
            </a:fld>
            <a:endParaRPr lang="zh-CN" altLang="en-US"/>
          </a:p>
        </p:txBody>
      </p:sp>
    </p:spTree>
    <p:extLst>
      <p:ext uri="{BB962C8B-B14F-4D97-AF65-F5344CB8AC3E}">
        <p14:creationId xmlns:p14="http://schemas.microsoft.com/office/powerpoint/2010/main" val="19233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There are multiple complex and informal structures within the table, such as (click) parent-child relation and (click) sibling relation.</a:t>
            </a:r>
            <a:endParaRPr lang="en-US" altLang="zh-CN" dirty="0"/>
          </a:p>
        </p:txBody>
      </p:sp>
      <p:sp>
        <p:nvSpPr>
          <p:cNvPr id="4" name="灯片编号占位符 3"/>
          <p:cNvSpPr>
            <a:spLocks noGrp="1"/>
          </p:cNvSpPr>
          <p:nvPr>
            <p:ph type="sldNum" sz="quarter" idx="10"/>
          </p:nvPr>
        </p:nvSpPr>
        <p:spPr/>
        <p:txBody>
          <a:bodyPr/>
          <a:lstStyle/>
          <a:p>
            <a:fld id="{2DA41362-83C0-4C36-AE65-57072907960F}" type="slidenum">
              <a:rPr lang="zh-CN" altLang="en-US" smtClean="0"/>
              <a:t>4</a:t>
            </a:fld>
            <a:endParaRPr lang="zh-CN" altLang="en-US"/>
          </a:p>
        </p:txBody>
      </p:sp>
    </p:spTree>
    <p:extLst>
      <p:ext uri="{BB962C8B-B14F-4D97-AF65-F5344CB8AC3E}">
        <p14:creationId xmlns:p14="http://schemas.microsoft.com/office/powerpoint/2010/main" val="88144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Since the spreadsheet system does not document clear table structure information, a large number of spreadsheet data is difficult to be applied in data analysis, data mining and error detection.</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5</a:t>
            </a:fld>
            <a:endParaRPr lang="zh-CN" altLang="en-US"/>
          </a:p>
        </p:txBody>
      </p:sp>
    </p:spTree>
    <p:extLst>
      <p:ext uri="{BB962C8B-B14F-4D97-AF65-F5344CB8AC3E}">
        <p14:creationId xmlns:p14="http://schemas.microsoft.com/office/powerpoint/2010/main" val="3362481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Therefore, to solve the problem, we firstly construct a semantic table structure model. </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6</a:t>
            </a:fld>
            <a:endParaRPr lang="zh-CN" altLang="en-US"/>
          </a:p>
        </p:txBody>
      </p:sp>
    </p:spTree>
    <p:extLst>
      <p:ext uri="{BB962C8B-B14F-4D97-AF65-F5344CB8AC3E}">
        <p14:creationId xmlns:p14="http://schemas.microsoft.com/office/powerpoint/2010/main" val="236908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Given a spreadsheet table, its semantic table structure describes header types and the relations among headers. We first study the header types. We divide different header types according purposes. For example, the header B8 in the red area indicates the index of the data cells in the blue area. Therefore, B8 is an index header.</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7</a:t>
            </a:fld>
            <a:endParaRPr lang="zh-CN" altLang="en-US"/>
          </a:p>
        </p:txBody>
      </p:sp>
    </p:spTree>
    <p:extLst>
      <p:ext uri="{BB962C8B-B14F-4D97-AF65-F5344CB8AC3E}">
        <p14:creationId xmlns:p14="http://schemas.microsoft.com/office/powerpoint/2010/main" val="96603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The related data cells for the header B10 are in blue area, (click) which are actually the aggregations of the data cells in row 7-9. So B10 is an aggregation header.</a:t>
            </a:r>
            <a:endParaRPr lang="zh-CN" altLang="zh-CN" sz="12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DA41362-83C0-4C36-AE65-57072907960F}" type="slidenum">
              <a:rPr lang="zh-CN" altLang="en-US" smtClean="0"/>
              <a:t>8</a:t>
            </a:fld>
            <a:endParaRPr lang="zh-CN" altLang="en-US"/>
          </a:p>
        </p:txBody>
      </p:sp>
    </p:spTree>
    <p:extLst>
      <p:ext uri="{BB962C8B-B14F-4D97-AF65-F5344CB8AC3E}">
        <p14:creationId xmlns:p14="http://schemas.microsoft.com/office/powerpoint/2010/main" val="92388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kern="100" dirty="0">
                <a:effectLst/>
                <a:latin typeface="Times New Roman" panose="02020603050405020304" pitchFamily="18" charset="0"/>
                <a:ea typeface="DengXian" panose="02010600030101010101" pitchFamily="2" charset="-122"/>
                <a:cs typeface="Times New Roman" panose="02020603050405020304" pitchFamily="18" charset="0"/>
              </a:rPr>
              <a:t>In addition, there are some relations among headers. For example, in the table, A7 and B8 are indexed headers and there contains a hierarchy structure, A7 is the parent node, so A7 and B8 belong to parent-child relation.</a:t>
            </a:r>
          </a:p>
        </p:txBody>
      </p:sp>
      <p:sp>
        <p:nvSpPr>
          <p:cNvPr id="4" name="灯片编号占位符 3"/>
          <p:cNvSpPr>
            <a:spLocks noGrp="1"/>
          </p:cNvSpPr>
          <p:nvPr>
            <p:ph type="sldNum" sz="quarter" idx="10"/>
          </p:nvPr>
        </p:nvSpPr>
        <p:spPr/>
        <p:txBody>
          <a:bodyPr/>
          <a:lstStyle/>
          <a:p>
            <a:fld id="{2DA41362-83C0-4C36-AE65-57072907960F}" type="slidenum">
              <a:rPr lang="zh-CN" altLang="en-US" smtClean="0"/>
              <a:t>9</a:t>
            </a:fld>
            <a:endParaRPr lang="zh-CN" altLang="en-US"/>
          </a:p>
        </p:txBody>
      </p:sp>
    </p:spTree>
    <p:extLst>
      <p:ext uri="{BB962C8B-B14F-4D97-AF65-F5344CB8AC3E}">
        <p14:creationId xmlns:p14="http://schemas.microsoft.com/office/powerpoint/2010/main" val="132543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5" name="AutoShape 7"/>
          <p:cNvSpPr>
            <a:spLocks noChangeArrowheads="1"/>
          </p:cNvSpPr>
          <p:nvPr/>
        </p:nvSpPr>
        <p:spPr bwMode="auto">
          <a:xfrm>
            <a:off x="914400" y="2996952"/>
            <a:ext cx="103632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rgbClr val="698ECF"/>
          </a:solidFill>
          <a:ln w="9525">
            <a:solidFill>
              <a:srgbClr val="698ECF"/>
            </a:solidFill>
            <a:round/>
            <a:headEnd/>
            <a:tailEnd/>
          </a:ln>
        </p:spPr>
        <p:txBody>
          <a:bodyPr/>
          <a:lstStyle/>
          <a:p>
            <a:endParaRPr lang="zh-CN" altLang="en-US" sz="1800"/>
          </a:p>
        </p:txBody>
      </p:sp>
      <p:sp>
        <p:nvSpPr>
          <p:cNvPr id="4566018" name="Rectangle 2"/>
          <p:cNvSpPr>
            <a:spLocks noGrp="1" noChangeArrowheads="1"/>
          </p:cNvSpPr>
          <p:nvPr>
            <p:ph type="ctrTitle"/>
          </p:nvPr>
        </p:nvSpPr>
        <p:spPr>
          <a:xfrm>
            <a:off x="914400" y="1124744"/>
            <a:ext cx="10363200" cy="1371600"/>
          </a:xfrm>
        </p:spPr>
        <p:txBody>
          <a:bodyPr/>
          <a:lstStyle>
            <a:lvl1pPr>
              <a:defRPr sz="4000"/>
            </a:lvl1pPr>
          </a:lstStyle>
          <a:p>
            <a:r>
              <a:rPr lang="zh-CN" altLang="en-US"/>
              <a:t>单击此处编辑母版标题样式</a:t>
            </a:r>
            <a:endParaRPr lang="zh-CN" altLang="en-US" dirty="0"/>
          </a:p>
        </p:txBody>
      </p:sp>
      <p:sp>
        <p:nvSpPr>
          <p:cNvPr id="4566019" name="Rectangle 3"/>
          <p:cNvSpPr>
            <a:spLocks noGrp="1" noChangeArrowheads="1"/>
          </p:cNvSpPr>
          <p:nvPr>
            <p:ph type="subTitle" idx="1"/>
          </p:nvPr>
        </p:nvSpPr>
        <p:spPr>
          <a:xfrm>
            <a:off x="1930400" y="3266802"/>
            <a:ext cx="9347200" cy="1600200"/>
          </a:xfrm>
        </p:spPr>
        <p:txBody>
          <a:bodyPr/>
          <a:lstStyle>
            <a:lvl1pPr marL="0" indent="0">
              <a:buFont typeface="Wingdings" pitchFamily="2" charset="2"/>
              <a:buNone/>
              <a:defRPr sz="2200"/>
            </a:lvl1pPr>
          </a:lstStyle>
          <a:p>
            <a:r>
              <a:rPr lang="zh-CN" altLang="en-US"/>
              <a:t>单击此处编辑母版副标题样式</a:t>
            </a:r>
          </a:p>
        </p:txBody>
      </p:sp>
      <p:sp>
        <p:nvSpPr>
          <p:cNvPr id="6" name="Rectangle 4"/>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b="0">
                <a:ea typeface="SimSun" pitchFamily="2" charset="-122"/>
              </a:defRPr>
            </a:lvl1pPr>
          </a:lstStyle>
          <a:p>
            <a:fld id="{CEFB7950-7A8B-41BE-9CCB-3A0BA9DCC0F2}" type="datetime1">
              <a:rPr lang="zh-CN" altLang="en-US" smtClean="0"/>
              <a:t>2021/7/22</a:t>
            </a:fld>
            <a:endParaRPr lang="zh-CN" altLang="en-US"/>
          </a:p>
        </p:txBody>
      </p:sp>
      <p:sp>
        <p:nvSpPr>
          <p:cNvPr id="7" name="Rectangle 5"/>
          <p:cNvSpPr>
            <a:spLocks noGrp="1" noChangeArrowheads="1"/>
          </p:cNvSpPr>
          <p:nvPr>
            <p:ph type="ftr" sz="quarter" idx="11"/>
          </p:nvPr>
        </p:nvSpPr>
        <p:spPr bwMode="auto">
          <a:xfrm>
            <a:off x="8112224" y="6248400"/>
            <a:ext cx="38608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b="0">
                <a:ea typeface="SimSun" pitchFamily="2" charset="-122"/>
              </a:defRPr>
            </a:lvl1pPr>
          </a:lstStyle>
          <a:p>
            <a:endParaRPr lang="zh-CN" altLang="en-US"/>
          </a:p>
        </p:txBody>
      </p:sp>
    </p:spTree>
    <p:extLst>
      <p:ext uri="{BB962C8B-B14F-4D97-AF65-F5344CB8AC3E}">
        <p14:creationId xmlns:p14="http://schemas.microsoft.com/office/powerpoint/2010/main" val="2540193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baseline="0">
                <a:latin typeface="Times New Roman" panose="02020603050405020304" pitchFamily="18" charset="0"/>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marL="360363" indent="-360363">
              <a:defRPr/>
            </a:lvl1pPr>
            <a:lvl2pPr marL="720725" indent="-249238">
              <a:defRPr lang="zh-CN" altLang="en-US" sz="2000" b="0" dirty="0" smtClean="0">
                <a:solidFill>
                  <a:srgbClr val="0000FF"/>
                </a:solidFill>
                <a:latin typeface="+mn-lt"/>
                <a:ea typeface="+mn-ea"/>
              </a:defRPr>
            </a:lvl2pPr>
            <a:lvl3pPr marL="1163638" indent="-254000">
              <a:defRPr sz="1800" b="0"/>
            </a:lvl3pPr>
            <a:lvl4pPr marL="1524000" indent="-217488">
              <a:defRPr/>
            </a:lvl4pPr>
            <a:lvl5pPr marL="1884363" indent="-188913">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116161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105509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600" baseline="0">
                <a:latin typeface="Times New Roman" panose="02020603050405020304" pitchFamily="18" charset="0"/>
              </a:defRPr>
            </a:lvl1pPr>
          </a:lstStyle>
          <a:p>
            <a:r>
              <a:rPr lang="zh-CN" altLang="en-US"/>
              <a:t>单击此处编辑母版标题样式</a:t>
            </a:r>
            <a:endParaRPr lang="zh-CN" altLang="en-US" dirty="0"/>
          </a:p>
        </p:txBody>
      </p:sp>
      <p:sp>
        <p:nvSpPr>
          <p:cNvPr id="5"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316881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72168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66233" y="304801"/>
            <a:ext cx="10668000" cy="663575"/>
          </a:xfrm>
        </p:spPr>
        <p:txBody>
          <a:bodyPr/>
          <a:lstStyle>
            <a:lvl1pPr>
              <a:defRPr sz="3600" baseline="0">
                <a:latin typeface="Times New Roman" panose="02020603050405020304" pitchFamily="18" charset="0"/>
              </a:defRPr>
            </a:lvl1pPr>
          </a:lstStyle>
          <a:p>
            <a:r>
              <a:rPr lang="zh-CN" altLang="en-US"/>
              <a:t>单击此处编辑母版标题样式</a:t>
            </a:r>
            <a:endParaRPr lang="zh-CN" altLang="en-US" dirty="0"/>
          </a:p>
        </p:txBody>
      </p:sp>
      <p:sp>
        <p:nvSpPr>
          <p:cNvPr id="3" name="表格占位符 2"/>
          <p:cNvSpPr>
            <a:spLocks noGrp="1"/>
          </p:cNvSpPr>
          <p:nvPr>
            <p:ph type="tbl" idx="1"/>
          </p:nvPr>
        </p:nvSpPr>
        <p:spPr>
          <a:xfrm>
            <a:off x="755651" y="1077914"/>
            <a:ext cx="10668000" cy="5741987"/>
          </a:xfrm>
        </p:spPr>
        <p:txBody>
          <a:bodyPr/>
          <a:lstStyle>
            <a:lvl1pPr marL="360363" indent="-360363">
              <a:tabLst/>
              <a:defRPr/>
            </a:lvl1pPr>
          </a:lstStyle>
          <a:p>
            <a:pPr lvl="0"/>
            <a:r>
              <a:rPr lang="zh-CN" altLang="en-US" noProof="0"/>
              <a:t>单击图标添加表格</a:t>
            </a:r>
            <a:endParaRPr lang="zh-CN" altLang="en-US" noProof="0" dirty="0"/>
          </a:p>
        </p:txBody>
      </p:sp>
      <p:sp>
        <p:nvSpPr>
          <p:cNvPr id="6"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215661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6" name="Rectangle 6"/>
          <p:cNvSpPr>
            <a:spLocks noGrp="1" noChangeArrowheads="1"/>
          </p:cNvSpPr>
          <p:nvPr>
            <p:ph type="sldNum" sz="quarter" idx="10"/>
          </p:nvPr>
        </p:nvSpPr>
        <p:spPr>
          <a:xfrm>
            <a:off x="11423651" y="6523155"/>
            <a:ext cx="768349" cy="319541"/>
          </a:xfrm>
          <a:ln/>
        </p:spPr>
        <p:txBody>
          <a:bodyPr/>
          <a:lstStyle>
            <a:lvl1pPr algn="ctr">
              <a:defRPr sz="1600"/>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72048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6233" y="304801"/>
            <a:ext cx="10668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755651" y="1077914"/>
            <a:ext cx="10668000" cy="574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AutoShape 4"/>
          <p:cNvSpPr>
            <a:spLocks noChangeArrowheads="1"/>
          </p:cNvSpPr>
          <p:nvPr/>
        </p:nvSpPr>
        <p:spPr bwMode="auto">
          <a:xfrm>
            <a:off x="626533" y="968375"/>
            <a:ext cx="10610851"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698ECF"/>
          </a:solidFill>
          <a:ln w="9525">
            <a:solidFill>
              <a:srgbClr val="698ECF"/>
            </a:solidFill>
            <a:round/>
            <a:headEnd/>
            <a:tailEnd/>
          </a:ln>
        </p:spPr>
        <p:txBody>
          <a:bodyPr/>
          <a:lstStyle/>
          <a:p>
            <a:endParaRPr lang="zh-CN" altLang="en-US" sz="1800"/>
          </a:p>
        </p:txBody>
      </p:sp>
      <p:sp>
        <p:nvSpPr>
          <p:cNvPr id="8" name="Rectangle 6"/>
          <p:cNvSpPr>
            <a:spLocks noGrp="1" noChangeArrowheads="1"/>
          </p:cNvSpPr>
          <p:nvPr>
            <p:ph type="sldNum" sz="quarter" idx="4"/>
          </p:nvPr>
        </p:nvSpPr>
        <p:spPr bwMode="auto">
          <a:xfrm>
            <a:off x="8737600" y="6248400"/>
            <a:ext cx="2540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200" b="0">
                <a:ea typeface="SimSun" pitchFamily="2" charset="-122"/>
              </a:defRPr>
            </a:lvl1pPr>
          </a:lstStyle>
          <a:p>
            <a:fld id="{02D3A351-36E5-4097-BD79-2998822781C0}" type="slidenum">
              <a:rPr lang="zh-CN" altLang="en-US" smtClean="0"/>
              <a:t>‹#›</a:t>
            </a:fld>
            <a:endParaRPr lang="zh-CN" altLang="en-US"/>
          </a:p>
        </p:txBody>
      </p:sp>
    </p:spTree>
    <p:extLst>
      <p:ext uri="{BB962C8B-B14F-4D97-AF65-F5344CB8AC3E}">
        <p14:creationId xmlns:p14="http://schemas.microsoft.com/office/powerpoint/2010/main" val="2439219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dt="0"/>
  <p:txStyles>
    <p:titleStyle>
      <a:lvl1pPr algn="l" rtl="0" eaLnBrk="1" fontAlgn="base" hangingPunct="1">
        <a:spcBef>
          <a:spcPct val="0"/>
        </a:spcBef>
        <a:spcAft>
          <a:spcPct val="0"/>
        </a:spcAft>
        <a:defRPr sz="3800" b="1">
          <a:solidFill>
            <a:srgbClr val="698ECF"/>
          </a:solidFill>
          <a:latin typeface="+mj-lt"/>
          <a:ea typeface="+mj-ea"/>
          <a:cs typeface="+mj-cs"/>
        </a:defRPr>
      </a:lvl1pPr>
      <a:lvl2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2pPr>
      <a:lvl3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3pPr>
      <a:lvl4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4pPr>
      <a:lvl5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5pPr>
      <a:lvl6pPr marL="457200" algn="l" rtl="0" eaLnBrk="1" fontAlgn="base" hangingPunct="1">
        <a:spcBef>
          <a:spcPct val="0"/>
        </a:spcBef>
        <a:spcAft>
          <a:spcPct val="0"/>
        </a:spcAft>
        <a:defRPr sz="3800" b="1">
          <a:solidFill>
            <a:schemeClr val="accent2"/>
          </a:solidFill>
          <a:latin typeface="Verdana" pitchFamily="34" charset="0"/>
          <a:ea typeface="黑体" pitchFamily="2" charset="-122"/>
        </a:defRPr>
      </a:lvl6pPr>
      <a:lvl7pPr marL="914400" algn="l" rtl="0" eaLnBrk="1" fontAlgn="base" hangingPunct="1">
        <a:spcBef>
          <a:spcPct val="0"/>
        </a:spcBef>
        <a:spcAft>
          <a:spcPct val="0"/>
        </a:spcAft>
        <a:defRPr sz="3800" b="1">
          <a:solidFill>
            <a:schemeClr val="accent2"/>
          </a:solidFill>
          <a:latin typeface="Verdana" pitchFamily="34" charset="0"/>
          <a:ea typeface="黑体" pitchFamily="2" charset="-122"/>
        </a:defRPr>
      </a:lvl7pPr>
      <a:lvl8pPr marL="1371600" algn="l" rtl="0" eaLnBrk="1" fontAlgn="base" hangingPunct="1">
        <a:spcBef>
          <a:spcPct val="0"/>
        </a:spcBef>
        <a:spcAft>
          <a:spcPct val="0"/>
        </a:spcAft>
        <a:defRPr sz="3800" b="1">
          <a:solidFill>
            <a:schemeClr val="accent2"/>
          </a:solidFill>
          <a:latin typeface="Verdana" pitchFamily="34" charset="0"/>
          <a:ea typeface="黑体" pitchFamily="2" charset="-122"/>
        </a:defRPr>
      </a:lvl8pPr>
      <a:lvl9pPr marL="1828800" algn="l" rtl="0" eaLnBrk="1" fontAlgn="base" hangingPunct="1">
        <a:spcBef>
          <a:spcPct val="0"/>
        </a:spcBef>
        <a:spcAft>
          <a:spcPct val="0"/>
        </a:spcAft>
        <a:defRPr sz="3800" b="1">
          <a:solidFill>
            <a:schemeClr val="accent2"/>
          </a:solidFill>
          <a:latin typeface="Verdana" pitchFamily="34" charset="0"/>
          <a:ea typeface="黑体" pitchFamily="2" charset="-122"/>
        </a:defRPr>
      </a:lvl9pPr>
    </p:titleStyle>
    <p:bodyStyle>
      <a:lvl1pPr marL="360363" indent="-360363"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cs typeface="+mn-cs"/>
        </a:defRPr>
      </a:lvl1pPr>
      <a:lvl2pPr marL="803275" indent="-331788" algn="l" defTabSz="895350" rtl="0" eaLnBrk="1" fontAlgn="base" hangingPunct="1">
        <a:spcBef>
          <a:spcPct val="20000"/>
        </a:spcBef>
        <a:spcAft>
          <a:spcPct val="0"/>
        </a:spcAft>
        <a:buClr>
          <a:srgbClr val="698ECF"/>
        </a:buClr>
        <a:buFont typeface="Wingdings" pitchFamily="2" charset="2"/>
        <a:buChar char="n"/>
        <a:defRPr sz="2000" b="1">
          <a:solidFill>
            <a:srgbClr val="4D4D4D"/>
          </a:solidFill>
          <a:latin typeface="+mn-lt"/>
          <a:ea typeface="+mn-ea"/>
        </a:defRPr>
      </a:lvl2pPr>
      <a:lvl3pPr marL="1304925" indent="-395288" algn="l" rtl="0" eaLnBrk="1" fontAlgn="base" hangingPunct="1">
        <a:spcBef>
          <a:spcPct val="20000"/>
        </a:spcBef>
        <a:spcAft>
          <a:spcPct val="0"/>
        </a:spcAft>
        <a:buClr>
          <a:srgbClr val="698ECF"/>
        </a:buClr>
        <a:buFont typeface="Wingdings" pitchFamily="2" charset="2"/>
        <a:buChar char="o"/>
        <a:defRPr sz="2400" b="1">
          <a:solidFill>
            <a:schemeClr val="tx1"/>
          </a:solidFill>
          <a:latin typeface="+mn-lt"/>
          <a:ea typeface="+mn-ea"/>
        </a:defRPr>
      </a:lvl3pPr>
      <a:lvl4pPr marL="1616075" indent="-309563" algn="l" rtl="0" eaLnBrk="1" fontAlgn="base" hangingPunct="1">
        <a:spcBef>
          <a:spcPct val="20000"/>
        </a:spcBef>
        <a:spcAft>
          <a:spcPct val="0"/>
        </a:spcAft>
        <a:buClr>
          <a:srgbClr val="698ECF"/>
        </a:buClr>
        <a:buFont typeface="Wingdings" pitchFamily="2" charset="2"/>
        <a:buChar char="n"/>
        <a:defRPr sz="1600">
          <a:solidFill>
            <a:schemeClr val="tx1"/>
          </a:solidFill>
          <a:latin typeface="+mn-lt"/>
          <a:ea typeface="+mn-ea"/>
        </a:defRPr>
      </a:lvl4pPr>
      <a:lvl5pPr marL="1976438" indent="-280988" algn="l" rtl="0" eaLnBrk="1" fontAlgn="base" hangingPunct="1">
        <a:spcBef>
          <a:spcPct val="25000"/>
        </a:spcBef>
        <a:spcAft>
          <a:spcPct val="0"/>
        </a:spcAft>
        <a:buClr>
          <a:srgbClr val="698ECF"/>
        </a:buClr>
        <a:buFont typeface="Wingdings" pitchFamily="2" charset="2"/>
        <a:buChar char="§"/>
        <a:defRPr sz="1200">
          <a:solidFill>
            <a:schemeClr val="tx1"/>
          </a:solidFill>
          <a:latin typeface="+mn-lt"/>
          <a:ea typeface="+mn-ea"/>
        </a:defRPr>
      </a:lvl5pPr>
      <a:lvl6pPr marL="25511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6pPr>
      <a:lvl7pPr marL="30083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7pPr>
      <a:lvl8pPr marL="34655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8pPr>
      <a:lvl9pPr marL="3922713" indent="-398463" algn="l" rtl="0" eaLnBrk="1" fontAlgn="base" hangingPunct="1">
        <a:spcBef>
          <a:spcPct val="25000"/>
        </a:spcBef>
        <a:spcAft>
          <a:spcPct val="0"/>
        </a:spcAft>
        <a:buClr>
          <a:schemeClr val="accent2"/>
        </a:buClr>
        <a:buFont typeface="Wingdings" pitchFamily="2" charset="2"/>
        <a:buChar char="§"/>
        <a:defRPr sz="12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15.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612424"/>
            <a:ext cx="10363200" cy="1371600"/>
          </a:xfrm>
        </p:spPr>
        <p:txBody>
          <a:bodyPr/>
          <a:lstStyle/>
          <a:p>
            <a:pPr algn="ctr"/>
            <a:r>
              <a:rPr lang="en-US" altLang="zh-CN" sz="4400" dirty="0"/>
              <a:t>Semantic</a:t>
            </a:r>
            <a:r>
              <a:rPr lang="zh-CN" altLang="en-US" sz="4400" dirty="0"/>
              <a:t> </a:t>
            </a:r>
            <a:r>
              <a:rPr lang="en-US" altLang="zh-CN" sz="4400" dirty="0"/>
              <a:t>Table</a:t>
            </a:r>
            <a:r>
              <a:rPr lang="zh-CN" altLang="en-US" sz="4400" dirty="0"/>
              <a:t> </a:t>
            </a:r>
            <a:r>
              <a:rPr lang="en-US" altLang="zh-CN" sz="4400" dirty="0"/>
              <a:t>Structure</a:t>
            </a:r>
            <a:r>
              <a:rPr lang="zh-CN" altLang="en-US" sz="4400" dirty="0"/>
              <a:t> </a:t>
            </a:r>
            <a:r>
              <a:rPr lang="en-US" altLang="zh-CN" sz="4400" dirty="0"/>
              <a:t>Identification</a:t>
            </a:r>
            <a:r>
              <a:rPr lang="zh-CN" altLang="en-US" sz="4400" dirty="0"/>
              <a:t> </a:t>
            </a:r>
            <a:r>
              <a:rPr lang="en-US" altLang="zh-CN" sz="4400" dirty="0"/>
              <a:t>in</a:t>
            </a:r>
            <a:r>
              <a:rPr lang="zh-CN" altLang="en-US" sz="4400" dirty="0"/>
              <a:t> </a:t>
            </a:r>
            <a:r>
              <a:rPr lang="en-US" altLang="zh-CN" sz="4400" dirty="0"/>
              <a:t>Spreadsheets</a:t>
            </a:r>
            <a:endParaRPr lang="zh-CN" altLang="en-US" sz="4400" dirty="0"/>
          </a:p>
        </p:txBody>
      </p:sp>
      <p:sp>
        <p:nvSpPr>
          <p:cNvPr id="3" name="副标题 2"/>
          <p:cNvSpPr>
            <a:spLocks noGrp="1"/>
          </p:cNvSpPr>
          <p:nvPr>
            <p:ph type="subTitle" idx="1"/>
          </p:nvPr>
        </p:nvSpPr>
        <p:spPr>
          <a:xfrm>
            <a:off x="1422400" y="3457303"/>
            <a:ext cx="9347200" cy="1427116"/>
          </a:xfrm>
        </p:spPr>
        <p:txBody>
          <a:bodyPr/>
          <a:lstStyle/>
          <a:p>
            <a:pPr algn="ctr"/>
            <a:r>
              <a:rPr lang="en-US" altLang="zh-CN" u="sng" dirty="0" err="1">
                <a:solidFill>
                  <a:srgbClr val="C00000"/>
                </a:solidFill>
              </a:rPr>
              <a:t>Yakun</a:t>
            </a:r>
            <a:r>
              <a:rPr lang="zh-CN" altLang="en-US" u="sng" dirty="0">
                <a:solidFill>
                  <a:srgbClr val="C00000"/>
                </a:solidFill>
              </a:rPr>
              <a:t> </a:t>
            </a:r>
            <a:r>
              <a:rPr lang="en-US" altLang="zh-CN" u="sng" dirty="0">
                <a:solidFill>
                  <a:srgbClr val="C00000"/>
                </a:solidFill>
              </a:rPr>
              <a:t>Zhang</a:t>
            </a:r>
            <a:r>
              <a:rPr lang="en-US" altLang="zh-CN" dirty="0"/>
              <a:t>, Xiao</a:t>
            </a:r>
            <a:r>
              <a:rPr lang="zh-CN" altLang="en-US" dirty="0"/>
              <a:t> </a:t>
            </a:r>
            <a:r>
              <a:rPr lang="en-US" altLang="zh-CN" dirty="0" err="1"/>
              <a:t>Lv</a:t>
            </a:r>
            <a:r>
              <a:rPr lang="en-US" altLang="zh-CN" dirty="0"/>
              <a:t>, </a:t>
            </a:r>
            <a:r>
              <a:rPr lang="en-US" altLang="zh-CN" dirty="0" err="1"/>
              <a:t>Haoyu</a:t>
            </a:r>
            <a:r>
              <a:rPr lang="zh-CN" altLang="en-US" dirty="0"/>
              <a:t> </a:t>
            </a:r>
            <a:r>
              <a:rPr lang="en-US" altLang="zh-CN" dirty="0"/>
              <a:t>Dong, </a:t>
            </a:r>
            <a:r>
              <a:rPr lang="en-US" altLang="zh-CN" dirty="0" err="1"/>
              <a:t>Wensheng</a:t>
            </a:r>
            <a:r>
              <a:rPr lang="en-US" altLang="zh-CN" dirty="0"/>
              <a:t> Dou, Shi</a:t>
            </a:r>
            <a:r>
              <a:rPr lang="zh-CN" altLang="en-US" dirty="0"/>
              <a:t> </a:t>
            </a:r>
            <a:r>
              <a:rPr lang="en-US" altLang="zh-CN" dirty="0"/>
              <a:t>Han, </a:t>
            </a:r>
          </a:p>
          <a:p>
            <a:pPr algn="ctr"/>
            <a:r>
              <a:rPr lang="en-US" altLang="zh-CN" dirty="0" err="1"/>
              <a:t>Dongmei</a:t>
            </a:r>
            <a:r>
              <a:rPr lang="zh-CN" altLang="en-US" dirty="0"/>
              <a:t> </a:t>
            </a:r>
            <a:r>
              <a:rPr lang="en-US" altLang="zh-CN" dirty="0"/>
              <a:t>Zhang, Jun Wei, Dan</a:t>
            </a:r>
            <a:r>
              <a:rPr lang="zh-CN" altLang="en-US" dirty="0"/>
              <a:t> </a:t>
            </a:r>
            <a:r>
              <a:rPr lang="en-US" altLang="zh-CN" dirty="0"/>
              <a:t>Ye</a:t>
            </a:r>
            <a:endParaRPr lang="zh-CN" altLang="en-US" dirty="0"/>
          </a:p>
        </p:txBody>
      </p:sp>
      <p:pic>
        <p:nvPicPr>
          <p:cNvPr id="5" name="图片 4">
            <a:extLst>
              <a:ext uri="{FF2B5EF4-FFF2-40B4-BE49-F238E27FC236}">
                <a16:creationId xmlns:a16="http://schemas.microsoft.com/office/drawing/2014/main" id="{D60166EB-97EA-44B0-A282-7353D2904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4738642"/>
            <a:ext cx="2856679" cy="1020243"/>
          </a:xfrm>
          <a:prstGeom prst="rect">
            <a:avLst/>
          </a:prstGeom>
        </p:spPr>
      </p:pic>
      <p:sp>
        <p:nvSpPr>
          <p:cNvPr id="6" name="文本框 5">
            <a:extLst>
              <a:ext uri="{FF2B5EF4-FFF2-40B4-BE49-F238E27FC236}">
                <a16:creationId xmlns:a16="http://schemas.microsoft.com/office/drawing/2014/main" id="{B08F88A7-FFFF-4676-845A-BB57EA2E8722}"/>
              </a:ext>
            </a:extLst>
          </p:cNvPr>
          <p:cNvSpPr txBox="1"/>
          <p:nvPr/>
        </p:nvSpPr>
        <p:spPr>
          <a:xfrm>
            <a:off x="1268963" y="5788002"/>
            <a:ext cx="3279561" cy="584775"/>
          </a:xfrm>
          <a:prstGeom prst="rect">
            <a:avLst/>
          </a:prstGeom>
          <a:noFill/>
        </p:spPr>
        <p:txBody>
          <a:bodyPr wrap="square" rtlCol="0">
            <a:spAutoFit/>
          </a:bodyPr>
          <a:lstStyle/>
          <a:p>
            <a:pPr algn="ctr"/>
            <a:r>
              <a:rPr lang="en-US" altLang="zh-CN" sz="1600" b="1" dirty="0"/>
              <a:t>Institute of Software, </a:t>
            </a:r>
          </a:p>
          <a:p>
            <a:pPr algn="ctr"/>
            <a:r>
              <a:rPr lang="en-US" altLang="zh-CN" sz="1600" b="1" dirty="0"/>
              <a:t>Chinese Academy of Sciences</a:t>
            </a:r>
            <a:endParaRPr lang="zh-CN" altLang="en-US" sz="1600" b="1" dirty="0"/>
          </a:p>
        </p:txBody>
      </p:sp>
      <p:pic>
        <p:nvPicPr>
          <p:cNvPr id="7" name="图片 6">
            <a:extLst>
              <a:ext uri="{FF2B5EF4-FFF2-40B4-BE49-F238E27FC236}">
                <a16:creationId xmlns:a16="http://schemas.microsoft.com/office/drawing/2014/main" id="{5BECC029-DCA3-405D-9A99-14ED490622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8326" y="4627928"/>
            <a:ext cx="1098691" cy="1090492"/>
          </a:xfrm>
          <a:prstGeom prst="rect">
            <a:avLst/>
          </a:prstGeom>
        </p:spPr>
      </p:pic>
      <p:sp>
        <p:nvSpPr>
          <p:cNvPr id="8" name="文本框 7">
            <a:extLst>
              <a:ext uri="{FF2B5EF4-FFF2-40B4-BE49-F238E27FC236}">
                <a16:creationId xmlns:a16="http://schemas.microsoft.com/office/drawing/2014/main" id="{4081BF5A-3C1D-47AA-9C3F-00FBF0279CB7}"/>
              </a:ext>
            </a:extLst>
          </p:cNvPr>
          <p:cNvSpPr txBox="1"/>
          <p:nvPr/>
        </p:nvSpPr>
        <p:spPr>
          <a:xfrm>
            <a:off x="4984570" y="5783116"/>
            <a:ext cx="2786205" cy="584775"/>
          </a:xfrm>
          <a:prstGeom prst="rect">
            <a:avLst/>
          </a:prstGeom>
          <a:noFill/>
        </p:spPr>
        <p:txBody>
          <a:bodyPr wrap="square" rtlCol="0">
            <a:spAutoFit/>
          </a:bodyPr>
          <a:lstStyle>
            <a:defPPr>
              <a:defRPr lang="en-US"/>
            </a:defPPr>
            <a:lvl1pPr algn="ctr">
              <a:defRPr sz="1400" b="1"/>
            </a:lvl1pPr>
          </a:lstStyle>
          <a:p>
            <a:r>
              <a:rPr lang="en-US" altLang="zh-CN" sz="1600" dirty="0"/>
              <a:t>University of Chinese Academy of Sciences</a:t>
            </a:r>
            <a:endParaRPr lang="zh-CN" altLang="en-US" sz="1600" dirty="0"/>
          </a:p>
        </p:txBody>
      </p:sp>
      <p:sp>
        <p:nvSpPr>
          <p:cNvPr id="10" name="文本框 9">
            <a:extLst>
              <a:ext uri="{FF2B5EF4-FFF2-40B4-BE49-F238E27FC236}">
                <a16:creationId xmlns:a16="http://schemas.microsoft.com/office/drawing/2014/main" id="{4081BF5A-3C1D-47AA-9C3F-00FBF0279CB7}"/>
              </a:ext>
            </a:extLst>
          </p:cNvPr>
          <p:cNvSpPr txBox="1"/>
          <p:nvPr/>
        </p:nvSpPr>
        <p:spPr>
          <a:xfrm>
            <a:off x="8206821" y="5783116"/>
            <a:ext cx="2786205" cy="338554"/>
          </a:xfrm>
          <a:prstGeom prst="rect">
            <a:avLst/>
          </a:prstGeom>
          <a:noFill/>
        </p:spPr>
        <p:txBody>
          <a:bodyPr wrap="square" rtlCol="0">
            <a:spAutoFit/>
          </a:bodyPr>
          <a:lstStyle>
            <a:defPPr>
              <a:defRPr lang="en-US"/>
            </a:defPPr>
            <a:lvl1pPr algn="ctr">
              <a:defRPr sz="1400" b="1"/>
            </a:lvl1pPr>
          </a:lstStyle>
          <a:p>
            <a:r>
              <a:rPr lang="en-US" altLang="zh-CN" sz="1600" dirty="0"/>
              <a:t>Microsoft</a:t>
            </a:r>
            <a:r>
              <a:rPr lang="zh-CN" altLang="en-US" sz="1600" dirty="0"/>
              <a:t> </a:t>
            </a:r>
            <a:r>
              <a:rPr lang="en-US" altLang="zh-CN" sz="1600" dirty="0"/>
              <a:t>Research</a:t>
            </a:r>
            <a:r>
              <a:rPr lang="zh-CN" altLang="en-US" sz="1600" dirty="0"/>
              <a:t> </a:t>
            </a:r>
            <a:r>
              <a:rPr lang="en-US" altLang="zh-CN" sz="1600" dirty="0"/>
              <a:t>Asia</a:t>
            </a:r>
            <a:endParaRPr lang="zh-CN" altLang="en-US" sz="1600" dirty="0"/>
          </a:p>
        </p:txBody>
      </p:sp>
      <p:sp>
        <p:nvSpPr>
          <p:cNvPr id="4" name="文本框 3"/>
          <p:cNvSpPr txBox="1"/>
          <p:nvPr/>
        </p:nvSpPr>
        <p:spPr>
          <a:xfrm>
            <a:off x="0" y="130842"/>
            <a:ext cx="12192000" cy="461665"/>
          </a:xfrm>
          <a:prstGeom prst="rect">
            <a:avLst/>
          </a:prstGeom>
          <a:noFill/>
        </p:spPr>
        <p:txBody>
          <a:bodyPr wrap="square" rtlCol="0">
            <a:spAutoFit/>
          </a:bodyPr>
          <a:lstStyle/>
          <a:p>
            <a:pPr algn="ctr"/>
            <a:r>
              <a:rPr lang="en-US" altLang="zh-CN" sz="2400" dirty="0"/>
              <a:t>ACM SIGSOFT International Symposium on Software Testing and Analysis (ISSTA 2021)</a:t>
            </a:r>
            <a:endParaRPr lang="zh-CN" altLang="en-US" sz="2400" dirty="0"/>
          </a:p>
        </p:txBody>
      </p:sp>
      <p:pic>
        <p:nvPicPr>
          <p:cNvPr id="12" name="Picture 2" descr="Image result for microsoft research asia">
            <a:extLst>
              <a:ext uri="{FF2B5EF4-FFF2-40B4-BE49-F238E27FC236}">
                <a16:creationId xmlns:a16="http://schemas.microsoft.com/office/drawing/2014/main" id="{34902EAB-5126-BD46-96BC-475A559118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377" r="16852" b="37001"/>
          <a:stretch/>
        </p:blipFill>
        <p:spPr bwMode="auto">
          <a:xfrm>
            <a:off x="9095867" y="4738642"/>
            <a:ext cx="1008112" cy="945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777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Semantic</a:t>
            </a:r>
            <a:r>
              <a:rPr lang="zh-CN" altLang="en-US" dirty="0"/>
              <a:t> </a:t>
            </a:r>
            <a:r>
              <a:rPr lang="en-US" altLang="zh-CN" dirty="0"/>
              <a:t>Table</a:t>
            </a:r>
            <a:r>
              <a:rPr lang="zh-CN" altLang="en-US" dirty="0"/>
              <a:t> </a:t>
            </a:r>
            <a:r>
              <a:rPr lang="en-US" altLang="zh-CN" dirty="0"/>
              <a:t>Structure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10</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Header</a:t>
            </a:r>
            <a:r>
              <a:rPr lang="zh-CN" altLang="en-US" dirty="0"/>
              <a:t> </a:t>
            </a:r>
            <a:r>
              <a:rPr lang="en-US" altLang="zh-CN" dirty="0"/>
              <a:t>relation</a:t>
            </a:r>
          </a:p>
          <a:p>
            <a:pPr lvl="1"/>
            <a:r>
              <a:rPr lang="en-US" altLang="zh-CN" dirty="0"/>
              <a:t>Parent</a:t>
            </a:r>
            <a:r>
              <a:rPr lang="zh-CN" altLang="en-US" dirty="0"/>
              <a:t> </a:t>
            </a:r>
            <a:r>
              <a:rPr lang="en-US" altLang="zh-CN" dirty="0"/>
              <a:t>–</a:t>
            </a:r>
            <a:r>
              <a:rPr lang="zh-CN" altLang="en-US" dirty="0"/>
              <a:t> </a:t>
            </a:r>
            <a:r>
              <a:rPr lang="en-US" altLang="zh-CN" dirty="0"/>
              <a:t>child</a:t>
            </a:r>
            <a:r>
              <a:rPr lang="zh-CN" altLang="en-US" dirty="0"/>
              <a:t> </a:t>
            </a:r>
            <a:r>
              <a:rPr lang="en-US" altLang="zh-CN" dirty="0"/>
              <a:t>relation</a:t>
            </a:r>
          </a:p>
          <a:p>
            <a:pPr lvl="1"/>
            <a:r>
              <a:rPr lang="en-US" altLang="zh-CN" dirty="0"/>
              <a:t>Aggregation</a:t>
            </a:r>
            <a:r>
              <a:rPr lang="zh-CN" altLang="en-US" dirty="0"/>
              <a:t> </a:t>
            </a:r>
            <a:r>
              <a:rPr lang="en-US" altLang="zh-CN" dirty="0"/>
              <a:t>relation</a:t>
            </a:r>
          </a:p>
          <a:p>
            <a:pPr lvl="1"/>
            <a:r>
              <a:rPr lang="en-US" altLang="zh-CN" dirty="0"/>
              <a:t>Index</a:t>
            </a:r>
            <a:r>
              <a:rPr lang="zh-CN" altLang="en-US" dirty="0"/>
              <a:t> </a:t>
            </a:r>
            <a:r>
              <a:rPr lang="en-US" altLang="zh-CN" dirty="0"/>
              <a:t>name</a:t>
            </a:r>
            <a:r>
              <a:rPr lang="zh-CN" altLang="en-US" dirty="0"/>
              <a:t> </a:t>
            </a:r>
            <a:r>
              <a:rPr lang="en-US" altLang="zh-CN" dirty="0"/>
              <a:t>–</a:t>
            </a:r>
            <a:r>
              <a:rPr lang="zh-CN" altLang="en-US" dirty="0"/>
              <a:t> </a:t>
            </a:r>
            <a:r>
              <a:rPr lang="en-US" altLang="zh-CN" dirty="0"/>
              <a:t>index</a:t>
            </a:r>
            <a:r>
              <a:rPr lang="zh-CN" altLang="en-US" dirty="0"/>
              <a:t> </a:t>
            </a:r>
            <a:r>
              <a:rPr lang="en-US" altLang="zh-CN" dirty="0"/>
              <a:t>relation</a:t>
            </a:r>
          </a:p>
          <a:p>
            <a:pPr lvl="1"/>
            <a:endParaRPr lang="en-US" altLang="zh-CN" dirty="0"/>
          </a:p>
          <a:p>
            <a:endParaRPr lang="en-US" altLang="zh-CN" u="sng" dirty="0">
              <a:solidFill>
                <a:srgbClr val="698ECF"/>
              </a:solidFill>
            </a:endParaRPr>
          </a:p>
          <a:p>
            <a:endParaRPr lang="en-US" altLang="zh-CN" sz="2400" u="sng" dirty="0">
              <a:solidFill>
                <a:srgbClr val="698ECF"/>
              </a:solidFill>
            </a:endParaRPr>
          </a:p>
          <a:p>
            <a:pPr lvl="1"/>
            <a:endParaRPr lang="en-US" altLang="zh-CN" i="1" dirty="0"/>
          </a:p>
          <a:p>
            <a:pPr lvl="7"/>
            <a:endParaRPr lang="en-US" altLang="zh-CN" dirty="0"/>
          </a:p>
          <a:p>
            <a:pPr lvl="8"/>
            <a:endParaRPr lang="zh-CN" altLang="en-US" dirty="0"/>
          </a:p>
        </p:txBody>
      </p:sp>
      <p:sp>
        <p:nvSpPr>
          <p:cNvPr id="4" name="文本框 3">
            <a:extLst>
              <a:ext uri="{FF2B5EF4-FFF2-40B4-BE49-F238E27FC236}">
                <a16:creationId xmlns:a16="http://schemas.microsoft.com/office/drawing/2014/main" id="{8F7BB66D-9F09-FC4E-A08A-7926F9E9DBCF}"/>
              </a:ext>
            </a:extLst>
          </p:cNvPr>
          <p:cNvSpPr txBox="1"/>
          <p:nvPr/>
        </p:nvSpPr>
        <p:spPr>
          <a:xfrm>
            <a:off x="5552505" y="1601324"/>
            <a:ext cx="4488760" cy="707886"/>
          </a:xfrm>
          <a:prstGeom prst="rect">
            <a:avLst/>
          </a:prstGeom>
          <a:noFill/>
        </p:spPr>
        <p:txBody>
          <a:bodyPr wrap="square" rtlCol="0">
            <a:spAutoFit/>
          </a:bodyPr>
          <a:lstStyle/>
          <a:p>
            <a:pPr marL="342900" indent="-342900">
              <a:buClr>
                <a:srgbClr val="698ED0"/>
              </a:buClr>
              <a:buFont typeface="Wingdings" pitchFamily="2" charset="2"/>
              <a:buChar char="n"/>
            </a:pPr>
            <a:r>
              <a:rPr kumimoji="1" lang="en-US" altLang="zh-CN" sz="2000" u="sng" dirty="0">
                <a:solidFill>
                  <a:srgbClr val="FF0000"/>
                </a:solidFill>
              </a:rPr>
              <a:t>Sibling</a:t>
            </a:r>
            <a:r>
              <a:rPr kumimoji="1" lang="zh-CN" altLang="en-US" sz="2000" u="sng" dirty="0">
                <a:solidFill>
                  <a:srgbClr val="FF0000"/>
                </a:solidFill>
              </a:rPr>
              <a:t> </a:t>
            </a:r>
            <a:r>
              <a:rPr kumimoji="1" lang="en-US" altLang="zh-CN" sz="2000" u="sng" dirty="0">
                <a:solidFill>
                  <a:srgbClr val="FF0000"/>
                </a:solidFill>
              </a:rPr>
              <a:t>relation</a:t>
            </a:r>
          </a:p>
          <a:p>
            <a:pPr marL="342900" indent="-342900">
              <a:buClr>
                <a:srgbClr val="698ED0"/>
              </a:buClr>
              <a:buFont typeface="Wingdings" pitchFamily="2" charset="2"/>
              <a:buChar char="n"/>
            </a:pPr>
            <a:r>
              <a:rPr kumimoji="1" lang="en-US" altLang="zh-CN" sz="2000" dirty="0">
                <a:solidFill>
                  <a:srgbClr val="0000FF"/>
                </a:solidFill>
              </a:rPr>
              <a:t>No</a:t>
            </a:r>
            <a:r>
              <a:rPr kumimoji="1" lang="zh-CN" altLang="en-US" sz="2000" dirty="0">
                <a:solidFill>
                  <a:srgbClr val="0000FF"/>
                </a:solidFill>
              </a:rPr>
              <a:t> </a:t>
            </a:r>
            <a:r>
              <a:rPr kumimoji="1" lang="en-US" altLang="zh-CN" sz="2000" dirty="0">
                <a:solidFill>
                  <a:srgbClr val="0000FF"/>
                </a:solidFill>
              </a:rPr>
              <a:t>relation</a:t>
            </a:r>
            <a:endParaRPr kumimoji="1" lang="zh-CN" altLang="en-US" dirty="0"/>
          </a:p>
        </p:txBody>
      </p:sp>
      <p:pic>
        <p:nvPicPr>
          <p:cNvPr id="13" name="图片 12">
            <a:extLst>
              <a:ext uri="{FF2B5EF4-FFF2-40B4-BE49-F238E27FC236}">
                <a16:creationId xmlns:a16="http://schemas.microsoft.com/office/drawing/2014/main" id="{AACA13FD-4456-454F-99CA-D8F8F07A4B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8792" y="2924945"/>
            <a:ext cx="6920120" cy="3064625"/>
          </a:xfrm>
          <a:prstGeom prst="rect">
            <a:avLst/>
          </a:prstGeom>
        </p:spPr>
      </p:pic>
      <p:cxnSp>
        <p:nvCxnSpPr>
          <p:cNvPr id="14" name="直线箭头连接符 13">
            <a:extLst>
              <a:ext uri="{FF2B5EF4-FFF2-40B4-BE49-F238E27FC236}">
                <a16:creationId xmlns:a16="http://schemas.microsoft.com/office/drawing/2014/main" id="{E81F394F-2C4E-8E44-82EC-D63810075310}"/>
              </a:ext>
            </a:extLst>
          </p:cNvPr>
          <p:cNvCxnSpPr>
            <a:cxnSpLocks/>
          </p:cNvCxnSpPr>
          <p:nvPr/>
        </p:nvCxnSpPr>
        <p:spPr bwMode="auto">
          <a:xfrm flipH="1">
            <a:off x="4511824" y="4862302"/>
            <a:ext cx="5200" cy="284239"/>
          </a:xfrm>
          <a:prstGeom prst="straightConnector1">
            <a:avLst/>
          </a:prstGeom>
          <a:noFill/>
          <a:ln w="25400" cap="flat" cmpd="sng" algn="ctr">
            <a:solidFill>
              <a:schemeClr val="tx1"/>
            </a:solidFill>
            <a:prstDash val="solid"/>
            <a:round/>
            <a:headEnd type="none" w="med" len="med"/>
            <a:tailEnd type="triangle"/>
          </a:ln>
          <a:effectLst/>
        </p:spPr>
      </p:cxnSp>
      <p:sp>
        <p:nvSpPr>
          <p:cNvPr id="15" name="圆角矩形标注 14">
            <a:extLst>
              <a:ext uri="{FF2B5EF4-FFF2-40B4-BE49-F238E27FC236}">
                <a16:creationId xmlns:a16="http://schemas.microsoft.com/office/drawing/2014/main" id="{54ABECDA-2221-824C-A0DE-6FCAEBC4AE37}"/>
              </a:ext>
            </a:extLst>
          </p:cNvPr>
          <p:cNvSpPr/>
          <p:nvPr/>
        </p:nvSpPr>
        <p:spPr bwMode="gray">
          <a:xfrm>
            <a:off x="3647729" y="6035091"/>
            <a:ext cx="1991375" cy="442674"/>
          </a:xfrm>
          <a:prstGeom prst="wedgeRoundRectCallout">
            <a:avLst>
              <a:gd name="adj1" fmla="val 3218"/>
              <a:gd name="adj2" fmla="val -241500"/>
              <a:gd name="adj3" fmla="val 16667"/>
            </a:avLst>
          </a:prstGeom>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000" b="1" dirty="0">
                <a:solidFill>
                  <a:srgbClr val="57697E"/>
                </a:solidFill>
              </a:rPr>
              <a:t>Sibling</a:t>
            </a:r>
            <a:r>
              <a:rPr lang="zh-CN" altLang="en-US" sz="2000" b="1" dirty="0">
                <a:solidFill>
                  <a:srgbClr val="57697E"/>
                </a:solidFill>
              </a:rPr>
              <a:t> </a:t>
            </a:r>
            <a:r>
              <a:rPr lang="en-US" altLang="zh-CN" sz="2000" b="1" dirty="0">
                <a:solidFill>
                  <a:srgbClr val="57697E"/>
                </a:solidFill>
              </a:rPr>
              <a:t>relation</a:t>
            </a:r>
            <a:endParaRPr lang="zh-CN" altLang="en-US" sz="2000" b="1" dirty="0">
              <a:solidFill>
                <a:srgbClr val="57697E"/>
              </a:solidFill>
            </a:endParaRPr>
          </a:p>
        </p:txBody>
      </p:sp>
      <p:sp>
        <p:nvSpPr>
          <p:cNvPr id="16" name="圆角矩形 15">
            <a:extLst>
              <a:ext uri="{FF2B5EF4-FFF2-40B4-BE49-F238E27FC236}">
                <a16:creationId xmlns:a16="http://schemas.microsoft.com/office/drawing/2014/main" id="{CB8DECF9-919F-1547-84A3-0EFFDFE14CC7}"/>
              </a:ext>
            </a:extLst>
          </p:cNvPr>
          <p:cNvSpPr/>
          <p:nvPr/>
        </p:nvSpPr>
        <p:spPr bwMode="gray">
          <a:xfrm>
            <a:off x="3791745" y="4725144"/>
            <a:ext cx="936104" cy="288032"/>
          </a:xfrm>
          <a:prstGeom prst="roundRect">
            <a:avLst/>
          </a:prstGeom>
          <a:noFill/>
          <a:ln w="3175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
        <p:nvSpPr>
          <p:cNvPr id="17" name="圆角矩形 16">
            <a:extLst>
              <a:ext uri="{FF2B5EF4-FFF2-40B4-BE49-F238E27FC236}">
                <a16:creationId xmlns:a16="http://schemas.microsoft.com/office/drawing/2014/main" id="{D9AA9211-1386-9645-8754-53976B1F1126}"/>
              </a:ext>
            </a:extLst>
          </p:cNvPr>
          <p:cNvSpPr/>
          <p:nvPr/>
        </p:nvSpPr>
        <p:spPr bwMode="gray">
          <a:xfrm>
            <a:off x="3791745" y="5025781"/>
            <a:ext cx="936104" cy="189493"/>
          </a:xfrm>
          <a:prstGeom prst="roundRect">
            <a:avLst/>
          </a:prstGeom>
          <a:noFill/>
          <a:ln w="3175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Tree>
    <p:extLst>
      <p:ext uri="{BB962C8B-B14F-4D97-AF65-F5344CB8AC3E}">
        <p14:creationId xmlns:p14="http://schemas.microsoft.com/office/powerpoint/2010/main" val="177738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Research</a:t>
            </a:r>
            <a:r>
              <a:rPr lang="zh-CN" altLang="en-US" dirty="0"/>
              <a:t> </a:t>
            </a:r>
            <a:r>
              <a:rPr lang="en-US" altLang="zh-CN" dirty="0"/>
              <a:t>Outline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11</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sz="2400" dirty="0"/>
              <a:t>Semantic</a:t>
            </a:r>
            <a:r>
              <a:rPr lang="zh-CN" altLang="en-US" sz="2400" dirty="0"/>
              <a:t> </a:t>
            </a:r>
            <a:r>
              <a:rPr lang="en-US" altLang="zh-CN" sz="2400" dirty="0"/>
              <a:t>table</a:t>
            </a:r>
            <a:r>
              <a:rPr lang="zh-CN" altLang="en-US" sz="2400" dirty="0"/>
              <a:t> </a:t>
            </a:r>
            <a:r>
              <a:rPr lang="en-US" altLang="zh-CN" sz="2400" dirty="0"/>
              <a:t>structure</a:t>
            </a:r>
            <a:r>
              <a:rPr lang="zh-CN" altLang="en-US" sz="2400" dirty="0"/>
              <a:t> </a:t>
            </a:r>
            <a:r>
              <a:rPr lang="en-US" altLang="zh-CN" sz="2400" dirty="0"/>
              <a:t>model</a:t>
            </a:r>
          </a:p>
          <a:p>
            <a:endParaRPr lang="en-US" altLang="zh-CN" u="sng" dirty="0">
              <a:solidFill>
                <a:srgbClr val="698ECF"/>
              </a:solidFill>
            </a:endParaRPr>
          </a:p>
          <a:p>
            <a:r>
              <a:rPr lang="en-US" altLang="zh-CN" sz="2400" u="sng" dirty="0">
                <a:solidFill>
                  <a:srgbClr val="698ECF"/>
                </a:solidFill>
              </a:rPr>
              <a:t>Semantic</a:t>
            </a:r>
            <a:r>
              <a:rPr lang="zh-CN" altLang="en-US" sz="2400" u="sng" dirty="0">
                <a:solidFill>
                  <a:srgbClr val="698ECF"/>
                </a:solidFill>
              </a:rPr>
              <a:t> </a:t>
            </a:r>
            <a:r>
              <a:rPr lang="en-US" altLang="zh-CN" sz="2400" u="sng" dirty="0">
                <a:solidFill>
                  <a:srgbClr val="698ECF"/>
                </a:solidFill>
              </a:rPr>
              <a:t>table structure</a:t>
            </a:r>
            <a:r>
              <a:rPr lang="zh-CN" altLang="en-US" sz="2400" u="sng" dirty="0">
                <a:solidFill>
                  <a:srgbClr val="698ECF"/>
                </a:solidFill>
              </a:rPr>
              <a:t> </a:t>
            </a:r>
            <a:r>
              <a:rPr lang="en-US" altLang="zh-CN" sz="2400" u="sng" dirty="0">
                <a:solidFill>
                  <a:srgbClr val="698ECF"/>
                </a:solidFill>
              </a:rPr>
              <a:t>identification</a:t>
            </a:r>
          </a:p>
          <a:p>
            <a:endParaRPr lang="en-US" altLang="zh-CN" sz="2400" u="sng" dirty="0">
              <a:solidFill>
                <a:srgbClr val="698ECF"/>
              </a:solidFill>
            </a:endParaRPr>
          </a:p>
          <a:p>
            <a:r>
              <a:rPr lang="en-US" altLang="zh-CN" sz="2400" dirty="0"/>
              <a:t>Structure-based error detection </a:t>
            </a:r>
          </a:p>
          <a:p>
            <a:endParaRPr lang="en-US" altLang="zh-CN" u="sng" dirty="0">
              <a:solidFill>
                <a:srgbClr val="698ECF"/>
              </a:solidFill>
            </a:endParaRPr>
          </a:p>
          <a:p>
            <a:r>
              <a:rPr lang="en-US" altLang="zh-CN" sz="2400" dirty="0"/>
              <a:t>Evaluation</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spTree>
    <p:extLst>
      <p:ext uri="{BB962C8B-B14F-4D97-AF65-F5344CB8AC3E}">
        <p14:creationId xmlns:p14="http://schemas.microsoft.com/office/powerpoint/2010/main" val="242668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Key</a:t>
            </a:r>
            <a:r>
              <a:rPr lang="zh-CN" altLang="en-US" dirty="0"/>
              <a:t> </a:t>
            </a:r>
            <a:r>
              <a:rPr lang="en-US" altLang="zh-CN" dirty="0"/>
              <a:t>Observation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12</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Semantic</a:t>
            </a:r>
            <a:r>
              <a:rPr lang="zh-CN" altLang="en-US" dirty="0"/>
              <a:t> </a:t>
            </a:r>
            <a:r>
              <a:rPr lang="en-US" altLang="zh-CN" dirty="0"/>
              <a:t>table</a:t>
            </a:r>
            <a:r>
              <a:rPr lang="zh-CN" altLang="en-US" dirty="0"/>
              <a:t> </a:t>
            </a:r>
            <a:r>
              <a:rPr lang="en-US" altLang="zh-CN" dirty="0"/>
              <a:t>structures</a:t>
            </a:r>
            <a:r>
              <a:rPr lang="zh-CN" altLang="en-US" dirty="0"/>
              <a:t> </a:t>
            </a:r>
            <a:r>
              <a:rPr lang="en-US" altLang="zh-CN" dirty="0"/>
              <a:t>can</a:t>
            </a:r>
            <a:r>
              <a:rPr lang="zh-CN" altLang="en-US" dirty="0"/>
              <a:t> </a:t>
            </a:r>
            <a:r>
              <a:rPr lang="en-US" altLang="zh-CN" dirty="0"/>
              <a:t>be</a:t>
            </a:r>
            <a:r>
              <a:rPr lang="zh-CN" altLang="en-US" dirty="0"/>
              <a:t> </a:t>
            </a:r>
            <a:r>
              <a:rPr lang="en-US" altLang="zh-CN" dirty="0"/>
              <a:t>characterized</a:t>
            </a:r>
            <a:r>
              <a:rPr lang="zh-CN" altLang="en-US" dirty="0"/>
              <a:t> </a:t>
            </a:r>
            <a:r>
              <a:rPr lang="en-US" altLang="zh-CN" dirty="0"/>
              <a:t>by</a:t>
            </a:r>
            <a:r>
              <a:rPr lang="zh-CN" altLang="en-US" dirty="0"/>
              <a:t> </a:t>
            </a:r>
            <a:r>
              <a:rPr lang="en-US" altLang="zh-CN" dirty="0"/>
              <a:t>headers’ </a:t>
            </a:r>
            <a:r>
              <a:rPr lang="en-US" altLang="zh-CN" dirty="0">
                <a:solidFill>
                  <a:srgbClr val="FF0000"/>
                </a:solidFill>
              </a:rPr>
              <a:t>contents</a:t>
            </a:r>
            <a:r>
              <a:rPr lang="en-US" altLang="zh-CN" dirty="0"/>
              <a:t>, </a:t>
            </a:r>
            <a:r>
              <a:rPr lang="en-US" altLang="zh-CN" dirty="0">
                <a:solidFill>
                  <a:srgbClr val="FF0000"/>
                </a:solidFill>
              </a:rPr>
              <a:t>styles</a:t>
            </a:r>
            <a:r>
              <a:rPr lang="en-US" altLang="zh-CN" dirty="0"/>
              <a:t> and </a:t>
            </a:r>
            <a:r>
              <a:rPr lang="en-US" altLang="zh-CN" dirty="0">
                <a:solidFill>
                  <a:srgbClr val="FF0000"/>
                </a:solidFill>
              </a:rPr>
              <a:t>spatial locations</a:t>
            </a:r>
            <a:endParaRPr lang="en-US" altLang="zh-CN" dirty="0"/>
          </a:p>
          <a:p>
            <a:endParaRPr lang="en-US" altLang="zh-CN" u="sng" dirty="0">
              <a:solidFill>
                <a:srgbClr val="698ECF"/>
              </a:solidFill>
            </a:endParaRP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pic>
        <p:nvPicPr>
          <p:cNvPr id="6" name="图片 5">
            <a:extLst>
              <a:ext uri="{FF2B5EF4-FFF2-40B4-BE49-F238E27FC236}">
                <a16:creationId xmlns:a16="http://schemas.microsoft.com/office/drawing/2014/main" id="{FD8706BB-2C86-E74D-9ED6-C218D200FBA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51602" y="2866073"/>
            <a:ext cx="6920120" cy="3064625"/>
          </a:xfrm>
          <a:prstGeom prst="rect">
            <a:avLst/>
          </a:prstGeom>
        </p:spPr>
      </p:pic>
      <p:graphicFrame>
        <p:nvGraphicFramePr>
          <p:cNvPr id="7" name="对象 6">
            <a:hlinkClick r:id="" action="ppaction://ole?verb=0"/>
            <a:extLst>
              <a:ext uri="{FF2B5EF4-FFF2-40B4-BE49-F238E27FC236}">
                <a16:creationId xmlns:a16="http://schemas.microsoft.com/office/drawing/2014/main" id="{068654D8-CADE-994F-8E9F-A2C6860DF8A7}"/>
              </a:ext>
            </a:extLst>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53" r:id="rId5" imgW="914400" imgH="215900" progId="Equation.KSEE3">
                  <p:embed/>
                </p:oleObj>
              </mc:Choice>
              <mc:Fallback>
                <p:oleObj r:id="rId5" imgW="914400" imgH="215900" progId="Equation.KSEE3">
                  <p:embed/>
                  <p:pic>
                    <p:nvPicPr>
                      <p:cNvPr id="14" name="对象 13">
                        <a:hlinkClick r:id="" action="ppaction://ole?verb=0"/>
                        <a:extLst>
                          <a:ext uri="{FF2B5EF4-FFF2-40B4-BE49-F238E27FC236}">
                            <a16:creationId xmlns:a16="http://schemas.microsoft.com/office/drawing/2014/main" id="{67242867-1B07-AB49-ACA5-775447A1BEA7}"/>
                          </a:ext>
                        </a:extLst>
                      </p:cNvPr>
                      <p:cNvPicPr/>
                      <p:nvPr/>
                    </p:nvPicPr>
                    <p:blipFill>
                      <a:blip r:embed="rId6"/>
                      <a:stretch>
                        <a:fillRect/>
                      </a:stretch>
                    </p:blipFill>
                    <p:spPr>
                      <a:xfrm>
                        <a:off x="5638800" y="3321050"/>
                        <a:ext cx="914400" cy="215900"/>
                      </a:xfrm>
                      <a:prstGeom prst="rect">
                        <a:avLst/>
                      </a:prstGeom>
                    </p:spPr>
                  </p:pic>
                </p:oleObj>
              </mc:Fallback>
            </mc:AlternateContent>
          </a:graphicData>
        </a:graphic>
      </p:graphicFrame>
      <p:sp>
        <p:nvSpPr>
          <p:cNvPr id="8" name="圆角矩形 7">
            <a:extLst>
              <a:ext uri="{FF2B5EF4-FFF2-40B4-BE49-F238E27FC236}">
                <a16:creationId xmlns:a16="http://schemas.microsoft.com/office/drawing/2014/main" id="{3A29776B-ABE8-584C-B645-CD0975107041}"/>
              </a:ext>
            </a:extLst>
          </p:cNvPr>
          <p:cNvSpPr/>
          <p:nvPr/>
        </p:nvSpPr>
        <p:spPr bwMode="gray">
          <a:xfrm flipH="1" flipV="1">
            <a:off x="2387859" y="3953686"/>
            <a:ext cx="962448" cy="699433"/>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9" name="圆角矩形 8">
            <a:extLst>
              <a:ext uri="{FF2B5EF4-FFF2-40B4-BE49-F238E27FC236}">
                <a16:creationId xmlns:a16="http://schemas.microsoft.com/office/drawing/2014/main" id="{5BA1E4E6-C504-9046-831A-BE2C4D78EDED}"/>
              </a:ext>
            </a:extLst>
          </p:cNvPr>
          <p:cNvSpPr/>
          <p:nvPr/>
        </p:nvSpPr>
        <p:spPr bwMode="gray">
          <a:xfrm flipH="1" flipV="1">
            <a:off x="3378438" y="4196997"/>
            <a:ext cx="945492" cy="212809"/>
          </a:xfrm>
          <a:prstGeom prst="roundRect">
            <a:avLst/>
          </a:prstGeom>
          <a:noFill/>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10" name="圆角矩形标注 9">
            <a:extLst>
              <a:ext uri="{FF2B5EF4-FFF2-40B4-BE49-F238E27FC236}">
                <a16:creationId xmlns:a16="http://schemas.microsoft.com/office/drawing/2014/main" id="{21EC1B4D-7927-544D-8550-085A5033BDA0}"/>
              </a:ext>
            </a:extLst>
          </p:cNvPr>
          <p:cNvSpPr/>
          <p:nvPr/>
        </p:nvSpPr>
        <p:spPr bwMode="gray">
          <a:xfrm>
            <a:off x="2639616" y="2454767"/>
            <a:ext cx="1944216" cy="442674"/>
          </a:xfrm>
          <a:prstGeom prst="wedgeRoundRectCallout">
            <a:avLst>
              <a:gd name="adj1" fmla="val -14751"/>
              <a:gd name="adj2" fmla="val 287285"/>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000" b="1" dirty="0">
                <a:solidFill>
                  <a:srgbClr val="57697E"/>
                </a:solidFill>
              </a:rPr>
              <a:t>Spatial location</a:t>
            </a:r>
            <a:endParaRPr lang="zh-CN" altLang="en-US" sz="2000" b="1" dirty="0">
              <a:solidFill>
                <a:srgbClr val="57697E"/>
              </a:solidFill>
            </a:endParaRPr>
          </a:p>
        </p:txBody>
      </p:sp>
      <p:cxnSp>
        <p:nvCxnSpPr>
          <p:cNvPr id="11" name="直线箭头连接符 10">
            <a:extLst>
              <a:ext uri="{FF2B5EF4-FFF2-40B4-BE49-F238E27FC236}">
                <a16:creationId xmlns:a16="http://schemas.microsoft.com/office/drawing/2014/main" id="{71307096-1745-F442-84B6-266A6FF39552}"/>
              </a:ext>
            </a:extLst>
          </p:cNvPr>
          <p:cNvCxnSpPr/>
          <p:nvPr/>
        </p:nvCxnSpPr>
        <p:spPr bwMode="auto">
          <a:xfrm>
            <a:off x="3133986" y="4293096"/>
            <a:ext cx="360040" cy="0"/>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897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Tasi</a:t>
            </a:r>
            <a:r>
              <a:rPr lang="en-US" altLang="zh-CN" dirty="0"/>
              <a:t> Overview</a:t>
            </a:r>
            <a:endParaRPr lang="zh-CN" altLang="en-US" dirty="0"/>
          </a:p>
        </p:txBody>
      </p:sp>
      <p:sp>
        <p:nvSpPr>
          <p:cNvPr id="3" name="灯片编号占位符 2"/>
          <p:cNvSpPr>
            <a:spLocks noGrp="1"/>
          </p:cNvSpPr>
          <p:nvPr>
            <p:ph type="sldNum" sz="quarter" idx="10"/>
          </p:nvPr>
        </p:nvSpPr>
        <p:spPr/>
        <p:txBody>
          <a:bodyPr/>
          <a:lstStyle/>
          <a:p>
            <a:fld id="{02D3A351-36E5-4097-BD79-2998822781C0}" type="slidenum">
              <a:rPr lang="zh-CN" altLang="en-US" smtClean="0"/>
              <a:t>13</a:t>
            </a:fld>
            <a:endParaRPr lang="zh-CN" altLang="en-US"/>
          </a:p>
        </p:txBody>
      </p:sp>
      <p:grpSp>
        <p:nvGrpSpPr>
          <p:cNvPr id="30" name="组合 29">
            <a:extLst>
              <a:ext uri="{FF2B5EF4-FFF2-40B4-BE49-F238E27FC236}">
                <a16:creationId xmlns:a16="http://schemas.microsoft.com/office/drawing/2014/main" id="{694F8572-3472-4B42-93AD-482791C3864B}"/>
              </a:ext>
            </a:extLst>
          </p:cNvPr>
          <p:cNvGrpSpPr/>
          <p:nvPr/>
        </p:nvGrpSpPr>
        <p:grpSpPr>
          <a:xfrm>
            <a:off x="1155150" y="1822199"/>
            <a:ext cx="1401544" cy="2234543"/>
            <a:chOff x="3025517" y="1708398"/>
            <a:chExt cx="1506575" cy="2396765"/>
          </a:xfrm>
        </p:grpSpPr>
        <p:pic>
          <p:nvPicPr>
            <p:cNvPr id="32" name="图片 31">
              <a:extLst>
                <a:ext uri="{FF2B5EF4-FFF2-40B4-BE49-F238E27FC236}">
                  <a16:creationId xmlns:a16="http://schemas.microsoft.com/office/drawing/2014/main" id="{43FA8B2A-A2D2-384F-9300-16656DDA1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517" y="1708398"/>
              <a:ext cx="1506575" cy="1506575"/>
            </a:xfrm>
            <a:prstGeom prst="rect">
              <a:avLst/>
            </a:prstGeom>
          </p:spPr>
        </p:pic>
        <p:sp>
          <p:nvSpPr>
            <p:cNvPr id="33" name="文本框 32">
              <a:extLst>
                <a:ext uri="{FF2B5EF4-FFF2-40B4-BE49-F238E27FC236}">
                  <a16:creationId xmlns:a16="http://schemas.microsoft.com/office/drawing/2014/main" id="{CBDA12EC-FC17-534D-A2F8-56819CEC2B5E}"/>
                </a:ext>
              </a:extLst>
            </p:cNvPr>
            <p:cNvSpPr txBox="1"/>
            <p:nvPr/>
          </p:nvSpPr>
          <p:spPr>
            <a:xfrm>
              <a:off x="3193958" y="3676006"/>
              <a:ext cx="1338134" cy="429157"/>
            </a:xfrm>
            <a:prstGeom prst="rect">
              <a:avLst/>
            </a:prstGeom>
            <a:noFill/>
          </p:spPr>
          <p:txBody>
            <a:bodyPr wrap="square" rtlCol="0">
              <a:spAutoFit/>
            </a:bodyPr>
            <a:lstStyle/>
            <a:p>
              <a:r>
                <a:rPr kumimoji="1" lang="en-US" altLang="zh-CN" sz="2000" b="1" dirty="0"/>
                <a:t>Table</a:t>
              </a:r>
              <a:endParaRPr kumimoji="1" lang="zh-CN" altLang="en-US" sz="2000" b="1" dirty="0"/>
            </a:p>
          </p:txBody>
        </p:sp>
      </p:grpSp>
      <p:grpSp>
        <p:nvGrpSpPr>
          <p:cNvPr id="34" name="组合 33">
            <a:extLst>
              <a:ext uri="{FF2B5EF4-FFF2-40B4-BE49-F238E27FC236}">
                <a16:creationId xmlns:a16="http://schemas.microsoft.com/office/drawing/2014/main" id="{EA02DCF0-CEF5-D24E-8220-A0FC47F760FC}"/>
              </a:ext>
            </a:extLst>
          </p:cNvPr>
          <p:cNvGrpSpPr/>
          <p:nvPr/>
        </p:nvGrpSpPr>
        <p:grpSpPr>
          <a:xfrm>
            <a:off x="4431378" y="4799984"/>
            <a:ext cx="3611116" cy="1726456"/>
            <a:chOff x="2985695" y="4855489"/>
            <a:chExt cx="3611116" cy="1726456"/>
          </a:xfrm>
        </p:grpSpPr>
        <p:sp>
          <p:nvSpPr>
            <p:cNvPr id="35" name="文本框 34">
              <a:extLst>
                <a:ext uri="{FF2B5EF4-FFF2-40B4-BE49-F238E27FC236}">
                  <a16:creationId xmlns:a16="http://schemas.microsoft.com/office/drawing/2014/main" id="{B55D66BB-29C5-CB42-827F-4B8AF95D0468}"/>
                </a:ext>
              </a:extLst>
            </p:cNvPr>
            <p:cNvSpPr txBox="1"/>
            <p:nvPr/>
          </p:nvSpPr>
          <p:spPr>
            <a:xfrm>
              <a:off x="2985695" y="6181835"/>
              <a:ext cx="2705984" cy="400110"/>
            </a:xfrm>
            <a:prstGeom prst="rect">
              <a:avLst/>
            </a:prstGeom>
            <a:noFill/>
          </p:spPr>
          <p:txBody>
            <a:bodyPr wrap="square" rtlCol="0">
              <a:spAutoFit/>
            </a:bodyPr>
            <a:lstStyle/>
            <a:p>
              <a:r>
                <a:rPr kumimoji="1" lang="en-US" altLang="zh-CN" sz="2000" b="1" dirty="0"/>
                <a:t>Header</a:t>
              </a:r>
              <a:r>
                <a:rPr kumimoji="1" lang="zh-CN" altLang="en-US" sz="2000" b="1" dirty="0"/>
                <a:t> </a:t>
              </a:r>
              <a:r>
                <a:rPr kumimoji="1" lang="en-US" altLang="zh-CN" sz="2000" b="1" dirty="0"/>
                <a:t>pair</a:t>
              </a:r>
              <a:r>
                <a:rPr kumimoji="1" lang="zh-CN" altLang="en-US" sz="2000" b="1" dirty="0"/>
                <a:t> </a:t>
              </a:r>
              <a:r>
                <a:rPr kumimoji="1" lang="en-US" altLang="zh-CN" sz="2000" b="1" dirty="0"/>
                <a:t>structure</a:t>
              </a:r>
              <a:endParaRPr kumimoji="1" lang="zh-CN" altLang="en-US" sz="2000" b="1" dirty="0"/>
            </a:p>
          </p:txBody>
        </p:sp>
        <p:cxnSp>
          <p:nvCxnSpPr>
            <p:cNvPr id="37" name="直接箭头连接符 78">
              <a:extLst>
                <a:ext uri="{FF2B5EF4-FFF2-40B4-BE49-F238E27FC236}">
                  <a16:creationId xmlns:a16="http://schemas.microsoft.com/office/drawing/2014/main" id="{06E12B8C-AE12-5142-9B13-EB6DC12538A4}"/>
                </a:ext>
              </a:extLst>
            </p:cNvPr>
            <p:cNvCxnSpPr>
              <a:cxnSpLocks/>
            </p:cNvCxnSpPr>
            <p:nvPr/>
          </p:nvCxnSpPr>
          <p:spPr>
            <a:xfrm flipH="1">
              <a:off x="5141056" y="5368800"/>
              <a:ext cx="136950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8" name="矩形 37">
              <a:extLst>
                <a:ext uri="{FF2B5EF4-FFF2-40B4-BE49-F238E27FC236}">
                  <a16:creationId xmlns:a16="http://schemas.microsoft.com/office/drawing/2014/main" id="{0ECAE92B-97D3-454C-AD39-26FF3E02A9B3}"/>
                </a:ext>
              </a:extLst>
            </p:cNvPr>
            <p:cNvSpPr/>
            <p:nvPr/>
          </p:nvSpPr>
          <p:spPr>
            <a:xfrm>
              <a:off x="5245035" y="4924238"/>
              <a:ext cx="1351776" cy="298770"/>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Integrate</a:t>
              </a:r>
              <a:endParaRPr lang="zh-CN" altLang="en-US" sz="2000" b="1" dirty="0"/>
            </a:p>
          </p:txBody>
        </p:sp>
        <p:pic>
          <p:nvPicPr>
            <p:cNvPr id="40" name="图片 39">
              <a:extLst>
                <a:ext uri="{FF2B5EF4-FFF2-40B4-BE49-F238E27FC236}">
                  <a16:creationId xmlns:a16="http://schemas.microsoft.com/office/drawing/2014/main" id="{3FB58A25-BF12-1C4D-B955-7DCBDC638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4605" y="4855489"/>
              <a:ext cx="1224063" cy="1224063"/>
            </a:xfrm>
            <a:prstGeom prst="rect">
              <a:avLst/>
            </a:prstGeom>
          </p:spPr>
        </p:pic>
      </p:grpSp>
      <p:grpSp>
        <p:nvGrpSpPr>
          <p:cNvPr id="45" name="组合 44">
            <a:extLst>
              <a:ext uri="{FF2B5EF4-FFF2-40B4-BE49-F238E27FC236}">
                <a16:creationId xmlns:a16="http://schemas.microsoft.com/office/drawing/2014/main" id="{546874D9-AE44-2F4E-AE31-32F92816D6D6}"/>
              </a:ext>
            </a:extLst>
          </p:cNvPr>
          <p:cNvGrpSpPr/>
          <p:nvPr/>
        </p:nvGrpSpPr>
        <p:grpSpPr>
          <a:xfrm>
            <a:off x="6307268" y="1836992"/>
            <a:ext cx="3857605" cy="2232351"/>
            <a:chOff x="4837751" y="2005545"/>
            <a:chExt cx="3857605" cy="2232351"/>
          </a:xfrm>
        </p:grpSpPr>
        <p:cxnSp>
          <p:nvCxnSpPr>
            <p:cNvPr id="46" name="直接箭头连接符 78">
              <a:extLst>
                <a:ext uri="{FF2B5EF4-FFF2-40B4-BE49-F238E27FC236}">
                  <a16:creationId xmlns:a16="http://schemas.microsoft.com/office/drawing/2014/main" id="{115DBF3C-0606-614A-8134-E41E403BDE46}"/>
                </a:ext>
              </a:extLst>
            </p:cNvPr>
            <p:cNvCxnSpPr>
              <a:cxnSpLocks/>
            </p:cNvCxnSpPr>
            <p:nvPr/>
          </p:nvCxnSpPr>
          <p:spPr>
            <a:xfrm flipV="1">
              <a:off x="4910220" y="2752931"/>
              <a:ext cx="1413760" cy="439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8" name="矩形 47">
              <a:extLst>
                <a:ext uri="{FF2B5EF4-FFF2-40B4-BE49-F238E27FC236}">
                  <a16:creationId xmlns:a16="http://schemas.microsoft.com/office/drawing/2014/main" id="{CB7EB7E2-6146-484A-B79C-E7D16E166A36}"/>
                </a:ext>
              </a:extLst>
            </p:cNvPr>
            <p:cNvSpPr/>
            <p:nvPr/>
          </p:nvSpPr>
          <p:spPr>
            <a:xfrm>
              <a:off x="4837751" y="2214878"/>
              <a:ext cx="1425194" cy="344318"/>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Extract</a:t>
              </a:r>
              <a:endParaRPr lang="zh-CN" altLang="en-US" sz="2000" b="1" dirty="0"/>
            </a:p>
          </p:txBody>
        </p:sp>
        <p:pic>
          <p:nvPicPr>
            <p:cNvPr id="49" name="图片 48">
              <a:extLst>
                <a:ext uri="{FF2B5EF4-FFF2-40B4-BE49-F238E27FC236}">
                  <a16:creationId xmlns:a16="http://schemas.microsoft.com/office/drawing/2014/main" id="{B810C519-4C1C-9844-B1E9-B0856B8AE8F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01061" y="2005545"/>
              <a:ext cx="1351776" cy="1351776"/>
            </a:xfrm>
            <a:prstGeom prst="rect">
              <a:avLst/>
            </a:prstGeom>
          </p:spPr>
        </p:pic>
        <p:sp>
          <p:nvSpPr>
            <p:cNvPr id="51" name="文本框 50">
              <a:extLst>
                <a:ext uri="{FF2B5EF4-FFF2-40B4-BE49-F238E27FC236}">
                  <a16:creationId xmlns:a16="http://schemas.microsoft.com/office/drawing/2014/main" id="{94C040DE-4F34-054C-A224-FE6F5587CDE1}"/>
                </a:ext>
              </a:extLst>
            </p:cNvPr>
            <p:cNvSpPr txBox="1"/>
            <p:nvPr/>
          </p:nvSpPr>
          <p:spPr>
            <a:xfrm>
              <a:off x="6401061" y="3837786"/>
              <a:ext cx="2294295" cy="400110"/>
            </a:xfrm>
            <a:prstGeom prst="rect">
              <a:avLst/>
            </a:prstGeom>
            <a:noFill/>
          </p:spPr>
          <p:txBody>
            <a:bodyPr wrap="square" rtlCol="0">
              <a:spAutoFit/>
            </a:bodyPr>
            <a:lstStyle/>
            <a:p>
              <a:r>
                <a:rPr kumimoji="1" lang="en-US" altLang="zh-CN" sz="2000" b="1" dirty="0"/>
                <a:t>46</a:t>
              </a:r>
              <a:r>
                <a:rPr kumimoji="1" lang="zh-CN" altLang="en-US" sz="2000" b="1" dirty="0"/>
                <a:t> </a:t>
              </a:r>
              <a:r>
                <a:rPr kumimoji="1" lang="en-US" altLang="zh-CN" sz="2000" b="1" dirty="0"/>
                <a:t>features</a:t>
              </a:r>
              <a:endParaRPr kumimoji="1" lang="zh-CN" altLang="en-US" sz="2000" b="1" dirty="0"/>
            </a:p>
          </p:txBody>
        </p:sp>
      </p:grpSp>
      <p:grpSp>
        <p:nvGrpSpPr>
          <p:cNvPr id="52" name="组合 51">
            <a:extLst>
              <a:ext uri="{FF2B5EF4-FFF2-40B4-BE49-F238E27FC236}">
                <a16:creationId xmlns:a16="http://schemas.microsoft.com/office/drawing/2014/main" id="{D72D5553-ADF0-F24B-9A40-626DD97A8A98}"/>
              </a:ext>
            </a:extLst>
          </p:cNvPr>
          <p:cNvGrpSpPr/>
          <p:nvPr/>
        </p:nvGrpSpPr>
        <p:grpSpPr>
          <a:xfrm>
            <a:off x="1105485" y="4799984"/>
            <a:ext cx="3325893" cy="1712443"/>
            <a:chOff x="230332" y="4882368"/>
            <a:chExt cx="3325893" cy="1712443"/>
          </a:xfrm>
        </p:grpSpPr>
        <p:cxnSp>
          <p:nvCxnSpPr>
            <p:cNvPr id="53" name="直接箭头连接符 78">
              <a:extLst>
                <a:ext uri="{FF2B5EF4-FFF2-40B4-BE49-F238E27FC236}">
                  <a16:creationId xmlns:a16="http://schemas.microsoft.com/office/drawing/2014/main" id="{A95718EE-E841-4140-A0A6-5556E21D381A}"/>
                </a:ext>
              </a:extLst>
            </p:cNvPr>
            <p:cNvCxnSpPr>
              <a:cxnSpLocks/>
            </p:cNvCxnSpPr>
            <p:nvPr/>
          </p:nvCxnSpPr>
          <p:spPr>
            <a:xfrm flipH="1">
              <a:off x="2142466" y="5395679"/>
              <a:ext cx="1413759"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4" name="矩形 53">
              <a:extLst>
                <a:ext uri="{FF2B5EF4-FFF2-40B4-BE49-F238E27FC236}">
                  <a16:creationId xmlns:a16="http://schemas.microsoft.com/office/drawing/2014/main" id="{2480EA79-1232-124D-8469-FEB8E716C288}"/>
                </a:ext>
              </a:extLst>
            </p:cNvPr>
            <p:cNvSpPr/>
            <p:nvPr/>
          </p:nvSpPr>
          <p:spPr>
            <a:xfrm>
              <a:off x="2325305" y="4900934"/>
              <a:ext cx="1224063" cy="348953"/>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Generate</a:t>
              </a:r>
              <a:endParaRPr lang="zh-CN" altLang="en-US" sz="2000" b="1" dirty="0"/>
            </a:p>
          </p:txBody>
        </p:sp>
        <p:pic>
          <p:nvPicPr>
            <p:cNvPr id="55" name="图片 54">
              <a:extLst>
                <a:ext uri="{FF2B5EF4-FFF2-40B4-BE49-F238E27FC236}">
                  <a16:creationId xmlns:a16="http://schemas.microsoft.com/office/drawing/2014/main" id="{D2B0AA30-0B01-0D45-B772-61C0A751E2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809" y="4882368"/>
              <a:ext cx="1170303" cy="1170303"/>
            </a:xfrm>
            <a:prstGeom prst="rect">
              <a:avLst/>
            </a:prstGeom>
          </p:spPr>
        </p:pic>
        <p:sp>
          <p:nvSpPr>
            <p:cNvPr id="56" name="文本框 55">
              <a:extLst>
                <a:ext uri="{FF2B5EF4-FFF2-40B4-BE49-F238E27FC236}">
                  <a16:creationId xmlns:a16="http://schemas.microsoft.com/office/drawing/2014/main" id="{DFF7D5EF-181B-4447-921B-071FD925B55E}"/>
                </a:ext>
              </a:extLst>
            </p:cNvPr>
            <p:cNvSpPr txBox="1"/>
            <p:nvPr/>
          </p:nvSpPr>
          <p:spPr>
            <a:xfrm>
              <a:off x="230332" y="6194701"/>
              <a:ext cx="3193193" cy="400110"/>
            </a:xfrm>
            <a:prstGeom prst="rect">
              <a:avLst/>
            </a:prstGeom>
            <a:noFill/>
          </p:spPr>
          <p:txBody>
            <a:bodyPr wrap="square" rtlCol="0">
              <a:spAutoFit/>
            </a:bodyPr>
            <a:lstStyle/>
            <a:p>
              <a:r>
                <a:rPr kumimoji="1" lang="en-US" altLang="zh-CN" sz="2000" b="1" dirty="0"/>
                <a:t>Semantic</a:t>
              </a:r>
              <a:r>
                <a:rPr kumimoji="1" lang="zh-CN" altLang="en-US" sz="2000" b="1" dirty="0"/>
                <a:t> </a:t>
              </a:r>
              <a:r>
                <a:rPr kumimoji="1" lang="en-US" altLang="zh-CN" sz="2000" b="1" dirty="0"/>
                <a:t>table</a:t>
              </a:r>
              <a:r>
                <a:rPr kumimoji="1" lang="zh-CN" altLang="en-US" sz="2000" b="1" dirty="0"/>
                <a:t> </a:t>
              </a:r>
              <a:r>
                <a:rPr kumimoji="1" lang="en-US" altLang="zh-CN" sz="2000" b="1" dirty="0"/>
                <a:t>structure</a:t>
              </a:r>
              <a:endParaRPr kumimoji="1" lang="zh-CN" altLang="en-US" sz="2000" b="1" dirty="0"/>
            </a:p>
          </p:txBody>
        </p:sp>
      </p:grpSp>
      <p:grpSp>
        <p:nvGrpSpPr>
          <p:cNvPr id="58" name="组合 57">
            <a:extLst>
              <a:ext uri="{FF2B5EF4-FFF2-40B4-BE49-F238E27FC236}">
                <a16:creationId xmlns:a16="http://schemas.microsoft.com/office/drawing/2014/main" id="{561D4B8E-C841-C942-B675-54566E7D7078}"/>
              </a:ext>
            </a:extLst>
          </p:cNvPr>
          <p:cNvGrpSpPr/>
          <p:nvPr/>
        </p:nvGrpSpPr>
        <p:grpSpPr>
          <a:xfrm>
            <a:off x="2829491" y="1450115"/>
            <a:ext cx="3183570" cy="2606627"/>
            <a:chOff x="1817511" y="1510164"/>
            <a:chExt cx="3183570" cy="2606627"/>
          </a:xfrm>
        </p:grpSpPr>
        <p:sp>
          <p:nvSpPr>
            <p:cNvPr id="59" name="矩形 58">
              <a:extLst>
                <a:ext uri="{FF2B5EF4-FFF2-40B4-BE49-F238E27FC236}">
                  <a16:creationId xmlns:a16="http://schemas.microsoft.com/office/drawing/2014/main" id="{588B8C33-AE1E-334F-B30A-A38A82A4DB9B}"/>
                </a:ext>
              </a:extLst>
            </p:cNvPr>
            <p:cNvSpPr/>
            <p:nvPr/>
          </p:nvSpPr>
          <p:spPr>
            <a:xfrm>
              <a:off x="1838257" y="2106374"/>
              <a:ext cx="1425193" cy="344318"/>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Enumerate</a:t>
              </a:r>
              <a:endParaRPr lang="zh-CN" altLang="en-US" sz="2000" b="1" dirty="0"/>
            </a:p>
          </p:txBody>
        </p:sp>
        <p:cxnSp>
          <p:nvCxnSpPr>
            <p:cNvPr id="60" name="直接箭头连接符 78">
              <a:extLst>
                <a:ext uri="{FF2B5EF4-FFF2-40B4-BE49-F238E27FC236}">
                  <a16:creationId xmlns:a16="http://schemas.microsoft.com/office/drawing/2014/main" id="{099F039F-219F-4546-9EC4-DBDAC2EB8073}"/>
                </a:ext>
              </a:extLst>
            </p:cNvPr>
            <p:cNvCxnSpPr>
              <a:cxnSpLocks/>
            </p:cNvCxnSpPr>
            <p:nvPr/>
          </p:nvCxnSpPr>
          <p:spPr>
            <a:xfrm flipV="1">
              <a:off x="1817511" y="2644427"/>
              <a:ext cx="1413760" cy="439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a16="http://schemas.microsoft.com/office/drawing/2014/main" id="{FA8C3AB0-3808-9B4A-8E2A-730AB1CD0EFC}"/>
                </a:ext>
              </a:extLst>
            </p:cNvPr>
            <p:cNvSpPr txBox="1"/>
            <p:nvPr/>
          </p:nvSpPr>
          <p:spPr>
            <a:xfrm>
              <a:off x="3465726" y="3716681"/>
              <a:ext cx="1535355" cy="400110"/>
            </a:xfrm>
            <a:prstGeom prst="rect">
              <a:avLst/>
            </a:prstGeom>
            <a:noFill/>
          </p:spPr>
          <p:txBody>
            <a:bodyPr wrap="square" rtlCol="0">
              <a:spAutoFit/>
            </a:bodyPr>
            <a:lstStyle/>
            <a:p>
              <a:r>
                <a:rPr kumimoji="1" lang="en-US" altLang="zh-CN" sz="2000" b="1" dirty="0"/>
                <a:t>Header</a:t>
              </a:r>
              <a:r>
                <a:rPr kumimoji="1" lang="zh-CN" altLang="en-US" sz="2000" b="1" dirty="0"/>
                <a:t> </a:t>
              </a:r>
              <a:r>
                <a:rPr kumimoji="1" lang="en-US" altLang="zh-CN" sz="2000" b="1" dirty="0"/>
                <a:t>pair</a:t>
              </a:r>
              <a:endParaRPr kumimoji="1" lang="zh-CN" altLang="en-US" sz="2000" b="1" dirty="0"/>
            </a:p>
          </p:txBody>
        </p:sp>
        <p:sp>
          <p:nvSpPr>
            <p:cNvPr id="62" name="圆角矩形 11">
              <a:extLst>
                <a:ext uri="{FF2B5EF4-FFF2-40B4-BE49-F238E27FC236}">
                  <a16:creationId xmlns:a16="http://schemas.microsoft.com/office/drawing/2014/main" id="{CCC7AE1A-D613-C249-AA47-9D550841E334}"/>
                </a:ext>
              </a:extLst>
            </p:cNvPr>
            <p:cNvSpPr/>
            <p:nvPr/>
          </p:nvSpPr>
          <p:spPr bwMode="gray">
            <a:xfrm>
              <a:off x="3488149" y="1510164"/>
              <a:ext cx="1244846" cy="2078304"/>
            </a:xfrm>
            <a:prstGeom prst="roundRect">
              <a:avLst/>
            </a:prstGeom>
            <a:noFill/>
            <a:ln w="38100">
              <a:solidFill>
                <a:srgbClr val="FF0000"/>
              </a:solidFill>
              <a:prstDash val="sysDash"/>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pic>
          <p:nvPicPr>
            <p:cNvPr id="63" name="图片 62">
              <a:extLst>
                <a:ext uri="{FF2B5EF4-FFF2-40B4-BE49-F238E27FC236}">
                  <a16:creationId xmlns:a16="http://schemas.microsoft.com/office/drawing/2014/main" id="{C7B6D435-EA2A-634D-AA97-D342444C08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7192" y="1622730"/>
              <a:ext cx="1045063" cy="1045063"/>
            </a:xfrm>
            <a:prstGeom prst="rect">
              <a:avLst/>
            </a:prstGeom>
          </p:spPr>
        </p:pic>
        <p:pic>
          <p:nvPicPr>
            <p:cNvPr id="64" name="图片 63">
              <a:extLst>
                <a:ext uri="{FF2B5EF4-FFF2-40B4-BE49-F238E27FC236}">
                  <a16:creationId xmlns:a16="http://schemas.microsoft.com/office/drawing/2014/main" id="{11EC6027-EA0E-E642-AF17-C240AF20F3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6266" y="2545641"/>
              <a:ext cx="1027863" cy="1027863"/>
            </a:xfrm>
            <a:prstGeom prst="rect">
              <a:avLst/>
            </a:prstGeom>
          </p:spPr>
        </p:pic>
      </p:grpSp>
      <p:grpSp>
        <p:nvGrpSpPr>
          <p:cNvPr id="65" name="组合 64">
            <a:extLst>
              <a:ext uri="{FF2B5EF4-FFF2-40B4-BE49-F238E27FC236}">
                <a16:creationId xmlns:a16="http://schemas.microsoft.com/office/drawing/2014/main" id="{B0696930-334D-6843-AE62-15F46BD048E5}"/>
              </a:ext>
            </a:extLst>
          </p:cNvPr>
          <p:cNvGrpSpPr/>
          <p:nvPr/>
        </p:nvGrpSpPr>
        <p:grpSpPr>
          <a:xfrm>
            <a:off x="7956239" y="3021083"/>
            <a:ext cx="3304281" cy="3560862"/>
            <a:chOff x="6432239" y="3021083"/>
            <a:chExt cx="3304281" cy="3560862"/>
          </a:xfrm>
        </p:grpSpPr>
        <p:sp>
          <p:nvSpPr>
            <p:cNvPr id="66" name="文本框 65">
              <a:extLst>
                <a:ext uri="{FF2B5EF4-FFF2-40B4-BE49-F238E27FC236}">
                  <a16:creationId xmlns:a16="http://schemas.microsoft.com/office/drawing/2014/main" id="{EAA3924A-4510-F748-9242-C87DF0122DEA}"/>
                </a:ext>
              </a:extLst>
            </p:cNvPr>
            <p:cNvSpPr txBox="1"/>
            <p:nvPr/>
          </p:nvSpPr>
          <p:spPr>
            <a:xfrm>
              <a:off x="6432239" y="6181835"/>
              <a:ext cx="2366589" cy="400110"/>
            </a:xfrm>
            <a:prstGeom prst="rect">
              <a:avLst/>
            </a:prstGeom>
            <a:noFill/>
          </p:spPr>
          <p:txBody>
            <a:bodyPr wrap="square" rtlCol="0">
              <a:spAutoFit/>
            </a:bodyPr>
            <a:lstStyle/>
            <a:p>
              <a:r>
                <a:rPr kumimoji="1" lang="en-US" altLang="zh-CN" sz="2000" b="1" dirty="0"/>
                <a:t>Multi</a:t>
              </a:r>
              <a:r>
                <a:rPr kumimoji="1" lang="zh-CN" altLang="en-US" sz="2000" b="1" dirty="0"/>
                <a:t> </a:t>
              </a:r>
              <a:r>
                <a:rPr kumimoji="1" lang="en-US" altLang="zh-CN" sz="2000" b="1" dirty="0"/>
                <a:t>classifier</a:t>
              </a:r>
              <a:endParaRPr kumimoji="1" lang="zh-CN" altLang="en-US" sz="2000" b="1" dirty="0"/>
            </a:p>
          </p:txBody>
        </p:sp>
        <p:pic>
          <p:nvPicPr>
            <p:cNvPr id="67" name="图片 66">
              <a:extLst>
                <a:ext uri="{FF2B5EF4-FFF2-40B4-BE49-F238E27FC236}">
                  <a16:creationId xmlns:a16="http://schemas.microsoft.com/office/drawing/2014/main" id="{7187C34E-58E0-AB4E-B1A6-4C5E01FDCE5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86162" y="4561461"/>
              <a:ext cx="1587850" cy="1507888"/>
            </a:xfrm>
            <a:prstGeom prst="rect">
              <a:avLst/>
            </a:prstGeom>
          </p:spPr>
        </p:pic>
        <p:sp>
          <p:nvSpPr>
            <p:cNvPr id="68" name="矩形 67">
              <a:extLst>
                <a:ext uri="{FF2B5EF4-FFF2-40B4-BE49-F238E27FC236}">
                  <a16:creationId xmlns:a16="http://schemas.microsoft.com/office/drawing/2014/main" id="{93DE7740-B514-B24F-A663-B6126B31B28C}"/>
                </a:ext>
              </a:extLst>
            </p:cNvPr>
            <p:cNvSpPr/>
            <p:nvPr/>
          </p:nvSpPr>
          <p:spPr>
            <a:xfrm>
              <a:off x="8410352" y="3613372"/>
              <a:ext cx="1326168" cy="243315"/>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Leverage</a:t>
              </a:r>
              <a:endParaRPr lang="zh-CN" altLang="en-US" sz="2000" b="1" dirty="0"/>
            </a:p>
          </p:txBody>
        </p:sp>
        <p:cxnSp>
          <p:nvCxnSpPr>
            <p:cNvPr id="69" name="直接箭头连接符 78">
              <a:extLst>
                <a:ext uri="{FF2B5EF4-FFF2-40B4-BE49-F238E27FC236}">
                  <a16:creationId xmlns:a16="http://schemas.microsoft.com/office/drawing/2014/main" id="{DE941E96-E675-B647-8D8B-DC9E8D67F752}"/>
                </a:ext>
              </a:extLst>
            </p:cNvPr>
            <p:cNvCxnSpPr>
              <a:cxnSpLocks/>
            </p:cNvCxnSpPr>
            <p:nvPr/>
          </p:nvCxnSpPr>
          <p:spPr>
            <a:xfrm>
              <a:off x="8278617" y="3021083"/>
              <a:ext cx="0" cy="14278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3306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Header</a:t>
            </a:r>
            <a:r>
              <a:rPr lang="zh-CN" altLang="en-US" dirty="0"/>
              <a:t> </a:t>
            </a:r>
            <a:r>
              <a:rPr lang="en-US" altLang="zh-CN" dirty="0"/>
              <a:t>Pair</a:t>
            </a:r>
            <a:r>
              <a:rPr lang="zh-CN" altLang="en-US" dirty="0"/>
              <a:t> </a:t>
            </a:r>
            <a:r>
              <a:rPr lang="en-US" altLang="zh-CN" dirty="0"/>
              <a:t>Enumeration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14</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kumimoji="1" lang="en-US" altLang="zh-CN" dirty="0"/>
              <a:t>Header</a:t>
            </a:r>
            <a:r>
              <a:rPr kumimoji="1" lang="zh-CN" altLang="en-US" dirty="0"/>
              <a:t> </a:t>
            </a:r>
            <a:r>
              <a:rPr kumimoji="1" lang="en-US" altLang="zh-CN" dirty="0"/>
              <a:t>types</a:t>
            </a:r>
            <a:r>
              <a:rPr kumimoji="1" lang="zh-CN" altLang="en-US" dirty="0"/>
              <a:t> </a:t>
            </a:r>
            <a:r>
              <a:rPr kumimoji="1" lang="en-US" altLang="zh-CN" dirty="0"/>
              <a:t>and</a:t>
            </a:r>
            <a:r>
              <a:rPr kumimoji="1" lang="zh-CN" altLang="en-US" dirty="0"/>
              <a:t> </a:t>
            </a:r>
            <a:r>
              <a:rPr kumimoji="1" lang="en-US" altLang="zh-CN" dirty="0"/>
              <a:t>relations</a:t>
            </a:r>
            <a:r>
              <a:rPr kumimoji="1" lang="zh-CN" altLang="en-US" dirty="0"/>
              <a:t> </a:t>
            </a:r>
            <a:r>
              <a:rPr kumimoji="1" lang="en-US" altLang="zh-CN" dirty="0"/>
              <a:t>are</a:t>
            </a:r>
            <a:r>
              <a:rPr kumimoji="1" lang="zh-CN" altLang="en-US" dirty="0"/>
              <a:t> </a:t>
            </a:r>
            <a:r>
              <a:rPr kumimoji="1" lang="en-US" altLang="zh-CN" dirty="0"/>
              <a:t>usually</a:t>
            </a:r>
            <a:r>
              <a:rPr kumimoji="1" lang="zh-CN" altLang="en-US" dirty="0"/>
              <a:t> </a:t>
            </a:r>
            <a:r>
              <a:rPr kumimoji="1" lang="en-US" altLang="zh-CN" dirty="0"/>
              <a:t>correlated</a:t>
            </a:r>
          </a:p>
          <a:p>
            <a:pPr lvl="1"/>
            <a:r>
              <a:rPr kumimoji="1" lang="en-US" altLang="zh-CN" dirty="0"/>
              <a:t>Predict</a:t>
            </a:r>
            <a:r>
              <a:rPr kumimoji="1" lang="zh-CN" altLang="en-US" dirty="0"/>
              <a:t> </a:t>
            </a:r>
            <a:r>
              <a:rPr kumimoji="1" lang="en-US" altLang="zh-CN" dirty="0"/>
              <a:t>two</a:t>
            </a:r>
            <a:r>
              <a:rPr kumimoji="1" lang="zh-CN" altLang="en-US" dirty="0"/>
              <a:t> </a:t>
            </a:r>
            <a:r>
              <a:rPr kumimoji="1" lang="en-US" altLang="zh-CN" dirty="0"/>
              <a:t>headers</a:t>
            </a:r>
            <a:r>
              <a:rPr kumimoji="1" lang="zh-CN" altLang="en-US" dirty="0"/>
              <a:t> </a:t>
            </a:r>
            <a:r>
              <a:rPr kumimoji="1" lang="en-US" altLang="zh-CN" dirty="0"/>
              <a:t>in</a:t>
            </a:r>
            <a:r>
              <a:rPr kumimoji="1" lang="zh-CN" altLang="en-US" dirty="0"/>
              <a:t> </a:t>
            </a:r>
            <a:r>
              <a:rPr kumimoji="1" lang="en-US" altLang="zh-CN" dirty="0"/>
              <a:t>a</a:t>
            </a:r>
            <a:r>
              <a:rPr kumimoji="1" lang="zh-CN" altLang="en-US" dirty="0"/>
              <a:t> </a:t>
            </a:r>
            <a:r>
              <a:rPr kumimoji="1" lang="en-US" altLang="zh-CN" dirty="0"/>
              <a:t>header</a:t>
            </a:r>
            <a:r>
              <a:rPr kumimoji="1" lang="zh-CN" altLang="en-US" dirty="0"/>
              <a:t> </a:t>
            </a:r>
            <a:r>
              <a:rPr kumimoji="1" lang="en-US" altLang="zh-CN" dirty="0"/>
              <a:t>pair</a:t>
            </a:r>
            <a:r>
              <a:rPr kumimoji="1" lang="zh-CN" altLang="en-US" dirty="0"/>
              <a:t> </a:t>
            </a:r>
            <a:r>
              <a:rPr kumimoji="1" lang="en-US" altLang="zh-CN" dirty="0"/>
              <a:t>together</a:t>
            </a:r>
          </a:p>
          <a:p>
            <a:r>
              <a:rPr kumimoji="1" lang="en-US" altLang="zh-CN" dirty="0"/>
              <a:t>Enumerate</a:t>
            </a:r>
            <a:r>
              <a:rPr kumimoji="1" lang="zh-CN" altLang="en-US" dirty="0"/>
              <a:t> </a:t>
            </a:r>
            <a:r>
              <a:rPr kumimoji="1" lang="en-US" altLang="zh-CN" dirty="0"/>
              <a:t>headers</a:t>
            </a:r>
            <a:r>
              <a:rPr kumimoji="1" lang="zh-CN" altLang="en-US" dirty="0"/>
              <a:t> </a:t>
            </a:r>
            <a:r>
              <a:rPr kumimoji="1" lang="en-US" altLang="zh-CN" dirty="0"/>
              <a:t>into</a:t>
            </a:r>
            <a:r>
              <a:rPr kumimoji="1" lang="zh-CN" altLang="en-US" dirty="0"/>
              <a:t> </a:t>
            </a:r>
            <a:r>
              <a:rPr kumimoji="1" lang="en-US" altLang="zh-CN" dirty="0"/>
              <a:t>a</a:t>
            </a:r>
            <a:r>
              <a:rPr kumimoji="1" lang="zh-CN" altLang="en-US" dirty="0"/>
              <a:t> </a:t>
            </a:r>
            <a:r>
              <a:rPr kumimoji="1" lang="en-US" altLang="zh-CN" dirty="0"/>
              <a:t>header</a:t>
            </a:r>
            <a:r>
              <a:rPr kumimoji="1" lang="zh-CN" altLang="en-US" dirty="0"/>
              <a:t> </a:t>
            </a:r>
            <a:r>
              <a:rPr kumimoji="1" lang="en-US" altLang="zh-CN" dirty="0"/>
              <a:t>pair</a:t>
            </a:r>
            <a:endParaRPr kumimoji="1" lang="zh-CN" altLang="en-US" dirty="0"/>
          </a:p>
          <a:p>
            <a:endParaRPr lang="en-US" altLang="zh-CN" u="sng" dirty="0">
              <a:solidFill>
                <a:srgbClr val="698ECF"/>
              </a:solidFill>
            </a:endParaRP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graphicFrame>
        <p:nvGraphicFramePr>
          <p:cNvPr id="7" name="对象 6">
            <a:hlinkClick r:id="" action="ppaction://ole?verb=0"/>
            <a:extLst>
              <a:ext uri="{FF2B5EF4-FFF2-40B4-BE49-F238E27FC236}">
                <a16:creationId xmlns:a16="http://schemas.microsoft.com/office/drawing/2014/main" id="{068654D8-CADE-994F-8E9F-A2C6860DF8A7}"/>
              </a:ext>
            </a:extLst>
          </p:cNvPr>
          <p:cNvGraphicFramePr>
            <a:graphicFrameLocks noChangeAspect="1"/>
          </p:cNvGraphicFramePr>
          <p:nvPr>
            <p:extLst>
              <p:ext uri="{D42A27DB-BD31-4B8C-83A1-F6EECF244321}">
                <p14:modId xmlns:p14="http://schemas.microsoft.com/office/powerpoint/2010/main" val="3574141161"/>
              </p:ext>
            </p:extLst>
          </p:nvPr>
        </p:nvGraphicFramePr>
        <p:xfrm>
          <a:off x="5593080" y="3721100"/>
          <a:ext cx="914400" cy="215900"/>
        </p:xfrm>
        <a:graphic>
          <a:graphicData uri="http://schemas.openxmlformats.org/presentationml/2006/ole">
            <mc:AlternateContent xmlns:mc="http://schemas.openxmlformats.org/markup-compatibility/2006">
              <mc:Choice xmlns:v="urn:schemas-microsoft-com:vml" Requires="v">
                <p:oleObj spid="_x0000_s3101" r:id="rId4" imgW="914400" imgH="215900" progId="Equation.KSEE3">
                  <p:embed/>
                </p:oleObj>
              </mc:Choice>
              <mc:Fallback>
                <p:oleObj r:id="rId4" imgW="914400" imgH="215900" progId="Equation.KSEE3">
                  <p:embed/>
                  <p:pic>
                    <p:nvPicPr>
                      <p:cNvPr id="7" name="对象 6">
                        <a:hlinkClick r:id="" action="ppaction://ole?verb=0"/>
                        <a:extLst>
                          <a:ext uri="{FF2B5EF4-FFF2-40B4-BE49-F238E27FC236}">
                            <a16:creationId xmlns:a16="http://schemas.microsoft.com/office/drawing/2014/main" id="{068654D8-CADE-994F-8E9F-A2C6860DF8A7}"/>
                          </a:ext>
                        </a:extLst>
                      </p:cNvPr>
                      <p:cNvPicPr/>
                      <p:nvPr/>
                    </p:nvPicPr>
                    <p:blipFill>
                      <a:blip r:embed="rId5"/>
                      <a:stretch>
                        <a:fillRect/>
                      </a:stretch>
                    </p:blipFill>
                    <p:spPr>
                      <a:xfrm>
                        <a:off x="5593080" y="3721100"/>
                        <a:ext cx="914400" cy="215900"/>
                      </a:xfrm>
                      <a:prstGeom prst="rect">
                        <a:avLst/>
                      </a:prstGeom>
                    </p:spPr>
                  </p:pic>
                </p:oleObj>
              </mc:Fallback>
            </mc:AlternateContent>
          </a:graphicData>
        </a:graphic>
      </p:graphicFrame>
      <p:sp>
        <p:nvSpPr>
          <p:cNvPr id="12" name="文本框 11">
            <a:extLst>
              <a:ext uri="{FF2B5EF4-FFF2-40B4-BE49-F238E27FC236}">
                <a16:creationId xmlns:a16="http://schemas.microsoft.com/office/drawing/2014/main" id="{27E0A3B6-20A6-9F40-9FBF-4832BE12D034}"/>
              </a:ext>
            </a:extLst>
          </p:cNvPr>
          <p:cNvSpPr txBox="1"/>
          <p:nvPr/>
        </p:nvSpPr>
        <p:spPr>
          <a:xfrm>
            <a:off x="1345746" y="5697339"/>
            <a:ext cx="1805806" cy="400110"/>
          </a:xfrm>
          <a:prstGeom prst="rect">
            <a:avLst/>
          </a:prstGeom>
          <a:noFill/>
        </p:spPr>
        <p:txBody>
          <a:bodyPr wrap="square" rtlCol="0">
            <a:spAutoFit/>
          </a:bodyPr>
          <a:lstStyle/>
          <a:p>
            <a:r>
              <a:rPr kumimoji="1" lang="en-US" altLang="zh-CN" sz="2000" b="1" dirty="0"/>
              <a:t>Header region</a:t>
            </a:r>
            <a:endParaRPr kumimoji="1" lang="zh-CN" altLang="en-US" sz="2000" b="1" dirty="0"/>
          </a:p>
        </p:txBody>
      </p:sp>
      <p:pic>
        <p:nvPicPr>
          <p:cNvPr id="13" name="图片 12">
            <a:extLst>
              <a:ext uri="{FF2B5EF4-FFF2-40B4-BE49-F238E27FC236}">
                <a16:creationId xmlns:a16="http://schemas.microsoft.com/office/drawing/2014/main" id="{498A67DB-94CD-A94E-B7C0-7CBFC3808BA9}"/>
              </a:ext>
            </a:extLst>
          </p:cNvPr>
          <p:cNvPicPr>
            <a:picLocks noChangeAspect="1"/>
          </p:cNvPicPr>
          <p:nvPr/>
        </p:nvPicPr>
        <p:blipFill>
          <a:blip r:embed="rId6"/>
          <a:stretch>
            <a:fillRect/>
          </a:stretch>
        </p:blipFill>
        <p:spPr>
          <a:xfrm>
            <a:off x="1400371" y="3124343"/>
            <a:ext cx="1960762" cy="2374888"/>
          </a:xfrm>
          <a:prstGeom prst="rect">
            <a:avLst/>
          </a:prstGeom>
        </p:spPr>
      </p:pic>
      <p:grpSp>
        <p:nvGrpSpPr>
          <p:cNvPr id="14" name="组合 13">
            <a:extLst>
              <a:ext uri="{FF2B5EF4-FFF2-40B4-BE49-F238E27FC236}">
                <a16:creationId xmlns:a16="http://schemas.microsoft.com/office/drawing/2014/main" id="{5D87C73A-61F1-854D-B1D7-48C656824DF7}"/>
              </a:ext>
            </a:extLst>
          </p:cNvPr>
          <p:cNvGrpSpPr/>
          <p:nvPr/>
        </p:nvGrpSpPr>
        <p:grpSpPr>
          <a:xfrm>
            <a:off x="6936647" y="3943827"/>
            <a:ext cx="3682820" cy="2134100"/>
            <a:chOff x="5201500" y="3563299"/>
            <a:chExt cx="3682820" cy="2134100"/>
          </a:xfrm>
        </p:grpSpPr>
        <p:sp>
          <p:nvSpPr>
            <p:cNvPr id="15" name="矩形 14">
              <a:extLst>
                <a:ext uri="{FF2B5EF4-FFF2-40B4-BE49-F238E27FC236}">
                  <a16:creationId xmlns:a16="http://schemas.microsoft.com/office/drawing/2014/main" id="{7B27A3A9-877E-CA45-BA6F-897D47B8CACF}"/>
                </a:ext>
              </a:extLst>
            </p:cNvPr>
            <p:cNvSpPr/>
            <p:nvPr/>
          </p:nvSpPr>
          <p:spPr>
            <a:xfrm>
              <a:off x="5201500" y="3807841"/>
              <a:ext cx="1425193" cy="344318"/>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Enumerate</a:t>
              </a:r>
              <a:endParaRPr lang="zh-CN" altLang="en-US" sz="2000" b="1" dirty="0"/>
            </a:p>
          </p:txBody>
        </p:sp>
        <p:cxnSp>
          <p:nvCxnSpPr>
            <p:cNvPr id="16" name="直接箭头连接符 78">
              <a:extLst>
                <a:ext uri="{FF2B5EF4-FFF2-40B4-BE49-F238E27FC236}">
                  <a16:creationId xmlns:a16="http://schemas.microsoft.com/office/drawing/2014/main" id="{14EC57B6-7DF0-1940-9EDF-6225EA451874}"/>
                </a:ext>
              </a:extLst>
            </p:cNvPr>
            <p:cNvCxnSpPr>
              <a:cxnSpLocks/>
            </p:cNvCxnSpPr>
            <p:nvPr/>
          </p:nvCxnSpPr>
          <p:spPr>
            <a:xfrm flipV="1">
              <a:off x="5240183" y="4215142"/>
              <a:ext cx="1413760" cy="439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7" name="文本框 16">
              <a:extLst>
                <a:ext uri="{FF2B5EF4-FFF2-40B4-BE49-F238E27FC236}">
                  <a16:creationId xmlns:a16="http://schemas.microsoft.com/office/drawing/2014/main" id="{41E87D21-B5CC-5746-8F77-115FDFBAF63C}"/>
                </a:ext>
              </a:extLst>
            </p:cNvPr>
            <p:cNvSpPr txBox="1"/>
            <p:nvPr/>
          </p:nvSpPr>
          <p:spPr>
            <a:xfrm>
              <a:off x="6923558" y="5297289"/>
              <a:ext cx="1960762" cy="400110"/>
            </a:xfrm>
            <a:prstGeom prst="rect">
              <a:avLst/>
            </a:prstGeom>
            <a:noFill/>
          </p:spPr>
          <p:txBody>
            <a:bodyPr wrap="square" rtlCol="0">
              <a:spAutoFit/>
            </a:bodyPr>
            <a:lstStyle/>
            <a:p>
              <a:r>
                <a:rPr kumimoji="1" lang="en-US" altLang="zh-CN" sz="2000" b="1" dirty="0"/>
                <a:t>Header</a:t>
              </a:r>
              <a:r>
                <a:rPr kumimoji="1" lang="zh-CN" altLang="en-US" sz="2000" b="1" dirty="0"/>
                <a:t> </a:t>
              </a:r>
              <a:r>
                <a:rPr kumimoji="1" lang="en-US" altLang="zh-CN" sz="2000" b="1" dirty="0"/>
                <a:t>pairs</a:t>
              </a:r>
              <a:endParaRPr kumimoji="1" lang="zh-CN" altLang="en-US" sz="2000" b="1" dirty="0"/>
            </a:p>
          </p:txBody>
        </p:sp>
        <p:sp>
          <p:nvSpPr>
            <p:cNvPr id="19" name="矩形 18">
              <a:extLst>
                <a:ext uri="{FF2B5EF4-FFF2-40B4-BE49-F238E27FC236}">
                  <a16:creationId xmlns:a16="http://schemas.microsoft.com/office/drawing/2014/main" id="{A23667C9-3E9F-FE4A-B1F0-7084A6FA19B9}"/>
                </a:ext>
              </a:extLst>
            </p:cNvPr>
            <p:cNvSpPr/>
            <p:nvPr/>
          </p:nvSpPr>
          <p:spPr bwMode="gray">
            <a:xfrm>
              <a:off x="7053146" y="3563299"/>
              <a:ext cx="1489224" cy="1339290"/>
            </a:xfrm>
            <a:prstGeom prst="rect">
              <a:avLst/>
            </a:prstGeom>
            <a:noFill/>
            <a:ln>
              <a:solidFill>
                <a:srgbClr val="00B0F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dirty="0">
                <a:solidFill>
                  <a:schemeClr val="bg1"/>
                </a:solidFill>
                <a:effectLst>
                  <a:outerShdw blurRad="38100" dist="38100" dir="2700000" algn="tl">
                    <a:srgbClr val="000000"/>
                  </a:outerShdw>
                </a:effectLst>
                <a:ea typeface="微软雅黑" pitchFamily="34" charset="-122"/>
              </a:endParaRPr>
            </a:p>
          </p:txBody>
        </p:sp>
        <p:sp>
          <p:nvSpPr>
            <p:cNvPr id="20" name="文本框 19">
              <a:extLst>
                <a:ext uri="{FF2B5EF4-FFF2-40B4-BE49-F238E27FC236}">
                  <a16:creationId xmlns:a16="http://schemas.microsoft.com/office/drawing/2014/main" id="{02167132-FCF6-0148-848D-203A29F406FE}"/>
                </a:ext>
              </a:extLst>
            </p:cNvPr>
            <p:cNvSpPr txBox="1"/>
            <p:nvPr/>
          </p:nvSpPr>
          <p:spPr>
            <a:xfrm>
              <a:off x="7105764" y="3650803"/>
              <a:ext cx="1469911" cy="1200329"/>
            </a:xfrm>
            <a:prstGeom prst="rect">
              <a:avLst/>
            </a:prstGeom>
            <a:noFill/>
          </p:spPr>
          <p:txBody>
            <a:bodyPr wrap="square" rtlCol="0">
              <a:spAutoFit/>
            </a:bodyPr>
            <a:lstStyle/>
            <a:p>
              <a:r>
                <a:rPr kumimoji="1" lang="en-US" altLang="zh-CN" dirty="0">
                  <a:solidFill>
                    <a:srgbClr val="FF0000"/>
                  </a:solidFill>
                </a:rPr>
                <a:t>&lt;A1, B1&gt;</a:t>
              </a:r>
            </a:p>
            <a:p>
              <a:r>
                <a:rPr kumimoji="1" lang="en-US" altLang="zh-CN" dirty="0"/>
                <a:t>&lt;A1, A4&gt;</a:t>
              </a:r>
            </a:p>
            <a:p>
              <a:r>
                <a:rPr kumimoji="1" lang="en-US" altLang="zh-CN" dirty="0"/>
                <a:t>      ……</a:t>
              </a:r>
            </a:p>
            <a:p>
              <a:r>
                <a:rPr kumimoji="1" lang="en-US" altLang="zh-CN" dirty="0"/>
                <a:t>&lt;B9,B10&gt;</a:t>
              </a:r>
              <a:endParaRPr kumimoji="1" lang="zh-CN" altLang="en-US" dirty="0"/>
            </a:p>
          </p:txBody>
        </p:sp>
      </p:grpSp>
      <p:grpSp>
        <p:nvGrpSpPr>
          <p:cNvPr id="21" name="组合 20">
            <a:extLst>
              <a:ext uri="{FF2B5EF4-FFF2-40B4-BE49-F238E27FC236}">
                <a16:creationId xmlns:a16="http://schemas.microsoft.com/office/drawing/2014/main" id="{E2A4A2F7-67E1-EC4D-921E-38A38DB0F503}"/>
              </a:ext>
            </a:extLst>
          </p:cNvPr>
          <p:cNvGrpSpPr/>
          <p:nvPr/>
        </p:nvGrpSpPr>
        <p:grpSpPr>
          <a:xfrm>
            <a:off x="3696558" y="3362993"/>
            <a:ext cx="3546514" cy="2699310"/>
            <a:chOff x="2218278" y="2962943"/>
            <a:chExt cx="3546514" cy="2699310"/>
          </a:xfrm>
        </p:grpSpPr>
        <p:cxnSp>
          <p:nvCxnSpPr>
            <p:cNvPr id="22" name="直接箭头连接符 78">
              <a:extLst>
                <a:ext uri="{FF2B5EF4-FFF2-40B4-BE49-F238E27FC236}">
                  <a16:creationId xmlns:a16="http://schemas.microsoft.com/office/drawing/2014/main" id="{10DF9E28-6D3B-7849-9783-2211B279BE9C}"/>
                </a:ext>
              </a:extLst>
            </p:cNvPr>
            <p:cNvCxnSpPr>
              <a:cxnSpLocks/>
            </p:cNvCxnSpPr>
            <p:nvPr/>
          </p:nvCxnSpPr>
          <p:spPr>
            <a:xfrm flipV="1">
              <a:off x="2265005" y="4209023"/>
              <a:ext cx="1413760" cy="439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3" name="矩形 22">
              <a:extLst>
                <a:ext uri="{FF2B5EF4-FFF2-40B4-BE49-F238E27FC236}">
                  <a16:creationId xmlns:a16="http://schemas.microsoft.com/office/drawing/2014/main" id="{74683B6E-69C0-A34B-89B2-CB073A9D4406}"/>
                </a:ext>
              </a:extLst>
            </p:cNvPr>
            <p:cNvSpPr/>
            <p:nvPr/>
          </p:nvSpPr>
          <p:spPr>
            <a:xfrm>
              <a:off x="2218278" y="3767741"/>
              <a:ext cx="1425193" cy="344318"/>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Extract</a:t>
              </a:r>
              <a:endParaRPr lang="zh-CN" altLang="en-US" sz="2000" b="1" dirty="0"/>
            </a:p>
          </p:txBody>
        </p:sp>
        <p:sp>
          <p:nvSpPr>
            <p:cNvPr id="24" name="文本框 23">
              <a:extLst>
                <a:ext uri="{FF2B5EF4-FFF2-40B4-BE49-F238E27FC236}">
                  <a16:creationId xmlns:a16="http://schemas.microsoft.com/office/drawing/2014/main" id="{DEEA7B80-286C-5843-AE97-4961981004C0}"/>
                </a:ext>
              </a:extLst>
            </p:cNvPr>
            <p:cNvSpPr txBox="1"/>
            <p:nvPr/>
          </p:nvSpPr>
          <p:spPr>
            <a:xfrm>
              <a:off x="3804030" y="5262143"/>
              <a:ext cx="1960762" cy="400110"/>
            </a:xfrm>
            <a:prstGeom prst="rect">
              <a:avLst/>
            </a:prstGeom>
            <a:noFill/>
          </p:spPr>
          <p:txBody>
            <a:bodyPr wrap="square" rtlCol="0">
              <a:spAutoFit/>
            </a:bodyPr>
            <a:lstStyle/>
            <a:p>
              <a:r>
                <a:rPr kumimoji="1" lang="en-US" altLang="zh-CN" sz="2000" b="1" dirty="0"/>
                <a:t>All headers</a:t>
              </a:r>
              <a:endParaRPr kumimoji="1" lang="zh-CN" altLang="en-US" sz="2000" b="1" dirty="0"/>
            </a:p>
          </p:txBody>
        </p:sp>
        <p:sp>
          <p:nvSpPr>
            <p:cNvPr id="25" name="文本框 24">
              <a:extLst>
                <a:ext uri="{FF2B5EF4-FFF2-40B4-BE49-F238E27FC236}">
                  <a16:creationId xmlns:a16="http://schemas.microsoft.com/office/drawing/2014/main" id="{249B5006-C589-474F-9BBA-04353ADE633A}"/>
                </a:ext>
              </a:extLst>
            </p:cNvPr>
            <p:cNvSpPr txBox="1"/>
            <p:nvPr/>
          </p:nvSpPr>
          <p:spPr>
            <a:xfrm>
              <a:off x="3974343" y="3513637"/>
              <a:ext cx="1521531" cy="369332"/>
            </a:xfrm>
            <a:prstGeom prst="rect">
              <a:avLst/>
            </a:prstGeom>
            <a:noFill/>
          </p:spPr>
          <p:txBody>
            <a:bodyPr wrap="square" rtlCol="0">
              <a:spAutoFit/>
            </a:bodyPr>
            <a:lstStyle/>
            <a:p>
              <a:r>
                <a:rPr kumimoji="1" lang="en-US" altLang="zh-CN" dirty="0"/>
                <a:t>Department</a:t>
              </a:r>
              <a:endParaRPr kumimoji="1" lang="zh-CN" altLang="en-US" dirty="0"/>
            </a:p>
          </p:txBody>
        </p:sp>
        <p:sp>
          <p:nvSpPr>
            <p:cNvPr id="26" name="矩形 25">
              <a:extLst>
                <a:ext uri="{FF2B5EF4-FFF2-40B4-BE49-F238E27FC236}">
                  <a16:creationId xmlns:a16="http://schemas.microsoft.com/office/drawing/2014/main" id="{250B4325-0E2E-EC44-B9A6-00128B69E20F}"/>
                </a:ext>
              </a:extLst>
            </p:cNvPr>
            <p:cNvSpPr/>
            <p:nvPr/>
          </p:nvSpPr>
          <p:spPr bwMode="gray">
            <a:xfrm>
              <a:off x="3995935" y="3429000"/>
              <a:ext cx="1197627" cy="576064"/>
            </a:xfrm>
            <a:prstGeom prst="rect">
              <a:avLst/>
            </a:prstGeom>
            <a:noFill/>
            <a:ln>
              <a:solidFill>
                <a:srgbClr val="00B0F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dirty="0">
                <a:solidFill>
                  <a:schemeClr val="tx1"/>
                </a:solidFill>
                <a:effectLst>
                  <a:outerShdw blurRad="38100" dist="38100" dir="2700000" algn="tl">
                    <a:srgbClr val="000000"/>
                  </a:outerShdw>
                </a:effectLst>
                <a:ea typeface="微软雅黑" pitchFamily="34" charset="-122"/>
              </a:endParaRPr>
            </a:p>
          </p:txBody>
        </p:sp>
        <p:sp>
          <p:nvSpPr>
            <p:cNvPr id="27" name="矩形 26">
              <a:extLst>
                <a:ext uri="{FF2B5EF4-FFF2-40B4-BE49-F238E27FC236}">
                  <a16:creationId xmlns:a16="http://schemas.microsoft.com/office/drawing/2014/main" id="{C8386B7C-3AC3-D640-A257-4B0813B88007}"/>
                </a:ext>
              </a:extLst>
            </p:cNvPr>
            <p:cNvSpPr/>
            <p:nvPr/>
          </p:nvSpPr>
          <p:spPr bwMode="gray">
            <a:xfrm>
              <a:off x="3995935" y="4479268"/>
              <a:ext cx="1197627" cy="576064"/>
            </a:xfrm>
            <a:prstGeom prst="rect">
              <a:avLst/>
            </a:prstGeom>
            <a:noFill/>
            <a:ln>
              <a:solidFill>
                <a:srgbClr val="00B0F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dirty="0">
                <a:solidFill>
                  <a:schemeClr val="tx1"/>
                </a:solidFill>
                <a:effectLst>
                  <a:outerShdw blurRad="38100" dist="38100" dir="2700000" algn="tl">
                    <a:srgbClr val="000000"/>
                  </a:outerShdw>
                </a:effectLst>
                <a:ea typeface="微软雅黑" pitchFamily="34" charset="-122"/>
              </a:endParaRPr>
            </a:p>
          </p:txBody>
        </p:sp>
        <p:sp>
          <p:nvSpPr>
            <p:cNvPr id="28" name="文本框 27">
              <a:extLst>
                <a:ext uri="{FF2B5EF4-FFF2-40B4-BE49-F238E27FC236}">
                  <a16:creationId xmlns:a16="http://schemas.microsoft.com/office/drawing/2014/main" id="{78F75E6F-8899-544D-B0A3-2DF87AC4DB57}"/>
                </a:ext>
              </a:extLst>
            </p:cNvPr>
            <p:cNvSpPr txBox="1"/>
            <p:nvPr/>
          </p:nvSpPr>
          <p:spPr>
            <a:xfrm>
              <a:off x="3995490" y="4567846"/>
              <a:ext cx="1521531" cy="369332"/>
            </a:xfrm>
            <a:prstGeom prst="rect">
              <a:avLst/>
            </a:prstGeom>
            <a:noFill/>
          </p:spPr>
          <p:txBody>
            <a:bodyPr wrap="square" rtlCol="0">
              <a:spAutoFit/>
            </a:bodyPr>
            <a:lstStyle/>
            <a:p>
              <a:r>
                <a:rPr kumimoji="1" lang="en-US" altLang="zh-CN" dirty="0"/>
                <a:t>Country</a:t>
              </a:r>
              <a:endParaRPr kumimoji="1" lang="zh-CN" altLang="en-US" dirty="0"/>
            </a:p>
          </p:txBody>
        </p:sp>
        <p:sp>
          <p:nvSpPr>
            <p:cNvPr id="29" name="文本框 28">
              <a:extLst>
                <a:ext uri="{FF2B5EF4-FFF2-40B4-BE49-F238E27FC236}">
                  <a16:creationId xmlns:a16="http://schemas.microsoft.com/office/drawing/2014/main" id="{F18552AB-9209-6047-BD33-743747746109}"/>
                </a:ext>
              </a:extLst>
            </p:cNvPr>
            <p:cNvSpPr txBox="1"/>
            <p:nvPr/>
          </p:nvSpPr>
          <p:spPr>
            <a:xfrm>
              <a:off x="3952693" y="2962943"/>
              <a:ext cx="707085" cy="369332"/>
            </a:xfrm>
            <a:prstGeom prst="rect">
              <a:avLst/>
            </a:prstGeom>
            <a:noFill/>
          </p:spPr>
          <p:txBody>
            <a:bodyPr wrap="square" rtlCol="0">
              <a:spAutoFit/>
            </a:bodyPr>
            <a:lstStyle/>
            <a:p>
              <a:r>
                <a:rPr kumimoji="1" lang="en-US" altLang="zh-CN" dirty="0">
                  <a:solidFill>
                    <a:srgbClr val="FF0000"/>
                  </a:solidFill>
                </a:rPr>
                <a:t>A1</a:t>
              </a:r>
            </a:p>
          </p:txBody>
        </p:sp>
        <p:sp>
          <p:nvSpPr>
            <p:cNvPr id="30" name="文本框 29">
              <a:extLst>
                <a:ext uri="{FF2B5EF4-FFF2-40B4-BE49-F238E27FC236}">
                  <a16:creationId xmlns:a16="http://schemas.microsoft.com/office/drawing/2014/main" id="{7697F7BE-A7D4-C640-BB0D-69478D6716DC}"/>
                </a:ext>
              </a:extLst>
            </p:cNvPr>
            <p:cNvSpPr txBox="1"/>
            <p:nvPr/>
          </p:nvSpPr>
          <p:spPr>
            <a:xfrm>
              <a:off x="3982583" y="4092460"/>
              <a:ext cx="887025" cy="369332"/>
            </a:xfrm>
            <a:prstGeom prst="rect">
              <a:avLst/>
            </a:prstGeom>
            <a:noFill/>
          </p:spPr>
          <p:txBody>
            <a:bodyPr wrap="square" rtlCol="0">
              <a:spAutoFit/>
            </a:bodyPr>
            <a:lstStyle/>
            <a:p>
              <a:r>
                <a:rPr kumimoji="1" lang="en-US" altLang="zh-CN" dirty="0">
                  <a:solidFill>
                    <a:srgbClr val="FF0000"/>
                  </a:solidFill>
                </a:rPr>
                <a:t>B1</a:t>
              </a:r>
            </a:p>
          </p:txBody>
        </p:sp>
      </p:grpSp>
      <p:sp>
        <p:nvSpPr>
          <p:cNvPr id="31" name="矩形 30">
            <a:extLst>
              <a:ext uri="{FF2B5EF4-FFF2-40B4-BE49-F238E27FC236}">
                <a16:creationId xmlns:a16="http://schemas.microsoft.com/office/drawing/2014/main" id="{938EB69C-B8C6-3348-BA31-3E8784555DE0}"/>
              </a:ext>
            </a:extLst>
          </p:cNvPr>
          <p:cNvSpPr/>
          <p:nvPr/>
        </p:nvSpPr>
        <p:spPr bwMode="gray">
          <a:xfrm>
            <a:off x="1215209" y="2908613"/>
            <a:ext cx="2282766" cy="3287191"/>
          </a:xfrm>
          <a:prstGeom prst="rect">
            <a:avLst/>
          </a:prstGeom>
          <a:noFill/>
          <a:ln>
            <a:solidFill>
              <a:srgbClr val="C00000"/>
            </a:solidFill>
            <a:prstDash val="lgDashDot"/>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
        <p:nvSpPr>
          <p:cNvPr id="32" name="矩形 31">
            <a:extLst>
              <a:ext uri="{FF2B5EF4-FFF2-40B4-BE49-F238E27FC236}">
                <a16:creationId xmlns:a16="http://schemas.microsoft.com/office/drawing/2014/main" id="{88712C34-F481-FB43-AF7B-6BDE864157E1}"/>
              </a:ext>
            </a:extLst>
          </p:cNvPr>
          <p:cNvSpPr/>
          <p:nvPr/>
        </p:nvSpPr>
        <p:spPr bwMode="gray">
          <a:xfrm>
            <a:off x="5320334" y="3007422"/>
            <a:ext cx="1521531" cy="3287191"/>
          </a:xfrm>
          <a:prstGeom prst="rect">
            <a:avLst/>
          </a:prstGeom>
          <a:noFill/>
          <a:ln>
            <a:solidFill>
              <a:srgbClr val="C00000"/>
            </a:solidFill>
            <a:prstDash val="lgDashDot"/>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
        <p:nvSpPr>
          <p:cNvPr id="33" name="矩形 32">
            <a:extLst>
              <a:ext uri="{FF2B5EF4-FFF2-40B4-BE49-F238E27FC236}">
                <a16:creationId xmlns:a16="http://schemas.microsoft.com/office/drawing/2014/main" id="{602FFD94-66BA-6F4B-87C7-CED9E1E44CA0}"/>
              </a:ext>
            </a:extLst>
          </p:cNvPr>
          <p:cNvSpPr/>
          <p:nvPr/>
        </p:nvSpPr>
        <p:spPr bwMode="gray">
          <a:xfrm>
            <a:off x="8446467" y="2969876"/>
            <a:ext cx="2057703" cy="3287191"/>
          </a:xfrm>
          <a:prstGeom prst="rect">
            <a:avLst/>
          </a:prstGeom>
          <a:noFill/>
          <a:ln>
            <a:solidFill>
              <a:srgbClr val="C00000"/>
            </a:solidFill>
            <a:prstDash val="lgDashDot"/>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Tree>
    <p:extLst>
      <p:ext uri="{BB962C8B-B14F-4D97-AF65-F5344CB8AC3E}">
        <p14:creationId xmlns:p14="http://schemas.microsoft.com/office/powerpoint/2010/main" val="9813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Style</a:t>
            </a:r>
            <a:r>
              <a:rPr lang="zh-CN" altLang="en-US" dirty="0"/>
              <a:t> </a:t>
            </a:r>
            <a:r>
              <a:rPr lang="en-US" altLang="zh-CN" dirty="0"/>
              <a:t>Feature</a:t>
            </a:r>
            <a:r>
              <a:rPr lang="zh-CN" altLang="en-US" dirty="0"/>
              <a:t> </a:t>
            </a:r>
            <a:r>
              <a:rPr lang="en-US" altLang="zh-CN" dirty="0"/>
              <a:t>Extraction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15</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pPr lvl="0"/>
            <a:r>
              <a:rPr lang="en-US" altLang="zh-CN" dirty="0"/>
              <a:t>Intra-header feature</a:t>
            </a:r>
          </a:p>
          <a:p>
            <a:pPr lvl="1"/>
            <a:r>
              <a:rPr lang="en-US" altLang="zh-CN" dirty="0"/>
              <a:t>Merged cell</a:t>
            </a:r>
          </a:p>
          <a:p>
            <a:endParaRPr lang="en-US" altLang="zh-CN" u="sng" dirty="0">
              <a:solidFill>
                <a:srgbClr val="698ECF"/>
              </a:solidFill>
            </a:endParaRP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pic>
        <p:nvPicPr>
          <p:cNvPr id="3" name="图片 2">
            <a:extLst>
              <a:ext uri="{FF2B5EF4-FFF2-40B4-BE49-F238E27FC236}">
                <a16:creationId xmlns:a16="http://schemas.microsoft.com/office/drawing/2014/main" id="{01D8EB7D-8432-9049-BD5F-402E3230F19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051602" y="2866073"/>
            <a:ext cx="6920120" cy="3064625"/>
          </a:xfrm>
          <a:prstGeom prst="rect">
            <a:avLst/>
          </a:prstGeom>
        </p:spPr>
      </p:pic>
      <p:graphicFrame>
        <p:nvGraphicFramePr>
          <p:cNvPr id="4" name="对象 3">
            <a:hlinkClick r:id="" action="ppaction://ole?verb=0"/>
            <a:extLst>
              <a:ext uri="{FF2B5EF4-FFF2-40B4-BE49-F238E27FC236}">
                <a16:creationId xmlns:a16="http://schemas.microsoft.com/office/drawing/2014/main" id="{14DE5F4B-9493-114F-B7E2-23C1F2864940}"/>
              </a:ext>
            </a:extLst>
          </p:cNvPr>
          <p:cNvGraphicFramePr>
            <a:graphicFrameLocks noChangeAspect="1"/>
          </p:cNvGraphicFramePr>
          <p:nvPr>
            <p:extLst>
              <p:ext uri="{D42A27DB-BD31-4B8C-83A1-F6EECF244321}">
                <p14:modId xmlns:p14="http://schemas.microsoft.com/office/powerpoint/2010/main" val="616836316"/>
              </p:ext>
            </p:extLst>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4125" r:id="rId5" imgW="914400" imgH="215900" progId="Equation.KSEE3">
                  <p:embed/>
                </p:oleObj>
              </mc:Choice>
              <mc:Fallback>
                <p:oleObj r:id="rId5" imgW="914400" imgH="215900" progId="Equation.KSEE3">
                  <p:embed/>
                  <p:pic>
                    <p:nvPicPr>
                      <p:cNvPr id="5" name="对象 4">
                        <a:hlinkClick r:id="" action="ppaction://ole?verb=0"/>
                      </p:cNvPr>
                      <p:cNvPicPr/>
                      <p:nvPr/>
                    </p:nvPicPr>
                    <p:blipFill>
                      <a:blip r:embed="rId6"/>
                      <a:stretch>
                        <a:fillRect/>
                      </a:stretch>
                    </p:blipFill>
                    <p:spPr>
                      <a:xfrm>
                        <a:off x="5638800" y="3321050"/>
                        <a:ext cx="914400" cy="215900"/>
                      </a:xfrm>
                      <a:prstGeom prst="rect">
                        <a:avLst/>
                      </a:prstGeom>
                    </p:spPr>
                  </p:pic>
                </p:oleObj>
              </mc:Fallback>
            </mc:AlternateContent>
          </a:graphicData>
        </a:graphic>
      </p:graphicFrame>
      <p:sp>
        <p:nvSpPr>
          <p:cNvPr id="6" name="圆角矩形 5">
            <a:extLst>
              <a:ext uri="{FF2B5EF4-FFF2-40B4-BE49-F238E27FC236}">
                <a16:creationId xmlns:a16="http://schemas.microsoft.com/office/drawing/2014/main" id="{CAA3C006-41F2-7249-8495-DF86D15355B8}"/>
              </a:ext>
            </a:extLst>
          </p:cNvPr>
          <p:cNvSpPr/>
          <p:nvPr/>
        </p:nvSpPr>
        <p:spPr bwMode="gray">
          <a:xfrm>
            <a:off x="2351585" y="3255776"/>
            <a:ext cx="1004767" cy="677281"/>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8" name="圆角矩形标注 7">
            <a:extLst>
              <a:ext uri="{FF2B5EF4-FFF2-40B4-BE49-F238E27FC236}">
                <a16:creationId xmlns:a16="http://schemas.microsoft.com/office/drawing/2014/main" id="{DDC5404C-DEFF-684F-A17E-D4768D794193}"/>
              </a:ext>
            </a:extLst>
          </p:cNvPr>
          <p:cNvSpPr/>
          <p:nvPr/>
        </p:nvSpPr>
        <p:spPr bwMode="gray">
          <a:xfrm>
            <a:off x="2639617" y="2449435"/>
            <a:ext cx="1584176" cy="442674"/>
          </a:xfrm>
          <a:prstGeom prst="wedgeRoundRectCallout">
            <a:avLst>
              <a:gd name="adj1" fmla="val -29867"/>
              <a:gd name="adj2" fmla="val 134075"/>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000" b="1" dirty="0">
                <a:solidFill>
                  <a:srgbClr val="57697E"/>
                </a:solidFill>
              </a:rPr>
              <a:t>Merged</a:t>
            </a:r>
            <a:r>
              <a:rPr lang="zh-CN" altLang="en-US" sz="2000" b="1" dirty="0">
                <a:solidFill>
                  <a:srgbClr val="57697E"/>
                </a:solidFill>
              </a:rPr>
              <a:t> </a:t>
            </a:r>
            <a:r>
              <a:rPr lang="en-US" altLang="zh-CN" sz="2000" b="1" dirty="0">
                <a:solidFill>
                  <a:srgbClr val="57697E"/>
                </a:solidFill>
              </a:rPr>
              <a:t>cell</a:t>
            </a:r>
            <a:endParaRPr lang="zh-CN" altLang="en-US" sz="2000" b="1" dirty="0">
              <a:solidFill>
                <a:srgbClr val="57697E"/>
              </a:solidFill>
            </a:endParaRPr>
          </a:p>
        </p:txBody>
      </p:sp>
    </p:spTree>
    <p:extLst>
      <p:ext uri="{BB962C8B-B14F-4D97-AF65-F5344CB8AC3E}">
        <p14:creationId xmlns:p14="http://schemas.microsoft.com/office/powerpoint/2010/main" val="274984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Content</a:t>
            </a:r>
            <a:r>
              <a:rPr lang="zh-CN" altLang="en-US" dirty="0"/>
              <a:t> </a:t>
            </a:r>
            <a:r>
              <a:rPr lang="en-US" altLang="zh-CN" dirty="0"/>
              <a:t>Feature</a:t>
            </a:r>
            <a:r>
              <a:rPr lang="zh-CN" altLang="en-US" dirty="0"/>
              <a:t> </a:t>
            </a:r>
            <a:r>
              <a:rPr lang="en-US" altLang="zh-CN" dirty="0"/>
              <a:t>Extraction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16</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pPr lvl="0"/>
            <a:r>
              <a:rPr lang="en-US" altLang="zh-CN" dirty="0"/>
              <a:t>Intra-header feature</a:t>
            </a:r>
          </a:p>
          <a:p>
            <a:pPr lvl="1"/>
            <a:r>
              <a:rPr lang="en-US" altLang="zh-CN" dirty="0"/>
              <a:t>Aggregation</a:t>
            </a:r>
            <a:r>
              <a:rPr lang="zh-CN" altLang="en-US" dirty="0"/>
              <a:t> </a:t>
            </a:r>
            <a:r>
              <a:rPr lang="en-US" altLang="zh-CN" dirty="0"/>
              <a:t>caption: total, sum, and max</a:t>
            </a:r>
          </a:p>
          <a:p>
            <a:endParaRPr lang="en-US" altLang="zh-CN" u="sng" dirty="0">
              <a:solidFill>
                <a:srgbClr val="698ECF"/>
              </a:solidFill>
            </a:endParaRP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graphicFrame>
        <p:nvGraphicFramePr>
          <p:cNvPr id="4" name="对象 3">
            <a:hlinkClick r:id="" action="ppaction://ole?verb=0"/>
            <a:extLst>
              <a:ext uri="{FF2B5EF4-FFF2-40B4-BE49-F238E27FC236}">
                <a16:creationId xmlns:a16="http://schemas.microsoft.com/office/drawing/2014/main" id="{14DE5F4B-9493-114F-B7E2-23C1F2864940}"/>
              </a:ext>
            </a:extLst>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5177" r:id="rId4" imgW="914400" imgH="215900" progId="Equation.KSEE3">
                  <p:embed/>
                </p:oleObj>
              </mc:Choice>
              <mc:Fallback>
                <p:oleObj r:id="rId4" imgW="914400" imgH="215900" progId="Equation.KSEE3">
                  <p:embed/>
                  <p:pic>
                    <p:nvPicPr>
                      <p:cNvPr id="4" name="对象 3">
                        <a:hlinkClick r:id="" action="ppaction://ole?verb=0"/>
                        <a:extLst>
                          <a:ext uri="{FF2B5EF4-FFF2-40B4-BE49-F238E27FC236}">
                            <a16:creationId xmlns:a16="http://schemas.microsoft.com/office/drawing/2014/main" id="{14DE5F4B-9493-114F-B7E2-23C1F2864940}"/>
                          </a:ext>
                        </a:extLst>
                      </p:cNvPr>
                      <p:cNvPicPr/>
                      <p:nvPr/>
                    </p:nvPicPr>
                    <p:blipFill>
                      <a:blip r:embed="rId5"/>
                      <a:stretch>
                        <a:fillRect/>
                      </a:stretch>
                    </p:blipFill>
                    <p:spPr>
                      <a:xfrm>
                        <a:off x="5638800" y="3321050"/>
                        <a:ext cx="914400" cy="215900"/>
                      </a:xfrm>
                      <a:prstGeom prst="rect">
                        <a:avLst/>
                      </a:prstGeom>
                    </p:spPr>
                  </p:pic>
                </p:oleObj>
              </mc:Fallback>
            </mc:AlternateContent>
          </a:graphicData>
        </a:graphic>
      </p:graphicFrame>
      <p:pic>
        <p:nvPicPr>
          <p:cNvPr id="7" name="图片 6">
            <a:extLst>
              <a:ext uri="{FF2B5EF4-FFF2-40B4-BE49-F238E27FC236}">
                <a16:creationId xmlns:a16="http://schemas.microsoft.com/office/drawing/2014/main" id="{88BCDCB2-8794-F746-B404-7636A26F8C0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051602" y="2866073"/>
            <a:ext cx="6920120" cy="3064625"/>
          </a:xfrm>
          <a:prstGeom prst="rect">
            <a:avLst/>
          </a:prstGeom>
        </p:spPr>
      </p:pic>
      <p:graphicFrame>
        <p:nvGraphicFramePr>
          <p:cNvPr id="10" name="对象 9">
            <a:hlinkClick r:id="" action="ppaction://ole?verb=0"/>
            <a:extLst>
              <a:ext uri="{FF2B5EF4-FFF2-40B4-BE49-F238E27FC236}">
                <a16:creationId xmlns:a16="http://schemas.microsoft.com/office/drawing/2014/main" id="{938561A4-F8D5-3D47-B902-BDEB8E04B145}"/>
              </a:ext>
            </a:extLst>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5178" r:id="rId7" imgW="914400" imgH="215900" progId="Equation.KSEE3">
                  <p:embed/>
                </p:oleObj>
              </mc:Choice>
              <mc:Fallback>
                <p:oleObj r:id="rId7" imgW="914400" imgH="215900" progId="Equation.KSEE3">
                  <p:embed/>
                  <p:pic>
                    <p:nvPicPr>
                      <p:cNvPr id="5" name="对象 4">
                        <a:hlinkClick r:id="" action="ppaction://ole?verb=0"/>
                      </p:cNvPr>
                      <p:cNvPicPr/>
                      <p:nvPr/>
                    </p:nvPicPr>
                    <p:blipFill>
                      <a:blip r:embed="rId5"/>
                      <a:stretch>
                        <a:fillRect/>
                      </a:stretch>
                    </p:blipFill>
                    <p:spPr>
                      <a:xfrm>
                        <a:off x="5638800" y="3321050"/>
                        <a:ext cx="914400" cy="215900"/>
                      </a:xfrm>
                      <a:prstGeom prst="rect">
                        <a:avLst/>
                      </a:prstGeom>
                    </p:spPr>
                  </p:pic>
                </p:oleObj>
              </mc:Fallback>
            </mc:AlternateContent>
          </a:graphicData>
        </a:graphic>
      </p:graphicFrame>
      <p:sp>
        <p:nvSpPr>
          <p:cNvPr id="12" name="圆角矩形 11">
            <a:extLst>
              <a:ext uri="{FF2B5EF4-FFF2-40B4-BE49-F238E27FC236}">
                <a16:creationId xmlns:a16="http://schemas.microsoft.com/office/drawing/2014/main" id="{C8B5022D-774A-0945-895E-E2352022C8B6}"/>
              </a:ext>
            </a:extLst>
          </p:cNvPr>
          <p:cNvSpPr/>
          <p:nvPr/>
        </p:nvSpPr>
        <p:spPr bwMode="gray">
          <a:xfrm>
            <a:off x="3356352" y="4437112"/>
            <a:ext cx="939449" cy="216024"/>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14" name="圆角矩形标注 13">
            <a:extLst>
              <a:ext uri="{FF2B5EF4-FFF2-40B4-BE49-F238E27FC236}">
                <a16:creationId xmlns:a16="http://schemas.microsoft.com/office/drawing/2014/main" id="{F66F499D-8F34-DC41-A11F-CAF022DAA52E}"/>
              </a:ext>
            </a:extLst>
          </p:cNvPr>
          <p:cNvSpPr/>
          <p:nvPr/>
        </p:nvSpPr>
        <p:spPr bwMode="gray">
          <a:xfrm>
            <a:off x="3143673" y="5656509"/>
            <a:ext cx="1819723" cy="783193"/>
          </a:xfrm>
          <a:prstGeom prst="wedgeRoundRectCallout">
            <a:avLst>
              <a:gd name="adj1" fmla="val 12277"/>
              <a:gd name="adj2" fmla="val -173573"/>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000" b="1" dirty="0">
                <a:solidFill>
                  <a:srgbClr val="57697E"/>
                </a:solidFill>
              </a:rPr>
              <a:t>Aggregation caption</a:t>
            </a:r>
            <a:endParaRPr lang="zh-CN" altLang="en-US" sz="2000" b="1" dirty="0">
              <a:solidFill>
                <a:srgbClr val="57697E"/>
              </a:solidFill>
            </a:endParaRPr>
          </a:p>
        </p:txBody>
      </p:sp>
    </p:spTree>
    <p:extLst>
      <p:ext uri="{BB962C8B-B14F-4D97-AF65-F5344CB8AC3E}">
        <p14:creationId xmlns:p14="http://schemas.microsoft.com/office/powerpoint/2010/main" val="79969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Spatial</a:t>
            </a:r>
            <a:r>
              <a:rPr lang="zh-CN" altLang="en-US" dirty="0"/>
              <a:t> </a:t>
            </a:r>
            <a:r>
              <a:rPr lang="en-US" altLang="zh-CN" dirty="0"/>
              <a:t>Feature</a:t>
            </a:r>
            <a:r>
              <a:rPr lang="zh-CN" altLang="en-US" dirty="0"/>
              <a:t> </a:t>
            </a:r>
            <a:r>
              <a:rPr lang="en-US" altLang="zh-CN" dirty="0"/>
              <a:t>Extraction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17</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pPr lvl="0"/>
            <a:r>
              <a:rPr lang="en-US" altLang="zh-CN" dirty="0"/>
              <a:t>Inter-header feature</a:t>
            </a:r>
          </a:p>
          <a:p>
            <a:pPr lvl="1"/>
            <a:r>
              <a:rPr lang="en-US" altLang="zh-CN" dirty="0"/>
              <a:t>Relative location: h1 is located in the left and top of h2</a:t>
            </a:r>
          </a:p>
          <a:p>
            <a:endParaRPr lang="en-US" altLang="zh-CN" u="sng" dirty="0">
              <a:solidFill>
                <a:srgbClr val="698ECF"/>
              </a:solidFill>
            </a:endParaRP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graphicFrame>
        <p:nvGraphicFramePr>
          <p:cNvPr id="4" name="对象 3">
            <a:hlinkClick r:id="" action="ppaction://ole?verb=0"/>
            <a:extLst>
              <a:ext uri="{FF2B5EF4-FFF2-40B4-BE49-F238E27FC236}">
                <a16:creationId xmlns:a16="http://schemas.microsoft.com/office/drawing/2014/main" id="{14DE5F4B-9493-114F-B7E2-23C1F2864940}"/>
              </a:ext>
            </a:extLst>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6201" r:id="rId4" imgW="914400" imgH="215900" progId="Equation.KSEE3">
                  <p:embed/>
                </p:oleObj>
              </mc:Choice>
              <mc:Fallback>
                <p:oleObj r:id="rId4" imgW="914400" imgH="215900" progId="Equation.KSEE3">
                  <p:embed/>
                  <p:pic>
                    <p:nvPicPr>
                      <p:cNvPr id="4" name="对象 3">
                        <a:hlinkClick r:id="" action="ppaction://ole?verb=0"/>
                        <a:extLst>
                          <a:ext uri="{FF2B5EF4-FFF2-40B4-BE49-F238E27FC236}">
                            <a16:creationId xmlns:a16="http://schemas.microsoft.com/office/drawing/2014/main" id="{14DE5F4B-9493-114F-B7E2-23C1F2864940}"/>
                          </a:ext>
                        </a:extLst>
                      </p:cNvPr>
                      <p:cNvPicPr/>
                      <p:nvPr/>
                    </p:nvPicPr>
                    <p:blipFill>
                      <a:blip r:embed="rId5"/>
                      <a:stretch>
                        <a:fillRect/>
                      </a:stretch>
                    </p:blipFill>
                    <p:spPr>
                      <a:xfrm>
                        <a:off x="5638800" y="3321050"/>
                        <a:ext cx="914400" cy="215900"/>
                      </a:xfrm>
                      <a:prstGeom prst="rect">
                        <a:avLst/>
                      </a:prstGeom>
                    </p:spPr>
                  </p:pic>
                </p:oleObj>
              </mc:Fallback>
            </mc:AlternateContent>
          </a:graphicData>
        </a:graphic>
      </p:graphicFrame>
      <p:graphicFrame>
        <p:nvGraphicFramePr>
          <p:cNvPr id="10" name="对象 9">
            <a:hlinkClick r:id="" action="ppaction://ole?verb=0"/>
            <a:extLst>
              <a:ext uri="{FF2B5EF4-FFF2-40B4-BE49-F238E27FC236}">
                <a16:creationId xmlns:a16="http://schemas.microsoft.com/office/drawing/2014/main" id="{938561A4-F8D5-3D47-B902-BDEB8E04B145}"/>
              </a:ext>
            </a:extLst>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6202" r:id="rId6" imgW="914400" imgH="215900" progId="Equation.KSEE3">
                  <p:embed/>
                </p:oleObj>
              </mc:Choice>
              <mc:Fallback>
                <p:oleObj r:id="rId6" imgW="914400" imgH="215900" progId="Equation.KSEE3">
                  <p:embed/>
                  <p:pic>
                    <p:nvPicPr>
                      <p:cNvPr id="10" name="对象 9">
                        <a:hlinkClick r:id="" action="ppaction://ole?verb=0"/>
                        <a:extLst>
                          <a:ext uri="{FF2B5EF4-FFF2-40B4-BE49-F238E27FC236}">
                            <a16:creationId xmlns:a16="http://schemas.microsoft.com/office/drawing/2014/main" id="{938561A4-F8D5-3D47-B902-BDEB8E04B145}"/>
                          </a:ext>
                        </a:extLst>
                      </p:cNvPr>
                      <p:cNvPicPr/>
                      <p:nvPr/>
                    </p:nvPicPr>
                    <p:blipFill>
                      <a:blip r:embed="rId5"/>
                      <a:stretch>
                        <a:fillRect/>
                      </a:stretch>
                    </p:blipFill>
                    <p:spPr>
                      <a:xfrm>
                        <a:off x="5638800" y="3321050"/>
                        <a:ext cx="914400" cy="215900"/>
                      </a:xfrm>
                      <a:prstGeom prst="rect">
                        <a:avLst/>
                      </a:prstGeom>
                    </p:spPr>
                  </p:pic>
                </p:oleObj>
              </mc:Fallback>
            </mc:AlternateContent>
          </a:graphicData>
        </a:graphic>
      </p:graphicFrame>
      <p:pic>
        <p:nvPicPr>
          <p:cNvPr id="11" name="图片 10">
            <a:extLst>
              <a:ext uri="{FF2B5EF4-FFF2-40B4-BE49-F238E27FC236}">
                <a16:creationId xmlns:a16="http://schemas.microsoft.com/office/drawing/2014/main" id="{A291DC01-E6DE-4248-97E1-A26F372F35A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051602" y="2866073"/>
            <a:ext cx="6920120" cy="3064625"/>
          </a:xfrm>
          <a:prstGeom prst="rect">
            <a:avLst/>
          </a:prstGeom>
        </p:spPr>
      </p:pic>
      <p:sp>
        <p:nvSpPr>
          <p:cNvPr id="15" name="圆角矩形 14">
            <a:extLst>
              <a:ext uri="{FF2B5EF4-FFF2-40B4-BE49-F238E27FC236}">
                <a16:creationId xmlns:a16="http://schemas.microsoft.com/office/drawing/2014/main" id="{ED99D235-7CA6-CF45-90C6-039542FF8599}"/>
              </a:ext>
            </a:extLst>
          </p:cNvPr>
          <p:cNvSpPr/>
          <p:nvPr/>
        </p:nvSpPr>
        <p:spPr bwMode="gray">
          <a:xfrm flipH="1" flipV="1">
            <a:off x="2367795" y="3933056"/>
            <a:ext cx="982513" cy="720080"/>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16" name="圆角矩形 15">
            <a:extLst>
              <a:ext uri="{FF2B5EF4-FFF2-40B4-BE49-F238E27FC236}">
                <a16:creationId xmlns:a16="http://schemas.microsoft.com/office/drawing/2014/main" id="{5891C773-2E8D-F448-BDBA-6531722AD526}"/>
              </a:ext>
            </a:extLst>
          </p:cNvPr>
          <p:cNvSpPr/>
          <p:nvPr/>
        </p:nvSpPr>
        <p:spPr bwMode="gray">
          <a:xfrm flipH="1" flipV="1">
            <a:off x="3350308" y="4221088"/>
            <a:ext cx="945492" cy="212809"/>
          </a:xfrm>
          <a:prstGeom prst="roundRect">
            <a:avLst/>
          </a:prstGeom>
          <a:noFill/>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17" name="圆角矩形标注 16">
            <a:extLst>
              <a:ext uri="{FF2B5EF4-FFF2-40B4-BE49-F238E27FC236}">
                <a16:creationId xmlns:a16="http://schemas.microsoft.com/office/drawing/2014/main" id="{F31C0563-7A8E-4A4B-9770-6469147709D4}"/>
              </a:ext>
            </a:extLst>
          </p:cNvPr>
          <p:cNvSpPr/>
          <p:nvPr/>
        </p:nvSpPr>
        <p:spPr bwMode="gray">
          <a:xfrm>
            <a:off x="2711624" y="2494424"/>
            <a:ext cx="2376264" cy="442674"/>
          </a:xfrm>
          <a:prstGeom prst="wedgeRoundRectCallout">
            <a:avLst>
              <a:gd name="adj1" fmla="val -23976"/>
              <a:gd name="adj2" fmla="val 329729"/>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000" b="1" dirty="0">
                <a:solidFill>
                  <a:srgbClr val="57697E"/>
                </a:solidFill>
              </a:rPr>
              <a:t>Relative location</a:t>
            </a:r>
            <a:endParaRPr lang="zh-CN" altLang="en-US" sz="2000" b="1" dirty="0">
              <a:solidFill>
                <a:srgbClr val="57697E"/>
              </a:solidFill>
            </a:endParaRPr>
          </a:p>
        </p:txBody>
      </p:sp>
      <p:cxnSp>
        <p:nvCxnSpPr>
          <p:cNvPr id="19" name="直线箭头连接符 18">
            <a:extLst>
              <a:ext uri="{FF2B5EF4-FFF2-40B4-BE49-F238E27FC236}">
                <a16:creationId xmlns:a16="http://schemas.microsoft.com/office/drawing/2014/main" id="{25F778D4-F96C-A340-BAF0-755533870306}"/>
              </a:ext>
            </a:extLst>
          </p:cNvPr>
          <p:cNvCxnSpPr/>
          <p:nvPr/>
        </p:nvCxnSpPr>
        <p:spPr bwMode="auto">
          <a:xfrm>
            <a:off x="3170895" y="4293096"/>
            <a:ext cx="360040" cy="0"/>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1501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Feature Extraction Summary</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18</a:t>
            </a:fld>
            <a:endParaRPr lang="zh-CN" altLang="en-US"/>
          </a:p>
        </p:txBody>
      </p:sp>
      <p:sp>
        <p:nvSpPr>
          <p:cNvPr id="13" name="矩形 12">
            <a:extLst>
              <a:ext uri="{FF2B5EF4-FFF2-40B4-BE49-F238E27FC236}">
                <a16:creationId xmlns:a16="http://schemas.microsoft.com/office/drawing/2014/main" id="{D69CDD3B-9A0A-4F4E-9E90-E882BABBC86A}"/>
              </a:ext>
            </a:extLst>
          </p:cNvPr>
          <p:cNvSpPr/>
          <p:nvPr/>
        </p:nvSpPr>
        <p:spPr>
          <a:xfrm>
            <a:off x="2141637" y="1773215"/>
            <a:ext cx="3096344" cy="64807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Intra-header features</a:t>
            </a:r>
            <a:endParaRPr kumimoji="1" lang="zh-CN" altLang="en-US" sz="2000" dirty="0"/>
          </a:p>
        </p:txBody>
      </p:sp>
      <p:sp>
        <p:nvSpPr>
          <p:cNvPr id="14" name="矩形 13">
            <a:extLst>
              <a:ext uri="{FF2B5EF4-FFF2-40B4-BE49-F238E27FC236}">
                <a16:creationId xmlns:a16="http://schemas.microsoft.com/office/drawing/2014/main" id="{187DEFC5-D2E3-E74F-8AAD-C157842D8B45}"/>
              </a:ext>
            </a:extLst>
          </p:cNvPr>
          <p:cNvSpPr/>
          <p:nvPr/>
        </p:nvSpPr>
        <p:spPr>
          <a:xfrm>
            <a:off x="2098675" y="5276048"/>
            <a:ext cx="3096344" cy="64807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Inter-header features</a:t>
            </a:r>
            <a:endParaRPr kumimoji="1" lang="zh-CN" altLang="en-US" sz="2000" dirty="0"/>
          </a:p>
        </p:txBody>
      </p:sp>
      <p:sp>
        <p:nvSpPr>
          <p:cNvPr id="20" name="圆角矩形 19">
            <a:extLst>
              <a:ext uri="{FF2B5EF4-FFF2-40B4-BE49-F238E27FC236}">
                <a16:creationId xmlns:a16="http://schemas.microsoft.com/office/drawing/2014/main" id="{916478C9-352D-A043-B62D-C4A712F412BD}"/>
              </a:ext>
            </a:extLst>
          </p:cNvPr>
          <p:cNvSpPr/>
          <p:nvPr/>
        </p:nvSpPr>
        <p:spPr>
          <a:xfrm>
            <a:off x="7004022" y="3512295"/>
            <a:ext cx="259228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Contents</a:t>
            </a:r>
            <a:r>
              <a:rPr kumimoji="1" lang="zh-CN" altLang="en-US" sz="2000" dirty="0"/>
              <a:t> </a:t>
            </a:r>
            <a:r>
              <a:rPr kumimoji="1" lang="en-US" altLang="zh-CN" sz="2000" dirty="0"/>
              <a:t>features</a:t>
            </a:r>
            <a:endParaRPr kumimoji="1" lang="zh-CN" altLang="en-US" sz="2000" dirty="0"/>
          </a:p>
        </p:txBody>
      </p:sp>
      <p:sp>
        <p:nvSpPr>
          <p:cNvPr id="21" name="圆角矩形 20">
            <a:extLst>
              <a:ext uri="{FF2B5EF4-FFF2-40B4-BE49-F238E27FC236}">
                <a16:creationId xmlns:a16="http://schemas.microsoft.com/office/drawing/2014/main" id="{F018B573-8BD1-C84D-AB73-3239F07968F1}"/>
              </a:ext>
            </a:extLst>
          </p:cNvPr>
          <p:cNvSpPr/>
          <p:nvPr/>
        </p:nvSpPr>
        <p:spPr>
          <a:xfrm>
            <a:off x="6981623" y="1856938"/>
            <a:ext cx="259228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Style</a:t>
            </a:r>
            <a:r>
              <a:rPr kumimoji="1" lang="zh-CN" altLang="en-US" sz="2000" dirty="0"/>
              <a:t> </a:t>
            </a:r>
            <a:r>
              <a:rPr kumimoji="1" lang="en-US" altLang="zh-CN" sz="2000" dirty="0"/>
              <a:t>features</a:t>
            </a:r>
            <a:endParaRPr kumimoji="1" lang="zh-CN" altLang="en-US" sz="2000" dirty="0"/>
          </a:p>
        </p:txBody>
      </p:sp>
      <p:sp>
        <p:nvSpPr>
          <p:cNvPr id="22" name="圆角矩形 21">
            <a:extLst>
              <a:ext uri="{FF2B5EF4-FFF2-40B4-BE49-F238E27FC236}">
                <a16:creationId xmlns:a16="http://schemas.microsoft.com/office/drawing/2014/main" id="{4610529A-64BB-224D-BCEF-DAB8A5C42198}"/>
              </a:ext>
            </a:extLst>
          </p:cNvPr>
          <p:cNvSpPr/>
          <p:nvPr/>
        </p:nvSpPr>
        <p:spPr>
          <a:xfrm>
            <a:off x="6981623" y="5264954"/>
            <a:ext cx="2592288" cy="576064"/>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t>Spatial</a:t>
            </a:r>
            <a:r>
              <a:rPr kumimoji="1" lang="zh-CN" altLang="en-US" sz="2000" dirty="0"/>
              <a:t>  </a:t>
            </a:r>
            <a:r>
              <a:rPr kumimoji="1" lang="en-US" altLang="zh-CN" sz="2000" dirty="0"/>
              <a:t>features</a:t>
            </a:r>
            <a:endParaRPr kumimoji="1" lang="zh-CN" altLang="en-US" sz="2000" dirty="0"/>
          </a:p>
        </p:txBody>
      </p:sp>
      <p:sp>
        <p:nvSpPr>
          <p:cNvPr id="23" name="文本框 22">
            <a:extLst>
              <a:ext uri="{FF2B5EF4-FFF2-40B4-BE49-F238E27FC236}">
                <a16:creationId xmlns:a16="http://schemas.microsoft.com/office/drawing/2014/main" id="{6C2B1178-50AD-0C41-ADBF-BE760FE325C0}"/>
              </a:ext>
            </a:extLst>
          </p:cNvPr>
          <p:cNvSpPr txBox="1"/>
          <p:nvPr/>
        </p:nvSpPr>
        <p:spPr>
          <a:xfrm>
            <a:off x="2893039" y="2563678"/>
            <a:ext cx="1584176" cy="400110"/>
          </a:xfrm>
          <a:prstGeom prst="rect">
            <a:avLst/>
          </a:prstGeom>
          <a:noFill/>
        </p:spPr>
        <p:txBody>
          <a:bodyPr wrap="square" rtlCol="0">
            <a:spAutoFit/>
          </a:bodyPr>
          <a:lstStyle/>
          <a:p>
            <a:r>
              <a:rPr kumimoji="1" lang="en-US" altLang="zh-CN" sz="2000" dirty="0"/>
              <a:t>38</a:t>
            </a:r>
            <a:r>
              <a:rPr kumimoji="1" lang="zh-CN" altLang="en-US" sz="2000" dirty="0"/>
              <a:t> </a:t>
            </a:r>
            <a:r>
              <a:rPr kumimoji="1" lang="en-US" altLang="zh-CN" sz="2000" dirty="0"/>
              <a:t>features</a:t>
            </a:r>
            <a:endParaRPr kumimoji="1" lang="zh-CN" altLang="en-US" sz="2000" dirty="0"/>
          </a:p>
        </p:txBody>
      </p:sp>
      <p:sp>
        <p:nvSpPr>
          <p:cNvPr id="24" name="文本框 23">
            <a:extLst>
              <a:ext uri="{FF2B5EF4-FFF2-40B4-BE49-F238E27FC236}">
                <a16:creationId xmlns:a16="http://schemas.microsoft.com/office/drawing/2014/main" id="{1ED72FEE-0B39-F346-901B-33B9157DE839}"/>
              </a:ext>
            </a:extLst>
          </p:cNvPr>
          <p:cNvSpPr txBox="1"/>
          <p:nvPr/>
        </p:nvSpPr>
        <p:spPr>
          <a:xfrm>
            <a:off x="2999656" y="6133980"/>
            <a:ext cx="1584176" cy="400110"/>
          </a:xfrm>
          <a:prstGeom prst="rect">
            <a:avLst/>
          </a:prstGeom>
          <a:noFill/>
        </p:spPr>
        <p:txBody>
          <a:bodyPr wrap="square" rtlCol="0">
            <a:spAutoFit/>
          </a:bodyPr>
          <a:lstStyle/>
          <a:p>
            <a:r>
              <a:rPr kumimoji="1" lang="en-US" altLang="zh-CN" sz="2000" dirty="0"/>
              <a:t>8</a:t>
            </a:r>
            <a:r>
              <a:rPr kumimoji="1" lang="zh-CN" altLang="en-US" sz="2000" dirty="0"/>
              <a:t> </a:t>
            </a:r>
            <a:r>
              <a:rPr kumimoji="1" lang="en-US" altLang="zh-CN" sz="2000" dirty="0"/>
              <a:t>features</a:t>
            </a:r>
            <a:endParaRPr kumimoji="1" lang="zh-CN" altLang="en-US" sz="2000" dirty="0"/>
          </a:p>
        </p:txBody>
      </p:sp>
      <p:sp>
        <p:nvSpPr>
          <p:cNvPr id="25" name="文本框 24">
            <a:extLst>
              <a:ext uri="{FF2B5EF4-FFF2-40B4-BE49-F238E27FC236}">
                <a16:creationId xmlns:a16="http://schemas.microsoft.com/office/drawing/2014/main" id="{6A14C6D4-40E2-F849-A947-4737F00CDBD2}"/>
              </a:ext>
            </a:extLst>
          </p:cNvPr>
          <p:cNvSpPr txBox="1"/>
          <p:nvPr/>
        </p:nvSpPr>
        <p:spPr>
          <a:xfrm>
            <a:off x="7508078" y="2591175"/>
            <a:ext cx="1584176" cy="400110"/>
          </a:xfrm>
          <a:prstGeom prst="rect">
            <a:avLst/>
          </a:prstGeom>
          <a:noFill/>
        </p:spPr>
        <p:txBody>
          <a:bodyPr wrap="square" rtlCol="0">
            <a:spAutoFit/>
          </a:bodyPr>
          <a:lstStyle/>
          <a:p>
            <a:r>
              <a:rPr kumimoji="1" lang="en-US" altLang="zh-CN" sz="2000" dirty="0"/>
              <a:t>14</a:t>
            </a:r>
            <a:r>
              <a:rPr kumimoji="1" lang="zh-CN" altLang="en-US" sz="2000" dirty="0"/>
              <a:t> </a:t>
            </a:r>
            <a:r>
              <a:rPr kumimoji="1" lang="en-US" altLang="zh-CN" sz="2000" dirty="0"/>
              <a:t>features</a:t>
            </a:r>
            <a:endParaRPr kumimoji="1" lang="zh-CN" altLang="en-US" sz="2000" dirty="0"/>
          </a:p>
        </p:txBody>
      </p:sp>
      <p:sp>
        <p:nvSpPr>
          <p:cNvPr id="26" name="文本框 25">
            <a:extLst>
              <a:ext uri="{FF2B5EF4-FFF2-40B4-BE49-F238E27FC236}">
                <a16:creationId xmlns:a16="http://schemas.microsoft.com/office/drawing/2014/main" id="{4909D692-590B-CF4C-9506-67C8474CF5E5}"/>
              </a:ext>
            </a:extLst>
          </p:cNvPr>
          <p:cNvSpPr txBox="1"/>
          <p:nvPr/>
        </p:nvSpPr>
        <p:spPr>
          <a:xfrm>
            <a:off x="7555364" y="4153970"/>
            <a:ext cx="1584176" cy="400110"/>
          </a:xfrm>
          <a:prstGeom prst="rect">
            <a:avLst/>
          </a:prstGeom>
          <a:noFill/>
        </p:spPr>
        <p:txBody>
          <a:bodyPr wrap="square" rtlCol="0">
            <a:spAutoFit/>
          </a:bodyPr>
          <a:lstStyle/>
          <a:p>
            <a:r>
              <a:rPr kumimoji="1" lang="en-US" altLang="zh-CN" sz="2000" dirty="0"/>
              <a:t>8</a:t>
            </a:r>
            <a:r>
              <a:rPr kumimoji="1" lang="zh-CN" altLang="en-US" sz="2000" dirty="0"/>
              <a:t> </a:t>
            </a:r>
            <a:r>
              <a:rPr kumimoji="1" lang="en-US" altLang="zh-CN" sz="2000" dirty="0"/>
              <a:t>features</a:t>
            </a:r>
            <a:endParaRPr kumimoji="1" lang="zh-CN" altLang="en-US" sz="2000" dirty="0"/>
          </a:p>
        </p:txBody>
      </p:sp>
      <p:sp>
        <p:nvSpPr>
          <p:cNvPr id="27" name="文本框 26">
            <a:extLst>
              <a:ext uri="{FF2B5EF4-FFF2-40B4-BE49-F238E27FC236}">
                <a16:creationId xmlns:a16="http://schemas.microsoft.com/office/drawing/2014/main" id="{42F317E7-E1F7-D042-897A-321C4CAD7B86}"/>
              </a:ext>
            </a:extLst>
          </p:cNvPr>
          <p:cNvSpPr txBox="1"/>
          <p:nvPr/>
        </p:nvSpPr>
        <p:spPr>
          <a:xfrm>
            <a:off x="7555137" y="6153090"/>
            <a:ext cx="1584176" cy="400110"/>
          </a:xfrm>
          <a:prstGeom prst="rect">
            <a:avLst/>
          </a:prstGeom>
          <a:noFill/>
        </p:spPr>
        <p:txBody>
          <a:bodyPr wrap="square" rtlCol="0">
            <a:spAutoFit/>
          </a:bodyPr>
          <a:lstStyle/>
          <a:p>
            <a:r>
              <a:rPr kumimoji="1" lang="en-US" altLang="zh-CN" sz="2000" dirty="0"/>
              <a:t>24</a:t>
            </a:r>
            <a:r>
              <a:rPr kumimoji="1" lang="zh-CN" altLang="en-US" sz="2000" dirty="0"/>
              <a:t> </a:t>
            </a:r>
            <a:r>
              <a:rPr kumimoji="1" lang="en-US" altLang="zh-CN" sz="2000" dirty="0"/>
              <a:t>features</a:t>
            </a:r>
            <a:endParaRPr kumimoji="1" lang="zh-CN" altLang="en-US" sz="2000" dirty="0"/>
          </a:p>
        </p:txBody>
      </p:sp>
      <p:cxnSp>
        <p:nvCxnSpPr>
          <p:cNvPr id="28" name="直接箭头连接符 78">
            <a:extLst>
              <a:ext uri="{FF2B5EF4-FFF2-40B4-BE49-F238E27FC236}">
                <a16:creationId xmlns:a16="http://schemas.microsoft.com/office/drawing/2014/main" id="{34FBD990-60F6-4044-ACCF-A6241039BE8D}"/>
              </a:ext>
            </a:extLst>
          </p:cNvPr>
          <p:cNvCxnSpPr>
            <a:cxnSpLocks/>
          </p:cNvCxnSpPr>
          <p:nvPr/>
        </p:nvCxnSpPr>
        <p:spPr>
          <a:xfrm flipV="1">
            <a:off x="5554438" y="1985719"/>
            <a:ext cx="1125728" cy="81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9" name="直接箭头连接符 78">
            <a:extLst>
              <a:ext uri="{FF2B5EF4-FFF2-40B4-BE49-F238E27FC236}">
                <a16:creationId xmlns:a16="http://schemas.microsoft.com/office/drawing/2014/main" id="{B78ECAAF-A539-9341-81FA-19E931CCC626}"/>
              </a:ext>
            </a:extLst>
          </p:cNvPr>
          <p:cNvCxnSpPr>
            <a:cxnSpLocks/>
          </p:cNvCxnSpPr>
          <p:nvPr/>
        </p:nvCxnSpPr>
        <p:spPr>
          <a:xfrm flipV="1">
            <a:off x="5690352" y="5526357"/>
            <a:ext cx="1125728" cy="81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0" name="直接箭头连接符 78">
            <a:extLst>
              <a:ext uri="{FF2B5EF4-FFF2-40B4-BE49-F238E27FC236}">
                <a16:creationId xmlns:a16="http://schemas.microsoft.com/office/drawing/2014/main" id="{8D8C6E61-157A-9B48-8848-279019A2EE26}"/>
              </a:ext>
            </a:extLst>
          </p:cNvPr>
          <p:cNvCxnSpPr>
            <a:cxnSpLocks/>
          </p:cNvCxnSpPr>
          <p:nvPr/>
        </p:nvCxnSpPr>
        <p:spPr>
          <a:xfrm>
            <a:off x="5554439" y="2003405"/>
            <a:ext cx="1139311" cy="126364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31" name="直接箭头连接符 78">
            <a:extLst>
              <a:ext uri="{FF2B5EF4-FFF2-40B4-BE49-F238E27FC236}">
                <a16:creationId xmlns:a16="http://schemas.microsoft.com/office/drawing/2014/main" id="{7A38A6D3-5E19-A248-A33E-6AAC0C1D27AF}"/>
              </a:ext>
            </a:extLst>
          </p:cNvPr>
          <p:cNvCxnSpPr>
            <a:cxnSpLocks/>
          </p:cNvCxnSpPr>
          <p:nvPr/>
        </p:nvCxnSpPr>
        <p:spPr>
          <a:xfrm>
            <a:off x="5580307" y="2028638"/>
            <a:ext cx="1076226" cy="339029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016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Header Pair Structure Identification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19</a:t>
            </a:fld>
            <a:endParaRPr lang="zh-CN" altLang="en-US"/>
          </a:p>
        </p:txBody>
      </p:sp>
      <p:sp>
        <p:nvSpPr>
          <p:cNvPr id="3" name="内容占位符 2">
            <a:extLst>
              <a:ext uri="{FF2B5EF4-FFF2-40B4-BE49-F238E27FC236}">
                <a16:creationId xmlns:a16="http://schemas.microsoft.com/office/drawing/2014/main" id="{5DB8F9F7-EB6F-7741-A30D-9FBD3410E74F}"/>
              </a:ext>
            </a:extLst>
          </p:cNvPr>
          <p:cNvSpPr>
            <a:spLocks noGrp="1"/>
          </p:cNvSpPr>
          <p:nvPr>
            <p:ph idx="1"/>
          </p:nvPr>
        </p:nvSpPr>
        <p:spPr/>
        <p:txBody>
          <a:bodyPr/>
          <a:lstStyle/>
          <a:p>
            <a:r>
              <a:rPr lang="en-US" altLang="zh-CN" dirty="0"/>
              <a:t>Header</a:t>
            </a:r>
            <a:r>
              <a:rPr lang="zh-CN" altLang="en-US" dirty="0"/>
              <a:t> </a:t>
            </a:r>
            <a:r>
              <a:rPr lang="en-US" altLang="zh-CN" dirty="0"/>
              <a:t>pair</a:t>
            </a:r>
            <a:r>
              <a:rPr lang="zh-CN" altLang="en-US" dirty="0"/>
              <a:t> </a:t>
            </a:r>
            <a:r>
              <a:rPr lang="en-US" altLang="zh-CN" dirty="0"/>
              <a:t>structure</a:t>
            </a:r>
          </a:p>
          <a:p>
            <a:pPr lvl="1"/>
            <a:r>
              <a:rPr lang="en-US" altLang="zh-CN" dirty="0"/>
              <a:t>For header pair &lt;h1, h2&gt;, we predict its category &lt;h1.type, h2.type, relation(h1,</a:t>
            </a:r>
            <a:r>
              <a:rPr lang="zh-CN" altLang="en-US" dirty="0"/>
              <a:t> </a:t>
            </a:r>
            <a:r>
              <a:rPr lang="en-US" altLang="zh-CN" dirty="0"/>
              <a:t>h2)&gt;</a:t>
            </a:r>
          </a:p>
          <a:p>
            <a:endParaRPr lang="en-US" altLang="zh-CN" dirty="0"/>
          </a:p>
          <a:p>
            <a:pPr lvl="0"/>
            <a:r>
              <a:rPr lang="en-US" altLang="zh-CN" dirty="0"/>
              <a:t>Multi classifier</a:t>
            </a:r>
          </a:p>
          <a:p>
            <a:pPr lvl="1"/>
            <a:r>
              <a:rPr lang="en-US" altLang="zh-CN" dirty="0">
                <a:solidFill>
                  <a:srgbClr val="5652F9"/>
                </a:solidFill>
              </a:rPr>
              <a:t>Random forest classifier</a:t>
            </a:r>
          </a:p>
          <a:p>
            <a:endParaRPr lang="en-US" altLang="zh-CN" dirty="0"/>
          </a:p>
          <a:p>
            <a:endParaRPr kumimoji="1" lang="zh-CN" altLang="en-US" dirty="0"/>
          </a:p>
        </p:txBody>
      </p:sp>
      <p:sp>
        <p:nvSpPr>
          <p:cNvPr id="19" name="双大括号 18">
            <a:extLst>
              <a:ext uri="{FF2B5EF4-FFF2-40B4-BE49-F238E27FC236}">
                <a16:creationId xmlns:a16="http://schemas.microsoft.com/office/drawing/2014/main" id="{850B1B2C-3E8E-DD43-9B85-C39CF9045203}"/>
              </a:ext>
            </a:extLst>
          </p:cNvPr>
          <p:cNvSpPr/>
          <p:nvPr/>
        </p:nvSpPr>
        <p:spPr bwMode="auto">
          <a:xfrm>
            <a:off x="4799856" y="3945294"/>
            <a:ext cx="1584176" cy="422910"/>
          </a:xfrm>
          <a:prstGeom prst="bracePair">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indent="-342900" fontAlgn="base">
              <a:spcBef>
                <a:spcPct val="20000"/>
              </a:spcBef>
              <a:spcAft>
                <a:spcPct val="0"/>
              </a:spcAft>
              <a:buClr>
                <a:srgbClr val="FF3300"/>
              </a:buClr>
              <a:buSzPct val="75000"/>
              <a:buFont typeface="Wingdings" pitchFamily="2" charset="2"/>
              <a:buChar char="p"/>
            </a:pPr>
            <a:endParaRPr lang="zh-CN" altLang="en-US" b="1">
              <a:solidFill>
                <a:schemeClr val="accent2"/>
              </a:solidFill>
              <a:latin typeface="Verdana" pitchFamily="34" charset="0"/>
              <a:ea typeface="楷体_GB2312" pitchFamily="49" charset="-122"/>
            </a:endParaRPr>
          </a:p>
        </p:txBody>
      </p:sp>
      <p:sp>
        <p:nvSpPr>
          <p:cNvPr id="32" name="左大括号 31">
            <a:extLst>
              <a:ext uri="{FF2B5EF4-FFF2-40B4-BE49-F238E27FC236}">
                <a16:creationId xmlns:a16="http://schemas.microsoft.com/office/drawing/2014/main" id="{84D39983-2741-F544-AF0F-4674972C28A2}"/>
              </a:ext>
            </a:extLst>
          </p:cNvPr>
          <p:cNvSpPr/>
          <p:nvPr/>
        </p:nvSpPr>
        <p:spPr bwMode="auto">
          <a:xfrm>
            <a:off x="1415112" y="4197679"/>
            <a:ext cx="632017" cy="387191"/>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indent="-342900" fontAlgn="base">
              <a:spcBef>
                <a:spcPct val="20000"/>
              </a:spcBef>
              <a:spcAft>
                <a:spcPct val="0"/>
              </a:spcAft>
              <a:buClr>
                <a:srgbClr val="FF3300"/>
              </a:buClr>
              <a:buSzPct val="75000"/>
              <a:buFont typeface="Wingdings" pitchFamily="2" charset="2"/>
              <a:buChar char="p"/>
            </a:pPr>
            <a:endParaRPr lang="zh-CN" altLang="en-US" b="1">
              <a:solidFill>
                <a:schemeClr val="accent2"/>
              </a:solidFill>
              <a:latin typeface="Verdana" pitchFamily="34" charset="0"/>
              <a:ea typeface="楷体_GB2312" pitchFamily="49" charset="-122"/>
            </a:endParaRPr>
          </a:p>
        </p:txBody>
      </p:sp>
      <p:sp>
        <p:nvSpPr>
          <p:cNvPr id="33" name="左大括号 32">
            <a:extLst>
              <a:ext uri="{FF2B5EF4-FFF2-40B4-BE49-F238E27FC236}">
                <a16:creationId xmlns:a16="http://schemas.microsoft.com/office/drawing/2014/main" id="{E26BB1E6-F4D4-CE4A-B9FC-7B4B1B24B579}"/>
              </a:ext>
            </a:extLst>
          </p:cNvPr>
          <p:cNvSpPr/>
          <p:nvPr/>
        </p:nvSpPr>
        <p:spPr bwMode="auto">
          <a:xfrm>
            <a:off x="1867359" y="4253058"/>
            <a:ext cx="804505" cy="387191"/>
          </a:xfrm>
          <a:prstGeom prst="leftBrac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342900" indent="-342900" fontAlgn="base">
              <a:spcBef>
                <a:spcPct val="20000"/>
              </a:spcBef>
              <a:spcAft>
                <a:spcPct val="0"/>
              </a:spcAft>
              <a:buClr>
                <a:srgbClr val="FF3300"/>
              </a:buClr>
              <a:buSzPct val="75000"/>
              <a:buFont typeface="Wingdings" pitchFamily="2" charset="2"/>
              <a:buChar char="p"/>
            </a:pPr>
            <a:endParaRPr lang="zh-CN" altLang="en-US" b="1">
              <a:solidFill>
                <a:schemeClr val="accent2"/>
              </a:solidFill>
              <a:latin typeface="Verdana" pitchFamily="34" charset="0"/>
              <a:ea typeface="楷体_GB2312" pitchFamily="49" charset="-122"/>
            </a:endParaRPr>
          </a:p>
        </p:txBody>
      </p:sp>
      <p:grpSp>
        <p:nvGrpSpPr>
          <p:cNvPr id="34" name="组合 33">
            <a:extLst>
              <a:ext uri="{FF2B5EF4-FFF2-40B4-BE49-F238E27FC236}">
                <a16:creationId xmlns:a16="http://schemas.microsoft.com/office/drawing/2014/main" id="{3E5E93D7-3ED4-6E49-B78C-BBE1D16A4BAD}"/>
              </a:ext>
            </a:extLst>
          </p:cNvPr>
          <p:cNvGrpSpPr/>
          <p:nvPr/>
        </p:nvGrpSpPr>
        <p:grpSpPr>
          <a:xfrm>
            <a:off x="1499751" y="3765844"/>
            <a:ext cx="2499322" cy="2596428"/>
            <a:chOff x="283524" y="3787015"/>
            <a:chExt cx="2499322" cy="2596428"/>
          </a:xfrm>
        </p:grpSpPr>
        <p:sp>
          <p:nvSpPr>
            <p:cNvPr id="35" name="矩形 34">
              <a:extLst>
                <a:ext uri="{FF2B5EF4-FFF2-40B4-BE49-F238E27FC236}">
                  <a16:creationId xmlns:a16="http://schemas.microsoft.com/office/drawing/2014/main" id="{41505137-AE7C-404A-901D-B7F8F00BC2D2}"/>
                </a:ext>
              </a:extLst>
            </p:cNvPr>
            <p:cNvSpPr/>
            <p:nvPr/>
          </p:nvSpPr>
          <p:spPr>
            <a:xfrm>
              <a:off x="283524" y="3787015"/>
              <a:ext cx="1644009" cy="1917153"/>
            </a:xfrm>
            <a:prstGeom prst="rect">
              <a:avLst/>
            </a:prstGeom>
            <a:solidFill>
              <a:schemeClr val="bg1">
                <a:alpha val="0"/>
              </a:schemeClr>
            </a:solidFill>
            <a:ln w="2540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t" anchorCtr="0" forceAA="0" compatLnSpc="1">
              <a:prstTxWarp prst="textNoShape">
                <a:avLst/>
              </a:prstTxWarp>
              <a:noAutofit/>
            </a:bodyPr>
            <a:lstStyle/>
            <a:p>
              <a:pPr algn="ctr"/>
              <a:r>
                <a:rPr lang="en-US" altLang="zh-CN" sz="1600" i="1" dirty="0">
                  <a:solidFill>
                    <a:schemeClr val="dk1"/>
                  </a:solidFill>
                  <a:latin typeface="Times New Roman" panose="02020603050405020304" pitchFamily="18" charset="0"/>
                  <a:cs typeface="Times New Roman" panose="02020603050405020304" pitchFamily="18" charset="0"/>
                </a:rPr>
                <a:t>Feature</a:t>
              </a:r>
              <a:endParaRPr lang="zh-CN" altLang="en-US" sz="1600" i="1" dirty="0">
                <a:solidFill>
                  <a:schemeClr val="dk1"/>
                </a:solidFill>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1FD196D6-90D9-3C46-915C-29CA3547D08F}"/>
                </a:ext>
              </a:extLst>
            </p:cNvPr>
            <p:cNvSpPr/>
            <p:nvPr/>
          </p:nvSpPr>
          <p:spPr>
            <a:xfrm>
              <a:off x="751863" y="4253057"/>
              <a:ext cx="792000" cy="1681026"/>
            </a:xfrm>
            <a:prstGeom prst="rect">
              <a:avLst/>
            </a:prstGeom>
            <a:solidFill>
              <a:schemeClr val="bg1">
                <a:alpha val="0"/>
              </a:scheme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altLang="zh-CN" dirty="0">
                  <a:solidFill>
                    <a:schemeClr val="dk1"/>
                  </a:solidFill>
                  <a:latin typeface="Times New Roman" panose="02020603050405020304" pitchFamily="18" charset="0"/>
                  <a:cs typeface="Times New Roman" panose="02020603050405020304" pitchFamily="18" charset="0"/>
                </a:rPr>
                <a:t>Content</a:t>
              </a:r>
            </a:p>
            <a:p>
              <a:endParaRPr lang="en-US" altLang="zh-CN" dirty="0">
                <a:solidFill>
                  <a:schemeClr val="dk1"/>
                </a:solidFill>
                <a:latin typeface="Times New Roman" panose="02020603050405020304" pitchFamily="18" charset="0"/>
                <a:cs typeface="Times New Roman" panose="02020603050405020304" pitchFamily="18" charset="0"/>
              </a:endParaRPr>
            </a:p>
            <a:p>
              <a:r>
                <a:rPr lang="en-US" altLang="zh-CN" dirty="0">
                  <a:solidFill>
                    <a:schemeClr val="dk1"/>
                  </a:solidFill>
                  <a:latin typeface="Times New Roman" panose="02020603050405020304" pitchFamily="18" charset="0"/>
                  <a:cs typeface="Times New Roman" panose="02020603050405020304" pitchFamily="18" charset="0"/>
                </a:rPr>
                <a:t>Style</a:t>
              </a:r>
            </a:p>
            <a:p>
              <a:endParaRPr lang="en-US" altLang="zh-CN" dirty="0">
                <a:solidFill>
                  <a:schemeClr val="dk1"/>
                </a:solidFill>
                <a:latin typeface="Times New Roman" panose="02020603050405020304" pitchFamily="18" charset="0"/>
                <a:cs typeface="Times New Roman" panose="02020603050405020304" pitchFamily="18" charset="0"/>
              </a:endParaRPr>
            </a:p>
            <a:p>
              <a:r>
                <a:rPr lang="en-US" altLang="zh-CN" dirty="0">
                  <a:solidFill>
                    <a:schemeClr val="dk1"/>
                  </a:solidFill>
                  <a:latin typeface="Times New Roman" panose="02020603050405020304" pitchFamily="18" charset="0"/>
                  <a:cs typeface="Times New Roman" panose="02020603050405020304" pitchFamily="18" charset="0"/>
                </a:rPr>
                <a:t>Spatial</a:t>
              </a:r>
            </a:p>
          </p:txBody>
        </p:sp>
        <p:sp>
          <p:nvSpPr>
            <p:cNvPr id="37" name="左大括号 36">
              <a:extLst>
                <a:ext uri="{FF2B5EF4-FFF2-40B4-BE49-F238E27FC236}">
                  <a16:creationId xmlns:a16="http://schemas.microsoft.com/office/drawing/2014/main" id="{BFEE0B53-381B-D94A-BCE9-8FB8C19BFE1F}"/>
                </a:ext>
              </a:extLst>
            </p:cNvPr>
            <p:cNvSpPr/>
            <p:nvPr/>
          </p:nvSpPr>
          <p:spPr bwMode="auto">
            <a:xfrm>
              <a:off x="331029" y="4341693"/>
              <a:ext cx="420834" cy="1184011"/>
            </a:xfrm>
            <a:prstGeom prst="leftBrace">
              <a:avLst>
                <a:gd name="adj1" fmla="val 8333"/>
                <a:gd name="adj2" fmla="val 5222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spAutoFit/>
            </a:bodyPr>
            <a:lstStyle/>
            <a:p>
              <a:pPr marL="342900" indent="-342900" fontAlgn="base">
                <a:spcBef>
                  <a:spcPct val="20000"/>
                </a:spcBef>
                <a:spcAft>
                  <a:spcPct val="0"/>
                </a:spcAft>
                <a:buClr>
                  <a:srgbClr val="FF3300"/>
                </a:buClr>
                <a:buSzPct val="75000"/>
                <a:buFont typeface="Wingdings" pitchFamily="2" charset="2"/>
                <a:buChar char="p"/>
              </a:pPr>
              <a:endParaRPr lang="zh-CN" altLang="en-US" b="1">
                <a:solidFill>
                  <a:schemeClr val="accent2"/>
                </a:solidFill>
                <a:latin typeface="Verdana" pitchFamily="34" charset="0"/>
                <a:ea typeface="楷体_GB2312" pitchFamily="49" charset="-122"/>
              </a:endParaRPr>
            </a:p>
          </p:txBody>
        </p:sp>
        <p:sp>
          <p:nvSpPr>
            <p:cNvPr id="38" name="文本框 37">
              <a:extLst>
                <a:ext uri="{FF2B5EF4-FFF2-40B4-BE49-F238E27FC236}">
                  <a16:creationId xmlns:a16="http://schemas.microsoft.com/office/drawing/2014/main" id="{C8A1F76D-D164-BE45-B363-A7CD38B09511}"/>
                </a:ext>
              </a:extLst>
            </p:cNvPr>
            <p:cNvSpPr txBox="1"/>
            <p:nvPr/>
          </p:nvSpPr>
          <p:spPr>
            <a:xfrm>
              <a:off x="344210" y="5983333"/>
              <a:ext cx="2438636" cy="400110"/>
            </a:xfrm>
            <a:prstGeom prst="rect">
              <a:avLst/>
            </a:prstGeom>
            <a:noFill/>
          </p:spPr>
          <p:txBody>
            <a:bodyPr wrap="square" rtlCol="0">
              <a:spAutoFit/>
            </a:bodyPr>
            <a:lstStyle/>
            <a:p>
              <a:r>
                <a:rPr kumimoji="1" lang="en-US" altLang="zh-CN" sz="2000" b="1" dirty="0"/>
                <a:t>46</a:t>
              </a:r>
              <a:r>
                <a:rPr kumimoji="1" lang="zh-CN" altLang="en-US" sz="2000" b="1" dirty="0"/>
                <a:t>  </a:t>
              </a:r>
              <a:r>
                <a:rPr kumimoji="1" lang="en-US" altLang="zh-CN" sz="2000" b="1" dirty="0"/>
                <a:t>features</a:t>
              </a:r>
              <a:endParaRPr kumimoji="1" lang="zh-CN" altLang="en-US" sz="2000" b="1" dirty="0"/>
            </a:p>
          </p:txBody>
        </p:sp>
      </p:grpSp>
      <p:grpSp>
        <p:nvGrpSpPr>
          <p:cNvPr id="8" name="组合 7">
            <a:extLst>
              <a:ext uri="{FF2B5EF4-FFF2-40B4-BE49-F238E27FC236}">
                <a16:creationId xmlns:a16="http://schemas.microsoft.com/office/drawing/2014/main" id="{EC3E027C-18DC-E443-8AFC-F7D68D906AED}"/>
              </a:ext>
            </a:extLst>
          </p:cNvPr>
          <p:cNvGrpSpPr/>
          <p:nvPr/>
        </p:nvGrpSpPr>
        <p:grpSpPr>
          <a:xfrm>
            <a:off x="3340061" y="3945295"/>
            <a:ext cx="3859502" cy="2424109"/>
            <a:chOff x="3340061" y="3945295"/>
            <a:chExt cx="3859502" cy="2424109"/>
          </a:xfrm>
        </p:grpSpPr>
        <p:sp>
          <p:nvSpPr>
            <p:cNvPr id="40" name="文本框 39">
              <a:extLst>
                <a:ext uri="{FF2B5EF4-FFF2-40B4-BE49-F238E27FC236}">
                  <a16:creationId xmlns:a16="http://schemas.microsoft.com/office/drawing/2014/main" id="{53047F77-D437-3A4D-B38D-97803C3FFB25}"/>
                </a:ext>
              </a:extLst>
            </p:cNvPr>
            <p:cNvSpPr txBox="1"/>
            <p:nvPr/>
          </p:nvSpPr>
          <p:spPr>
            <a:xfrm>
              <a:off x="4760927" y="5969294"/>
              <a:ext cx="2438636" cy="400110"/>
            </a:xfrm>
            <a:prstGeom prst="rect">
              <a:avLst/>
            </a:prstGeom>
            <a:noFill/>
          </p:spPr>
          <p:txBody>
            <a:bodyPr wrap="square" rtlCol="0">
              <a:spAutoFit/>
            </a:bodyPr>
            <a:lstStyle/>
            <a:p>
              <a:r>
                <a:rPr kumimoji="1" lang="en-US" altLang="zh-CN" sz="2000" b="1" dirty="0"/>
                <a:t>Multi</a:t>
              </a:r>
              <a:r>
                <a:rPr kumimoji="1" lang="zh-CN" altLang="en-US" sz="2000" b="1" dirty="0"/>
                <a:t> </a:t>
              </a:r>
              <a:r>
                <a:rPr kumimoji="1" lang="en-US" altLang="zh-CN" sz="2000" b="1" dirty="0"/>
                <a:t>classifier</a:t>
              </a:r>
              <a:endParaRPr kumimoji="1" lang="zh-CN" altLang="en-US" sz="2000" b="1" dirty="0"/>
            </a:p>
          </p:txBody>
        </p:sp>
        <p:sp>
          <p:nvSpPr>
            <p:cNvPr id="42" name="矩形 41">
              <a:extLst>
                <a:ext uri="{FF2B5EF4-FFF2-40B4-BE49-F238E27FC236}">
                  <a16:creationId xmlns:a16="http://schemas.microsoft.com/office/drawing/2014/main" id="{6BD96BE1-4C22-4A4D-B1DC-9ECF230D2A68}"/>
                </a:ext>
              </a:extLst>
            </p:cNvPr>
            <p:cNvSpPr/>
            <p:nvPr/>
          </p:nvSpPr>
          <p:spPr>
            <a:xfrm>
              <a:off x="3340061" y="4926098"/>
              <a:ext cx="1409601" cy="292602"/>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Calculate</a:t>
              </a:r>
              <a:endParaRPr lang="zh-CN" altLang="en-US" sz="2000" b="1" dirty="0"/>
            </a:p>
          </p:txBody>
        </p:sp>
        <p:pic>
          <p:nvPicPr>
            <p:cNvPr id="43" name="图片 42">
              <a:extLst>
                <a:ext uri="{FF2B5EF4-FFF2-40B4-BE49-F238E27FC236}">
                  <a16:creationId xmlns:a16="http://schemas.microsoft.com/office/drawing/2014/main" id="{1D820C4F-F1F5-4E49-A47A-5CDC26563C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10018" y="3945295"/>
              <a:ext cx="1702048" cy="1702048"/>
            </a:xfrm>
            <a:prstGeom prst="rect">
              <a:avLst/>
            </a:prstGeom>
          </p:spPr>
        </p:pic>
      </p:grpSp>
      <p:sp>
        <p:nvSpPr>
          <p:cNvPr id="44" name="文本框 43">
            <a:extLst>
              <a:ext uri="{FF2B5EF4-FFF2-40B4-BE49-F238E27FC236}">
                <a16:creationId xmlns:a16="http://schemas.microsoft.com/office/drawing/2014/main" id="{D8B49A4B-7E77-BF4C-A544-CB78D9C7516D}"/>
              </a:ext>
            </a:extLst>
          </p:cNvPr>
          <p:cNvSpPr txBox="1"/>
          <p:nvPr/>
        </p:nvSpPr>
        <p:spPr>
          <a:xfrm>
            <a:off x="8672147" y="3894992"/>
            <a:ext cx="184731" cy="369332"/>
          </a:xfrm>
          <a:prstGeom prst="rect">
            <a:avLst/>
          </a:prstGeom>
          <a:noFill/>
        </p:spPr>
        <p:txBody>
          <a:bodyPr wrap="none" rtlCol="0">
            <a:spAutoFit/>
          </a:bodyPr>
          <a:lstStyle/>
          <a:p>
            <a:endParaRPr kumimoji="1" lang="zh-CN" altLang="en-US" dirty="0"/>
          </a:p>
        </p:txBody>
      </p:sp>
      <p:grpSp>
        <p:nvGrpSpPr>
          <p:cNvPr id="45" name="组合 44">
            <a:extLst>
              <a:ext uri="{FF2B5EF4-FFF2-40B4-BE49-F238E27FC236}">
                <a16:creationId xmlns:a16="http://schemas.microsoft.com/office/drawing/2014/main" id="{6BF32B6D-72A7-A241-AC0E-28100B9BDBFB}"/>
              </a:ext>
            </a:extLst>
          </p:cNvPr>
          <p:cNvGrpSpPr/>
          <p:nvPr/>
        </p:nvGrpSpPr>
        <p:grpSpPr>
          <a:xfrm>
            <a:off x="6292202" y="3967518"/>
            <a:ext cx="4582155" cy="2401886"/>
            <a:chOff x="4768202" y="3967518"/>
            <a:chExt cx="4582155" cy="2401886"/>
          </a:xfrm>
        </p:grpSpPr>
        <p:sp>
          <p:nvSpPr>
            <p:cNvPr id="46" name="文本框 45">
              <a:extLst>
                <a:ext uri="{FF2B5EF4-FFF2-40B4-BE49-F238E27FC236}">
                  <a16:creationId xmlns:a16="http://schemas.microsoft.com/office/drawing/2014/main" id="{C8F7D068-DC17-CB4E-AE50-977B3E2B8F9F}"/>
                </a:ext>
              </a:extLst>
            </p:cNvPr>
            <p:cNvSpPr txBox="1"/>
            <p:nvPr/>
          </p:nvSpPr>
          <p:spPr>
            <a:xfrm>
              <a:off x="6337332" y="5969294"/>
              <a:ext cx="3013025" cy="400110"/>
            </a:xfrm>
            <a:prstGeom prst="rect">
              <a:avLst/>
            </a:prstGeom>
            <a:noFill/>
          </p:spPr>
          <p:txBody>
            <a:bodyPr wrap="square" rtlCol="0">
              <a:spAutoFit/>
            </a:bodyPr>
            <a:lstStyle/>
            <a:p>
              <a:r>
                <a:rPr kumimoji="1" lang="en-US" altLang="zh-CN" sz="2000" b="1" dirty="0"/>
                <a:t>Header</a:t>
              </a:r>
              <a:r>
                <a:rPr kumimoji="1" lang="zh-CN" altLang="en-US" sz="2000" b="1" dirty="0"/>
                <a:t> </a:t>
              </a:r>
              <a:r>
                <a:rPr kumimoji="1" lang="en-US" altLang="zh-CN" sz="2000" b="1" dirty="0"/>
                <a:t>pair structure</a:t>
              </a:r>
              <a:endParaRPr kumimoji="1" lang="zh-CN" altLang="en-US" sz="2000" b="1" dirty="0"/>
            </a:p>
          </p:txBody>
        </p:sp>
        <p:cxnSp>
          <p:nvCxnSpPr>
            <p:cNvPr id="47" name="直接箭头连接符 78">
              <a:extLst>
                <a:ext uri="{FF2B5EF4-FFF2-40B4-BE49-F238E27FC236}">
                  <a16:creationId xmlns:a16="http://schemas.microsoft.com/office/drawing/2014/main" id="{A16DC8B7-8F9D-994F-917D-147A1084C1F4}"/>
                </a:ext>
              </a:extLst>
            </p:cNvPr>
            <p:cNvCxnSpPr>
              <a:cxnSpLocks/>
            </p:cNvCxnSpPr>
            <p:nvPr/>
          </p:nvCxnSpPr>
          <p:spPr>
            <a:xfrm>
              <a:off x="5151120" y="4640249"/>
              <a:ext cx="87306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48" name="矩形 47">
              <a:extLst>
                <a:ext uri="{FF2B5EF4-FFF2-40B4-BE49-F238E27FC236}">
                  <a16:creationId xmlns:a16="http://schemas.microsoft.com/office/drawing/2014/main" id="{0975332E-3E54-C94C-B69D-FF1CE9EE5D6D}"/>
                </a:ext>
              </a:extLst>
            </p:cNvPr>
            <p:cNvSpPr/>
            <p:nvPr/>
          </p:nvSpPr>
          <p:spPr>
            <a:xfrm>
              <a:off x="4768202" y="4917757"/>
              <a:ext cx="1409601" cy="292602"/>
            </a:xfrm>
            <a:prstGeom prst="rect">
              <a:avLst/>
            </a:prstGeom>
            <a:noFill/>
            <a:ln w="19050">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2000" b="1" dirty="0"/>
                <a:t>Predict</a:t>
              </a:r>
              <a:endParaRPr lang="zh-CN" altLang="en-US" sz="2000" b="1" dirty="0"/>
            </a:p>
          </p:txBody>
        </p:sp>
        <p:sp>
          <p:nvSpPr>
            <p:cNvPr id="49" name="矩形 48">
              <a:extLst>
                <a:ext uri="{FF2B5EF4-FFF2-40B4-BE49-F238E27FC236}">
                  <a16:creationId xmlns:a16="http://schemas.microsoft.com/office/drawing/2014/main" id="{AE681C0B-C473-5748-A861-3C5793A5E7C2}"/>
                </a:ext>
              </a:extLst>
            </p:cNvPr>
            <p:cNvSpPr/>
            <p:nvPr/>
          </p:nvSpPr>
          <p:spPr>
            <a:xfrm>
              <a:off x="6337332" y="3967518"/>
              <a:ext cx="2783412" cy="1728853"/>
            </a:xfrm>
            <a:prstGeom prst="rect">
              <a:avLst/>
            </a:prstGeom>
            <a:solidFill>
              <a:schemeClr val="bg1">
                <a:alpha val="0"/>
              </a:schemeClr>
            </a:solid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t" anchorCtr="0" forceAA="0" compatLnSpc="1">
              <a:prstTxWarp prst="textNoShape">
                <a:avLst/>
              </a:prstTxWarp>
              <a:noAutofit/>
            </a:bodyPr>
            <a:lstStyle/>
            <a:p>
              <a:r>
                <a:rPr lang="en-US" altLang="zh-CN" dirty="0">
                  <a:solidFill>
                    <a:srgbClr val="0070C0"/>
                  </a:solidFill>
                  <a:latin typeface="Times New Roman" panose="02020603050405020304" pitchFamily="18" charset="0"/>
                  <a:cs typeface="Times New Roman" panose="02020603050405020304" pitchFamily="18" charset="0"/>
                </a:rPr>
                <a:t>&lt;A1, B1&gt;   </a:t>
              </a:r>
              <a:r>
                <a:rPr lang="en-US" altLang="zh-CN" dirty="0">
                  <a:solidFill>
                    <a:schemeClr val="dk1"/>
                  </a:solidFill>
                  <a:latin typeface="Times New Roman" panose="02020603050405020304" pitchFamily="18" charset="0"/>
                  <a:cs typeface="Times New Roman" panose="02020603050405020304" pitchFamily="18" charset="0"/>
                </a:rPr>
                <a:t>→</a:t>
              </a:r>
            </a:p>
            <a:p>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&lt; Index name, </a:t>
              </a:r>
              <a:r>
                <a:rPr lang="zh-CN" altLang="en-US" dirty="0">
                  <a:solidFill>
                    <a:schemeClr val="dk1"/>
                  </a:solidFill>
                  <a:latin typeface="Times New Roman" panose="02020603050405020304" pitchFamily="18" charset="0"/>
                  <a:cs typeface="Times New Roman" panose="02020603050405020304" pitchFamily="18" charset="0"/>
                </a:rPr>
                <a:t>   </a:t>
              </a:r>
              <a:endParaRPr lang="en-US" altLang="zh-CN" dirty="0">
                <a:solidFill>
                  <a:schemeClr val="dk1"/>
                </a:solidFill>
                <a:latin typeface="Times New Roman" panose="02020603050405020304" pitchFamily="18" charset="0"/>
                <a:cs typeface="Times New Roman" panose="02020603050405020304" pitchFamily="18" charset="0"/>
              </a:endParaRPr>
            </a:p>
            <a:p>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Aggregation, No relation&gt;</a:t>
              </a:r>
            </a:p>
            <a:p>
              <a:r>
                <a:rPr lang="en-US" altLang="zh-CN" dirty="0">
                  <a:solidFill>
                    <a:srgbClr val="0070C0"/>
                  </a:solidFill>
                  <a:latin typeface="Times New Roman" panose="02020603050405020304" pitchFamily="18" charset="0"/>
                  <a:cs typeface="Times New Roman" panose="02020603050405020304" pitchFamily="18" charset="0"/>
                </a:rPr>
                <a:t>&lt;A1, A4&gt;   </a:t>
              </a:r>
              <a:r>
                <a:rPr lang="en-US" altLang="zh-CN" dirty="0">
                  <a:solidFill>
                    <a:schemeClr val="dk1"/>
                  </a:solidFill>
                  <a:latin typeface="Times New Roman" panose="02020603050405020304" pitchFamily="18" charset="0"/>
                  <a:cs typeface="Times New Roman" panose="02020603050405020304" pitchFamily="18" charset="0"/>
                </a:rPr>
                <a:t>→ </a:t>
              </a:r>
            </a:p>
            <a:p>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&lt; Index</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name,</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Index, </a:t>
              </a:r>
              <a:r>
                <a:rPr lang="zh-CN" altLang="en-US" dirty="0">
                  <a:solidFill>
                    <a:schemeClr val="dk1"/>
                  </a:solidFill>
                  <a:latin typeface="Times New Roman" panose="02020603050405020304" pitchFamily="18" charset="0"/>
                  <a:cs typeface="Times New Roman" panose="02020603050405020304" pitchFamily="18" charset="0"/>
                </a:rPr>
                <a:t>                                  </a:t>
              </a:r>
              <a:endParaRPr lang="en-US" altLang="zh-CN" dirty="0">
                <a:solidFill>
                  <a:schemeClr val="dk1"/>
                </a:solidFill>
                <a:latin typeface="Times New Roman" panose="02020603050405020304" pitchFamily="18" charset="0"/>
                <a:cs typeface="Times New Roman" panose="02020603050405020304" pitchFamily="18" charset="0"/>
              </a:endParaRPr>
            </a:p>
            <a:p>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Index</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name</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index &gt;</a:t>
              </a:r>
            </a:p>
          </p:txBody>
        </p:sp>
      </p:grpSp>
      <p:cxnSp>
        <p:nvCxnSpPr>
          <p:cNvPr id="50" name="直接箭头连接符 78">
            <a:extLst>
              <a:ext uri="{FF2B5EF4-FFF2-40B4-BE49-F238E27FC236}">
                <a16:creationId xmlns:a16="http://schemas.microsoft.com/office/drawing/2014/main" id="{62D3A50C-C243-D749-8DC4-D41B531AA16F}"/>
              </a:ext>
            </a:extLst>
          </p:cNvPr>
          <p:cNvCxnSpPr>
            <a:cxnSpLocks/>
          </p:cNvCxnSpPr>
          <p:nvPr/>
        </p:nvCxnSpPr>
        <p:spPr>
          <a:xfrm>
            <a:off x="3608330" y="4584870"/>
            <a:ext cx="873061"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6586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5AE7582-074D-5A48-8B71-39CB1FAE4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840" y="4512331"/>
            <a:ext cx="2437264" cy="1825596"/>
          </a:xfrm>
          <a:prstGeom prst="rect">
            <a:avLst/>
          </a:prstGeom>
        </p:spPr>
      </p:pic>
      <p:sp>
        <p:nvSpPr>
          <p:cNvPr id="2" name="标题 1"/>
          <p:cNvSpPr>
            <a:spLocks noGrp="1"/>
          </p:cNvSpPr>
          <p:nvPr>
            <p:ph type="title"/>
          </p:nvPr>
        </p:nvSpPr>
        <p:spPr/>
        <p:txBody>
          <a:bodyPr/>
          <a:lstStyle/>
          <a:p>
            <a:r>
              <a:rPr lang="en-US" altLang="zh-CN" dirty="0"/>
              <a:t>Spreadsheet</a:t>
            </a:r>
            <a:endParaRPr lang="zh-CN" altLang="en-US" dirty="0"/>
          </a:p>
        </p:txBody>
      </p:sp>
      <p:sp>
        <p:nvSpPr>
          <p:cNvPr id="3" name="内容占位符 2"/>
          <p:cNvSpPr>
            <a:spLocks noGrp="1"/>
          </p:cNvSpPr>
          <p:nvPr>
            <p:ph idx="1"/>
          </p:nvPr>
        </p:nvSpPr>
        <p:spPr/>
        <p:txBody>
          <a:bodyPr/>
          <a:lstStyle/>
          <a:p>
            <a:r>
              <a:rPr lang="en-US" altLang="zh-CN" dirty="0"/>
              <a:t>Spreadsheets</a:t>
            </a:r>
            <a:r>
              <a:rPr lang="zh-CN" altLang="en-US" dirty="0"/>
              <a:t> </a:t>
            </a:r>
            <a:r>
              <a:rPr lang="en-US" altLang="zh-CN" dirty="0"/>
              <a:t>are</a:t>
            </a:r>
            <a:r>
              <a:rPr lang="zh-CN" altLang="en-US" dirty="0"/>
              <a:t> </a:t>
            </a:r>
            <a:r>
              <a:rPr lang="en-US" altLang="zh-CN" dirty="0"/>
              <a:t>widely</a:t>
            </a:r>
            <a:r>
              <a:rPr lang="zh-CN" altLang="en-US" dirty="0"/>
              <a:t> </a:t>
            </a:r>
            <a:r>
              <a:rPr lang="en-US" altLang="zh-CN" dirty="0"/>
              <a:t>used</a:t>
            </a:r>
          </a:p>
          <a:p>
            <a:pPr lvl="1"/>
            <a:r>
              <a:rPr lang="en-US" altLang="zh-CN" dirty="0"/>
              <a:t>Spreadsheet</a:t>
            </a:r>
            <a:r>
              <a:rPr lang="zh-CN" altLang="en-US" dirty="0"/>
              <a:t> </a:t>
            </a:r>
            <a:r>
              <a:rPr lang="en-US" altLang="zh-CN" dirty="0"/>
              <a:t>systems: Microsoft Excel, WPS, Google Sheet</a:t>
            </a:r>
          </a:p>
          <a:p>
            <a:pPr lvl="1"/>
            <a:r>
              <a:rPr lang="en-US" altLang="zh-CN" dirty="0"/>
              <a:t>More than 50% businesses use spreadsheets [1]</a:t>
            </a:r>
          </a:p>
          <a:p>
            <a:pPr lvl="1"/>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a:t>
            </a:fld>
            <a:endParaRPr lang="zh-CN" altLang="en-US"/>
          </a:p>
        </p:txBody>
      </p:sp>
      <p:sp>
        <p:nvSpPr>
          <p:cNvPr id="6" name="矩形 5">
            <a:extLst>
              <a:ext uri="{FF2B5EF4-FFF2-40B4-BE49-F238E27FC236}">
                <a16:creationId xmlns:a16="http://schemas.microsoft.com/office/drawing/2014/main" id="{15217E0D-F366-234A-9152-F2592C590A3B}"/>
              </a:ext>
            </a:extLst>
          </p:cNvPr>
          <p:cNvSpPr/>
          <p:nvPr/>
        </p:nvSpPr>
        <p:spPr>
          <a:xfrm>
            <a:off x="612843" y="6303831"/>
            <a:ext cx="10933889" cy="646331"/>
          </a:xfrm>
          <a:prstGeom prst="rect">
            <a:avLst/>
          </a:prstGeom>
        </p:spPr>
        <p:txBody>
          <a:bodyPr wrap="square">
            <a:spAutoFit/>
          </a:bodyPr>
          <a:lstStyle/>
          <a:p>
            <a:r>
              <a:rPr lang="en" altLang="zh-CN" dirty="0"/>
              <a:t>[1] </a:t>
            </a:r>
            <a:r>
              <a:rPr lang="en" altLang="zh-CN" dirty="0">
                <a:latin typeface="LinLibertineTI"/>
              </a:rPr>
              <a:t>Rethinking Spreadsheets and Performance Management</a:t>
            </a:r>
            <a:r>
              <a:rPr lang="en" altLang="zh-CN" dirty="0">
                <a:latin typeface="LinLibertineT"/>
              </a:rPr>
              <a:t>. </a:t>
            </a:r>
            <a:r>
              <a:rPr lang="en" altLang="zh-CN" dirty="0">
                <a:solidFill>
                  <a:srgbClr val="0054C9"/>
                </a:solidFill>
                <a:latin typeface="LinLibertineT"/>
              </a:rPr>
              <a:t>https://</a:t>
            </a:r>
            <a:r>
              <a:rPr lang="en" altLang="zh-CN" dirty="0" err="1">
                <a:solidFill>
                  <a:srgbClr val="0054C9"/>
                </a:solidFill>
                <a:latin typeface="LinLibertineT"/>
              </a:rPr>
              <a:t>www.cutimes.com</a:t>
            </a:r>
            <a:r>
              <a:rPr lang="en" altLang="zh-CN" dirty="0">
                <a:solidFill>
                  <a:srgbClr val="0054C9"/>
                </a:solidFill>
                <a:latin typeface="LinLibertineT"/>
              </a:rPr>
              <a:t>/rethinking-spreadsheets-and- performance- management</a:t>
            </a:r>
            <a:endParaRPr lang="en" altLang="zh-CN" dirty="0"/>
          </a:p>
        </p:txBody>
      </p:sp>
      <p:pic>
        <p:nvPicPr>
          <p:cNvPr id="9" name="图片 8">
            <a:extLst>
              <a:ext uri="{FF2B5EF4-FFF2-40B4-BE49-F238E27FC236}">
                <a16:creationId xmlns:a16="http://schemas.microsoft.com/office/drawing/2014/main" id="{295AE4DF-0D5B-6441-8584-238246C995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6352" y="2957547"/>
            <a:ext cx="2160240" cy="1209734"/>
          </a:xfrm>
          <a:prstGeom prst="rect">
            <a:avLst/>
          </a:prstGeom>
        </p:spPr>
      </p:pic>
      <p:pic>
        <p:nvPicPr>
          <p:cNvPr id="11" name="图片 10">
            <a:extLst>
              <a:ext uri="{FF2B5EF4-FFF2-40B4-BE49-F238E27FC236}">
                <a16:creationId xmlns:a16="http://schemas.microsoft.com/office/drawing/2014/main" id="{25359575-25A2-1340-BE5C-6582F9ADD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6659" y="3352448"/>
            <a:ext cx="4502880" cy="2456690"/>
          </a:xfrm>
          <a:prstGeom prst="rect">
            <a:avLst/>
          </a:prstGeom>
        </p:spPr>
      </p:pic>
      <p:pic>
        <p:nvPicPr>
          <p:cNvPr id="13" name="图片 12">
            <a:extLst>
              <a:ext uri="{FF2B5EF4-FFF2-40B4-BE49-F238E27FC236}">
                <a16:creationId xmlns:a16="http://schemas.microsoft.com/office/drawing/2014/main" id="{DD480F2F-BADB-2D43-8498-CBE33E3772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461" y="4153339"/>
            <a:ext cx="2095783" cy="1101976"/>
          </a:xfrm>
          <a:prstGeom prst="rect">
            <a:avLst/>
          </a:prstGeom>
        </p:spPr>
      </p:pic>
    </p:spTree>
    <p:extLst>
      <p:ext uri="{BB962C8B-B14F-4D97-AF65-F5344CB8AC3E}">
        <p14:creationId xmlns:p14="http://schemas.microsoft.com/office/powerpoint/2010/main" val="88434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Generate Consistent Table Structure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20</a:t>
            </a:fld>
            <a:endParaRPr lang="zh-CN" altLang="en-US"/>
          </a:p>
        </p:txBody>
      </p:sp>
      <p:sp>
        <p:nvSpPr>
          <p:cNvPr id="3" name="内容占位符 2">
            <a:extLst>
              <a:ext uri="{FF2B5EF4-FFF2-40B4-BE49-F238E27FC236}">
                <a16:creationId xmlns:a16="http://schemas.microsoft.com/office/drawing/2014/main" id="{5DB8F9F7-EB6F-7741-A30D-9FBD3410E74F}"/>
              </a:ext>
            </a:extLst>
          </p:cNvPr>
          <p:cNvSpPr>
            <a:spLocks noGrp="1"/>
          </p:cNvSpPr>
          <p:nvPr>
            <p:ph idx="1"/>
          </p:nvPr>
        </p:nvSpPr>
        <p:spPr/>
        <p:txBody>
          <a:bodyPr/>
          <a:lstStyle/>
          <a:p>
            <a:r>
              <a:rPr lang="en-US" altLang="zh-CN" dirty="0"/>
              <a:t>Has</a:t>
            </a:r>
            <a:r>
              <a:rPr lang="zh-CN" altLang="en-US" dirty="0"/>
              <a:t> </a:t>
            </a:r>
            <a:r>
              <a:rPr lang="en-US" altLang="zh-CN" dirty="0"/>
              <a:t>the</a:t>
            </a:r>
            <a:r>
              <a:rPr lang="zh-CN" altLang="en-US" dirty="0"/>
              <a:t> </a:t>
            </a:r>
            <a:r>
              <a:rPr lang="en-US" altLang="zh-CN" dirty="0">
                <a:solidFill>
                  <a:srgbClr val="FF0000"/>
                </a:solidFill>
              </a:rPr>
              <a:t>high</a:t>
            </a:r>
            <a:r>
              <a:rPr lang="zh-CN" altLang="en-US" dirty="0">
                <a:solidFill>
                  <a:srgbClr val="FF0000"/>
                </a:solidFill>
              </a:rPr>
              <a:t> </a:t>
            </a:r>
            <a:r>
              <a:rPr lang="en-US" altLang="zh-CN" dirty="0"/>
              <a:t>probability and is </a:t>
            </a:r>
            <a:r>
              <a:rPr lang="en-US" altLang="zh-CN" dirty="0">
                <a:solidFill>
                  <a:srgbClr val="FF0000"/>
                </a:solidFill>
              </a:rPr>
              <a:t>compatible </a:t>
            </a:r>
            <a:r>
              <a:rPr lang="en-US" altLang="zh-CN" dirty="0"/>
              <a:t>with </a:t>
            </a:r>
            <a:r>
              <a:rPr lang="zh-CN" altLang="en-US" dirty="0"/>
              <a:t> </a:t>
            </a:r>
            <a:r>
              <a:rPr lang="en-US" altLang="zh-CN" dirty="0"/>
              <a:t>current structure </a:t>
            </a:r>
          </a:p>
          <a:p>
            <a:endParaRPr lang="en-US" altLang="zh-CN" dirty="0"/>
          </a:p>
          <a:p>
            <a:endParaRPr lang="en-US" altLang="zh-CN" dirty="0"/>
          </a:p>
          <a:p>
            <a:pPr marL="0" indent="0">
              <a:buNone/>
            </a:pPr>
            <a:endParaRPr kumimoji="1" lang="zh-CN" altLang="en-US" dirty="0"/>
          </a:p>
        </p:txBody>
      </p:sp>
      <p:sp>
        <p:nvSpPr>
          <p:cNvPr id="56" name="矩形 55">
            <a:extLst>
              <a:ext uri="{FF2B5EF4-FFF2-40B4-BE49-F238E27FC236}">
                <a16:creationId xmlns:a16="http://schemas.microsoft.com/office/drawing/2014/main" id="{75517039-56E2-FC41-9E89-5C31E4944067}"/>
              </a:ext>
            </a:extLst>
          </p:cNvPr>
          <p:cNvSpPr/>
          <p:nvPr/>
        </p:nvSpPr>
        <p:spPr>
          <a:xfrm>
            <a:off x="3265727" y="2301857"/>
            <a:ext cx="4696288" cy="967282"/>
          </a:xfrm>
          <a:prstGeom prst="rect">
            <a:avLst/>
          </a:prstGeom>
          <a:solidFill>
            <a:schemeClr val="bg1">
              <a:alpha val="0"/>
            </a:schemeClr>
          </a:solid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t" anchorCtr="0" forceAA="0" compatLnSpc="1">
            <a:prstTxWarp prst="textNoShape">
              <a:avLst/>
            </a:prstTxWarp>
            <a:noAutofit/>
          </a:bodyPr>
          <a:lstStyle/>
          <a:p>
            <a:r>
              <a:rPr lang="en-US" altLang="zh-CN" dirty="0">
                <a:solidFill>
                  <a:schemeClr val="dk1"/>
                </a:solidFill>
                <a:latin typeface="Times New Roman" panose="02020603050405020304" pitchFamily="18" charset="0"/>
                <a:cs typeface="Times New Roman" panose="02020603050405020304" pitchFamily="18" charset="0"/>
              </a:rPr>
              <a:t>&lt;</a:t>
            </a:r>
            <a:r>
              <a:rPr lang="en-US" altLang="zh-CN" dirty="0">
                <a:solidFill>
                  <a:srgbClr val="FF0000"/>
                </a:solidFill>
                <a:latin typeface="Times New Roman" panose="02020603050405020304" pitchFamily="18" charset="0"/>
                <a:cs typeface="Times New Roman" panose="02020603050405020304" pitchFamily="18" charset="0"/>
              </a:rPr>
              <a:t>Value name</a:t>
            </a:r>
            <a:r>
              <a:rPr lang="en-US" altLang="zh-CN" dirty="0">
                <a:solidFill>
                  <a:schemeClr val="dk1"/>
                </a:solidFill>
                <a:latin typeface="Times New Roman" panose="02020603050405020304" pitchFamily="18" charset="0"/>
                <a:cs typeface="Times New Roman" panose="02020603050405020304" pitchFamily="18" charset="0"/>
              </a:rPr>
              <a:t>, Aggregation, No relation&gt;:  0.9</a:t>
            </a:r>
          </a:p>
          <a:p>
            <a:r>
              <a:rPr lang="en-US" altLang="zh-CN" dirty="0">
                <a:solidFill>
                  <a:schemeClr val="dk1"/>
                </a:solidFill>
                <a:latin typeface="Times New Roman" panose="02020603050405020304" pitchFamily="18" charset="0"/>
                <a:cs typeface="Times New Roman" panose="02020603050405020304" pitchFamily="18" charset="0"/>
              </a:rPr>
              <a:t>&lt;</a:t>
            </a:r>
            <a:r>
              <a:rPr lang="en-US" altLang="zh-CN" dirty="0">
                <a:solidFill>
                  <a:srgbClr val="0070C0"/>
                </a:solidFill>
                <a:latin typeface="Times New Roman" panose="02020603050405020304" pitchFamily="18" charset="0"/>
                <a:cs typeface="Times New Roman" panose="02020603050405020304" pitchFamily="18" charset="0"/>
              </a:rPr>
              <a:t>Index</a:t>
            </a:r>
            <a:r>
              <a:rPr lang="zh-CN" altLang="en-US" dirty="0">
                <a:solidFill>
                  <a:srgbClr val="0070C0"/>
                </a:solidFill>
                <a:latin typeface="Times New Roman" panose="02020603050405020304" pitchFamily="18" charset="0"/>
                <a:cs typeface="Times New Roman" panose="02020603050405020304" pitchFamily="18" charset="0"/>
              </a:rPr>
              <a:t> </a:t>
            </a:r>
            <a:r>
              <a:rPr lang="en-US" altLang="zh-CN" dirty="0">
                <a:solidFill>
                  <a:srgbClr val="0070C0"/>
                </a:solidFill>
                <a:latin typeface="Times New Roman" panose="02020603050405020304" pitchFamily="18" charset="0"/>
                <a:cs typeface="Times New Roman" panose="02020603050405020304" pitchFamily="18" charset="0"/>
              </a:rPr>
              <a:t>name</a:t>
            </a:r>
            <a:r>
              <a:rPr lang="en-US" altLang="zh-CN" dirty="0">
                <a:solidFill>
                  <a:schemeClr val="dk1"/>
                </a:solidFill>
                <a:latin typeface="Times New Roman" panose="02020603050405020304" pitchFamily="18" charset="0"/>
                <a:cs typeface="Times New Roman" panose="02020603050405020304" pitchFamily="18" charset="0"/>
              </a:rPr>
              <a:t>, Index</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name, No</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relation&gt;:  0.8</a:t>
            </a:r>
          </a:p>
          <a:p>
            <a:r>
              <a:rPr lang="en-US" altLang="zh-CN" dirty="0">
                <a:solidFill>
                  <a:schemeClr val="dk1"/>
                </a:solidFill>
                <a:latin typeface="Times New Roman" panose="02020603050405020304" pitchFamily="18" charset="0"/>
                <a:cs typeface="Times New Roman" panose="02020603050405020304" pitchFamily="18" charset="0"/>
              </a:rPr>
              <a:t>                            … …</a:t>
            </a:r>
          </a:p>
        </p:txBody>
      </p:sp>
      <p:sp>
        <p:nvSpPr>
          <p:cNvPr id="57" name="矩形 56">
            <a:extLst>
              <a:ext uri="{FF2B5EF4-FFF2-40B4-BE49-F238E27FC236}">
                <a16:creationId xmlns:a16="http://schemas.microsoft.com/office/drawing/2014/main" id="{F4E17F82-BE66-C64C-9A27-2EEF1D146B2B}"/>
              </a:ext>
            </a:extLst>
          </p:cNvPr>
          <p:cNvSpPr/>
          <p:nvPr/>
        </p:nvSpPr>
        <p:spPr>
          <a:xfrm>
            <a:off x="3286631" y="3684061"/>
            <a:ext cx="5479330" cy="940430"/>
          </a:xfrm>
          <a:prstGeom prst="rect">
            <a:avLst/>
          </a:prstGeom>
          <a:solidFill>
            <a:schemeClr val="accent6">
              <a:lumMod val="60000"/>
              <a:lumOff val="40000"/>
              <a:alpha val="0"/>
            </a:schemeClr>
          </a:solid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t" anchorCtr="0" forceAA="0" compatLnSpc="1">
            <a:prstTxWarp prst="textNoShape">
              <a:avLst/>
            </a:prstTxWarp>
            <a:noAutofit/>
          </a:bodyPr>
          <a:lstStyle/>
          <a:p>
            <a:r>
              <a:rPr lang="en-US" altLang="zh-CN" dirty="0">
                <a:solidFill>
                  <a:schemeClr val="dk1"/>
                </a:solidFill>
                <a:latin typeface="Times New Roman" panose="02020603050405020304" pitchFamily="18" charset="0"/>
                <a:cs typeface="Times New Roman" panose="02020603050405020304" pitchFamily="18" charset="0"/>
              </a:rPr>
              <a:t>&lt;</a:t>
            </a:r>
            <a:r>
              <a:rPr lang="en-US" altLang="zh-CN" dirty="0">
                <a:solidFill>
                  <a:srgbClr val="FF0000"/>
                </a:solidFill>
                <a:latin typeface="Times New Roman" panose="02020603050405020304" pitchFamily="18" charset="0"/>
                <a:cs typeface="Times New Roman" panose="02020603050405020304" pitchFamily="18" charset="0"/>
              </a:rPr>
              <a:t>Index</a:t>
            </a:r>
            <a:r>
              <a:rPr lang="en-US" altLang="zh-CN" dirty="0">
                <a:solidFill>
                  <a:schemeClr val="dk1"/>
                </a:solidFill>
                <a:latin typeface="Times New Roman" panose="02020603050405020304" pitchFamily="18" charset="0"/>
                <a:cs typeface="Times New Roman" panose="02020603050405020304" pitchFamily="18" charset="0"/>
              </a:rPr>
              <a:t>, Aggregation, Parent-child</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relation&gt;:  0.9</a:t>
            </a:r>
          </a:p>
          <a:p>
            <a:r>
              <a:rPr lang="en-US" altLang="zh-CN" dirty="0">
                <a:solidFill>
                  <a:schemeClr val="dk1"/>
                </a:solidFill>
                <a:latin typeface="Times New Roman" panose="02020603050405020304" pitchFamily="18" charset="0"/>
                <a:cs typeface="Times New Roman" panose="02020603050405020304" pitchFamily="18" charset="0"/>
              </a:rPr>
              <a:t>&lt;</a:t>
            </a:r>
            <a:r>
              <a:rPr lang="en-US" altLang="zh-CN" dirty="0">
                <a:solidFill>
                  <a:srgbClr val="0070C0"/>
                </a:solidFill>
                <a:latin typeface="Times New Roman" panose="02020603050405020304" pitchFamily="18" charset="0"/>
                <a:cs typeface="Times New Roman" panose="02020603050405020304" pitchFamily="18" charset="0"/>
              </a:rPr>
              <a:t>Index</a:t>
            </a:r>
            <a:r>
              <a:rPr lang="zh-CN" altLang="en-US" dirty="0">
                <a:solidFill>
                  <a:srgbClr val="0070C0"/>
                </a:solidFill>
                <a:latin typeface="Times New Roman" panose="02020603050405020304" pitchFamily="18" charset="0"/>
                <a:cs typeface="Times New Roman" panose="02020603050405020304" pitchFamily="18" charset="0"/>
              </a:rPr>
              <a:t> </a:t>
            </a:r>
            <a:r>
              <a:rPr lang="en-US" altLang="zh-CN" dirty="0">
                <a:solidFill>
                  <a:srgbClr val="0070C0"/>
                </a:solidFill>
                <a:latin typeface="Times New Roman" panose="02020603050405020304" pitchFamily="18" charset="0"/>
                <a:cs typeface="Times New Roman" panose="02020603050405020304" pitchFamily="18" charset="0"/>
              </a:rPr>
              <a:t>name</a:t>
            </a:r>
            <a:r>
              <a:rPr lang="en-US" altLang="zh-CN" dirty="0">
                <a:solidFill>
                  <a:schemeClr val="dk1"/>
                </a:solidFill>
                <a:latin typeface="Times New Roman" panose="02020603050405020304" pitchFamily="18" charset="0"/>
                <a:cs typeface="Times New Roman" panose="02020603050405020304" pitchFamily="18" charset="0"/>
              </a:rPr>
              <a:t>,</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Index, Index</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name</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index</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relation&gt;:  0.8</a:t>
            </a:r>
          </a:p>
          <a:p>
            <a:r>
              <a:rPr lang="en-US" altLang="zh-CN" dirty="0">
                <a:solidFill>
                  <a:schemeClr val="dk1"/>
                </a:solidFill>
                <a:latin typeface="Times New Roman" panose="02020603050405020304" pitchFamily="18" charset="0"/>
                <a:cs typeface="Times New Roman" panose="02020603050405020304" pitchFamily="18" charset="0"/>
              </a:rPr>
              <a:t>                           … …</a:t>
            </a:r>
          </a:p>
          <a:p>
            <a:endParaRPr lang="en-US" altLang="zh-CN" dirty="0">
              <a:solidFill>
                <a:schemeClr val="dk1"/>
              </a:solidFill>
              <a:latin typeface="Times New Roman" panose="02020603050405020304" pitchFamily="18" charset="0"/>
              <a:cs typeface="Times New Roman" panose="02020603050405020304" pitchFamily="18" charset="0"/>
            </a:endParaRPr>
          </a:p>
        </p:txBody>
      </p:sp>
      <p:sp>
        <p:nvSpPr>
          <p:cNvPr id="58" name="文本框 57">
            <a:extLst>
              <a:ext uri="{FF2B5EF4-FFF2-40B4-BE49-F238E27FC236}">
                <a16:creationId xmlns:a16="http://schemas.microsoft.com/office/drawing/2014/main" id="{56BB53C4-C9BD-FF4B-B67C-E49F4DE66318}"/>
              </a:ext>
            </a:extLst>
          </p:cNvPr>
          <p:cNvSpPr txBox="1"/>
          <p:nvPr/>
        </p:nvSpPr>
        <p:spPr>
          <a:xfrm>
            <a:off x="4683618" y="1937614"/>
            <a:ext cx="1195300" cy="369332"/>
          </a:xfrm>
          <a:prstGeom prst="rect">
            <a:avLst/>
          </a:prstGeom>
          <a:noFill/>
        </p:spPr>
        <p:txBody>
          <a:bodyPr wrap="square" rtlCol="0">
            <a:spAutoFit/>
          </a:bodyPr>
          <a:lstStyle/>
          <a:p>
            <a:r>
              <a:rPr kumimoji="1" lang="en-US" altLang="zh-CN" dirty="0">
                <a:solidFill>
                  <a:srgbClr val="0070C0"/>
                </a:solidFill>
              </a:rPr>
              <a:t>&lt;</a:t>
            </a:r>
            <a:r>
              <a:rPr kumimoji="1" lang="en-US" altLang="zh-CN" dirty="0">
                <a:solidFill>
                  <a:srgbClr val="FF0000"/>
                </a:solidFill>
              </a:rPr>
              <a:t>A1</a:t>
            </a:r>
            <a:r>
              <a:rPr kumimoji="1" lang="en-US" altLang="zh-CN" dirty="0">
                <a:solidFill>
                  <a:srgbClr val="0070C0"/>
                </a:solidFill>
              </a:rPr>
              <a:t>,</a:t>
            </a:r>
            <a:r>
              <a:rPr kumimoji="1" lang="zh-CN" altLang="en-US" dirty="0">
                <a:solidFill>
                  <a:srgbClr val="0070C0"/>
                </a:solidFill>
              </a:rPr>
              <a:t> </a:t>
            </a:r>
            <a:r>
              <a:rPr kumimoji="1" lang="en-US" altLang="zh-CN" dirty="0">
                <a:solidFill>
                  <a:srgbClr val="0070C0"/>
                </a:solidFill>
              </a:rPr>
              <a:t>B1&gt;</a:t>
            </a:r>
            <a:endParaRPr kumimoji="1" lang="zh-CN" altLang="en-US" dirty="0">
              <a:solidFill>
                <a:srgbClr val="0070C0"/>
              </a:solidFill>
            </a:endParaRPr>
          </a:p>
        </p:txBody>
      </p:sp>
      <p:sp>
        <p:nvSpPr>
          <p:cNvPr id="59" name="文本框 58">
            <a:extLst>
              <a:ext uri="{FF2B5EF4-FFF2-40B4-BE49-F238E27FC236}">
                <a16:creationId xmlns:a16="http://schemas.microsoft.com/office/drawing/2014/main" id="{12A1FAF6-BD00-724A-9582-04EEAD4E36BE}"/>
              </a:ext>
            </a:extLst>
          </p:cNvPr>
          <p:cNvSpPr txBox="1"/>
          <p:nvPr/>
        </p:nvSpPr>
        <p:spPr>
          <a:xfrm>
            <a:off x="4683619" y="3291934"/>
            <a:ext cx="1619301" cy="369332"/>
          </a:xfrm>
          <a:prstGeom prst="rect">
            <a:avLst/>
          </a:prstGeom>
          <a:noFill/>
        </p:spPr>
        <p:txBody>
          <a:bodyPr wrap="square" rtlCol="0">
            <a:spAutoFit/>
          </a:bodyPr>
          <a:lstStyle/>
          <a:p>
            <a:r>
              <a:rPr kumimoji="1" lang="en-US" altLang="zh-CN" dirty="0">
                <a:solidFill>
                  <a:srgbClr val="0070C0"/>
                </a:solidFill>
              </a:rPr>
              <a:t>&lt;</a:t>
            </a:r>
            <a:r>
              <a:rPr kumimoji="1" lang="en-US" altLang="zh-CN" dirty="0">
                <a:solidFill>
                  <a:srgbClr val="FF0000"/>
                </a:solidFill>
              </a:rPr>
              <a:t>A1</a:t>
            </a:r>
            <a:r>
              <a:rPr kumimoji="1" lang="en-US" altLang="zh-CN" dirty="0">
                <a:solidFill>
                  <a:srgbClr val="0070C0"/>
                </a:solidFill>
              </a:rPr>
              <a:t>,</a:t>
            </a:r>
            <a:r>
              <a:rPr kumimoji="1" lang="zh-CN" altLang="en-US" dirty="0">
                <a:solidFill>
                  <a:srgbClr val="0070C0"/>
                </a:solidFill>
              </a:rPr>
              <a:t> </a:t>
            </a:r>
            <a:r>
              <a:rPr kumimoji="1" lang="en-US" altLang="zh-CN" dirty="0">
                <a:solidFill>
                  <a:srgbClr val="0070C0"/>
                </a:solidFill>
              </a:rPr>
              <a:t>A4&gt;</a:t>
            </a:r>
            <a:endParaRPr kumimoji="1" lang="zh-CN" altLang="en-US" dirty="0">
              <a:solidFill>
                <a:srgbClr val="0070C0"/>
              </a:solidFill>
            </a:endParaRPr>
          </a:p>
        </p:txBody>
      </p:sp>
      <p:sp>
        <p:nvSpPr>
          <p:cNvPr id="60" name="任意多边形 13">
            <a:extLst>
              <a:ext uri="{FF2B5EF4-FFF2-40B4-BE49-F238E27FC236}">
                <a16:creationId xmlns:a16="http://schemas.microsoft.com/office/drawing/2014/main" id="{E60C3519-9224-0D44-BF66-3C1CF1AFC5D8}"/>
              </a:ext>
            </a:extLst>
          </p:cNvPr>
          <p:cNvSpPr/>
          <p:nvPr/>
        </p:nvSpPr>
        <p:spPr>
          <a:xfrm rot="10608043">
            <a:off x="3055332" y="2444737"/>
            <a:ext cx="330458" cy="1451649"/>
          </a:xfrm>
          <a:custGeom>
            <a:avLst/>
            <a:gdLst>
              <a:gd name="connsiteX0" fmla="*/ 216569 w 1036853"/>
              <a:gd name="connsiteY0" fmla="*/ 0 h 2069431"/>
              <a:gd name="connsiteX1" fmla="*/ 1034716 w 1036853"/>
              <a:gd name="connsiteY1" fmla="*/ 1155031 h 2069431"/>
              <a:gd name="connsiteX2" fmla="*/ 0 w 1036853"/>
              <a:gd name="connsiteY2" fmla="*/ 2069431 h 2069431"/>
            </a:gdLst>
            <a:ahLst/>
            <a:cxnLst>
              <a:cxn ang="0">
                <a:pos x="connsiteX0" y="connsiteY0"/>
              </a:cxn>
              <a:cxn ang="0">
                <a:pos x="connsiteX1" y="connsiteY1"/>
              </a:cxn>
              <a:cxn ang="0">
                <a:pos x="connsiteX2" y="connsiteY2"/>
              </a:cxn>
            </a:cxnLst>
            <a:rect l="l" t="t" r="r" b="b"/>
            <a:pathLst>
              <a:path w="1036853" h="2069431">
                <a:moveTo>
                  <a:pt x="216569" y="0"/>
                </a:moveTo>
                <a:cubicBezTo>
                  <a:pt x="643690" y="405063"/>
                  <a:pt x="1070811" y="810126"/>
                  <a:pt x="1034716" y="1155031"/>
                </a:cubicBezTo>
                <a:cubicBezTo>
                  <a:pt x="998621" y="1499936"/>
                  <a:pt x="56147" y="1904999"/>
                  <a:pt x="0" y="2069431"/>
                </a:cubicBezTo>
              </a:path>
            </a:pathLst>
          </a:custGeom>
          <a:noFill/>
          <a:ln w="38100">
            <a:solidFill>
              <a:srgbClr val="C0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图片 61">
            <a:extLst>
              <a:ext uri="{FF2B5EF4-FFF2-40B4-BE49-F238E27FC236}">
                <a16:creationId xmlns:a16="http://schemas.microsoft.com/office/drawing/2014/main" id="{67AC2FEA-1FCB-7E43-8AB4-4FF86F228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282" y="3529243"/>
            <a:ext cx="537889" cy="537889"/>
          </a:xfrm>
          <a:prstGeom prst="rect">
            <a:avLst/>
          </a:prstGeom>
        </p:spPr>
      </p:pic>
      <p:pic>
        <p:nvPicPr>
          <p:cNvPr id="63" name="图片 62">
            <a:extLst>
              <a:ext uri="{FF2B5EF4-FFF2-40B4-BE49-F238E27FC236}">
                <a16:creationId xmlns:a16="http://schemas.microsoft.com/office/drawing/2014/main" id="{70C7CF51-687F-134A-A8FE-C306C9996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471" y="2995526"/>
            <a:ext cx="444781" cy="444781"/>
          </a:xfrm>
          <a:prstGeom prst="rect">
            <a:avLst/>
          </a:prstGeom>
        </p:spPr>
      </p:pic>
      <p:sp>
        <p:nvSpPr>
          <p:cNvPr id="64" name="矩形 63">
            <a:extLst>
              <a:ext uri="{FF2B5EF4-FFF2-40B4-BE49-F238E27FC236}">
                <a16:creationId xmlns:a16="http://schemas.microsoft.com/office/drawing/2014/main" id="{4B562E4F-0BDE-F54E-AFA8-1D9B63C88AC0}"/>
              </a:ext>
            </a:extLst>
          </p:cNvPr>
          <p:cNvSpPr/>
          <p:nvPr/>
        </p:nvSpPr>
        <p:spPr>
          <a:xfrm>
            <a:off x="2757861" y="5434952"/>
            <a:ext cx="6399420" cy="940430"/>
          </a:xfrm>
          <a:prstGeom prst="rect">
            <a:avLst/>
          </a:prstGeom>
          <a:solidFill>
            <a:schemeClr val="accent6">
              <a:lumMod val="60000"/>
              <a:lumOff val="40000"/>
              <a:alpha val="0"/>
            </a:schemeClr>
          </a:solidFill>
          <a:ln w="190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19" rIns="91440" bIns="45719" numCol="1" spcCol="0" rtlCol="0" fromWordArt="0" anchor="t" anchorCtr="0" forceAA="0" compatLnSpc="1">
            <a:prstTxWarp prst="textNoShape">
              <a:avLst/>
            </a:prstTxWarp>
            <a:noAutofit/>
          </a:bodyPr>
          <a:lstStyle/>
          <a:p>
            <a:r>
              <a:rPr lang="en-US" altLang="zh-CN" dirty="0">
                <a:solidFill>
                  <a:srgbClr val="0070C0"/>
                </a:solidFill>
                <a:latin typeface="Times New Roman" panose="02020603050405020304" pitchFamily="18" charset="0"/>
                <a:cs typeface="Times New Roman" panose="02020603050405020304" pitchFamily="18" charset="0"/>
              </a:rPr>
              <a:t>&lt;A1,</a:t>
            </a:r>
            <a:r>
              <a:rPr lang="zh-CN" altLang="en-US" dirty="0">
                <a:solidFill>
                  <a:srgbClr val="0070C0"/>
                </a:solidFill>
                <a:latin typeface="Times New Roman" panose="02020603050405020304" pitchFamily="18" charset="0"/>
                <a:cs typeface="Times New Roman" panose="02020603050405020304" pitchFamily="18" charset="0"/>
              </a:rPr>
              <a:t> </a:t>
            </a:r>
            <a:r>
              <a:rPr lang="en-US" altLang="zh-CN" dirty="0">
                <a:solidFill>
                  <a:srgbClr val="0070C0"/>
                </a:solidFill>
                <a:latin typeface="Times New Roman" panose="02020603050405020304" pitchFamily="18" charset="0"/>
                <a:cs typeface="Times New Roman" panose="02020603050405020304" pitchFamily="18" charset="0"/>
              </a:rPr>
              <a:t>B1&gt; </a:t>
            </a:r>
            <a:r>
              <a:rPr lang="en-US" altLang="zh-CN" dirty="0">
                <a:solidFill>
                  <a:schemeClr val="dk1"/>
                </a:solidFill>
                <a:latin typeface="Times New Roman" panose="02020603050405020304" pitchFamily="18" charset="0"/>
                <a:cs typeface="Times New Roman" panose="02020603050405020304" pitchFamily="18" charset="0"/>
              </a:rPr>
              <a:t>→  &lt;Index name, Index name, No relation&gt;</a:t>
            </a:r>
          </a:p>
          <a:p>
            <a:r>
              <a:rPr lang="en-US" altLang="zh-CN" dirty="0">
                <a:solidFill>
                  <a:srgbClr val="0070C0"/>
                </a:solidFill>
                <a:latin typeface="Times New Roman" panose="02020603050405020304" pitchFamily="18" charset="0"/>
                <a:cs typeface="Times New Roman" panose="02020603050405020304" pitchFamily="18" charset="0"/>
              </a:rPr>
              <a:t>&lt;A1,</a:t>
            </a:r>
            <a:r>
              <a:rPr lang="zh-CN" altLang="en-US" dirty="0">
                <a:solidFill>
                  <a:srgbClr val="0070C0"/>
                </a:solidFill>
                <a:latin typeface="Times New Roman" panose="02020603050405020304" pitchFamily="18" charset="0"/>
                <a:cs typeface="Times New Roman" panose="02020603050405020304" pitchFamily="18" charset="0"/>
              </a:rPr>
              <a:t> </a:t>
            </a:r>
            <a:r>
              <a:rPr lang="en-US" altLang="zh-CN" dirty="0">
                <a:solidFill>
                  <a:srgbClr val="0070C0"/>
                </a:solidFill>
                <a:latin typeface="Times New Roman" panose="02020603050405020304" pitchFamily="18" charset="0"/>
                <a:cs typeface="Times New Roman" panose="02020603050405020304" pitchFamily="18" charset="0"/>
              </a:rPr>
              <a:t>A4&gt; </a:t>
            </a:r>
            <a:r>
              <a:rPr lang="en-US" altLang="zh-CN" dirty="0">
                <a:solidFill>
                  <a:schemeClr val="dk1"/>
                </a:solidFill>
                <a:latin typeface="Times New Roman" panose="02020603050405020304" pitchFamily="18" charset="0"/>
                <a:cs typeface="Times New Roman" panose="02020603050405020304" pitchFamily="18" charset="0"/>
              </a:rPr>
              <a:t>→ &lt;Index</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name,</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Index, Index</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name</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index</a:t>
            </a:r>
            <a:r>
              <a:rPr lang="zh-CN" altLang="en-US" dirty="0">
                <a:solidFill>
                  <a:schemeClr val="dk1"/>
                </a:solidFill>
                <a:latin typeface="Times New Roman" panose="02020603050405020304" pitchFamily="18" charset="0"/>
                <a:cs typeface="Times New Roman" panose="02020603050405020304" pitchFamily="18" charset="0"/>
              </a:rPr>
              <a:t> </a:t>
            </a:r>
            <a:r>
              <a:rPr lang="en-US" altLang="zh-CN" dirty="0">
                <a:solidFill>
                  <a:schemeClr val="dk1"/>
                </a:solidFill>
                <a:latin typeface="Times New Roman" panose="02020603050405020304" pitchFamily="18" charset="0"/>
                <a:cs typeface="Times New Roman" panose="02020603050405020304" pitchFamily="18" charset="0"/>
              </a:rPr>
              <a:t>relation&gt;</a:t>
            </a:r>
          </a:p>
          <a:p>
            <a:r>
              <a:rPr lang="en-US" altLang="zh-CN" dirty="0">
                <a:solidFill>
                  <a:schemeClr val="dk1"/>
                </a:solidFill>
                <a:latin typeface="Times New Roman" panose="02020603050405020304" pitchFamily="18" charset="0"/>
                <a:cs typeface="Times New Roman" panose="02020603050405020304" pitchFamily="18" charset="0"/>
              </a:rPr>
              <a:t>                                   ……</a:t>
            </a:r>
          </a:p>
          <a:p>
            <a:endParaRPr lang="en-US" altLang="zh-CN" dirty="0">
              <a:solidFill>
                <a:schemeClr val="dk1"/>
              </a:solidFill>
              <a:latin typeface="Times New Roman" panose="02020603050405020304" pitchFamily="18" charset="0"/>
              <a:cs typeface="Times New Roman" panose="02020603050405020304" pitchFamily="18" charset="0"/>
            </a:endParaRPr>
          </a:p>
        </p:txBody>
      </p:sp>
      <p:sp>
        <p:nvSpPr>
          <p:cNvPr id="65" name="文本框 64">
            <a:extLst>
              <a:ext uri="{FF2B5EF4-FFF2-40B4-BE49-F238E27FC236}">
                <a16:creationId xmlns:a16="http://schemas.microsoft.com/office/drawing/2014/main" id="{7DA1D7C0-1640-3641-ADBC-6B4D135CBEF8}"/>
              </a:ext>
            </a:extLst>
          </p:cNvPr>
          <p:cNvSpPr txBox="1"/>
          <p:nvPr/>
        </p:nvSpPr>
        <p:spPr>
          <a:xfrm>
            <a:off x="4142200" y="5101237"/>
            <a:ext cx="3215472" cy="369332"/>
          </a:xfrm>
          <a:prstGeom prst="rect">
            <a:avLst/>
          </a:prstGeom>
          <a:noFill/>
        </p:spPr>
        <p:txBody>
          <a:bodyPr wrap="square" rtlCol="0">
            <a:spAutoFit/>
          </a:bodyPr>
          <a:lstStyle/>
          <a:p>
            <a:r>
              <a:rPr kumimoji="1" lang="en-US" altLang="zh-CN" dirty="0"/>
              <a:t>Consistent table structure</a:t>
            </a:r>
            <a:endParaRPr kumimoji="1" lang="zh-CN" altLang="en-US" dirty="0"/>
          </a:p>
        </p:txBody>
      </p:sp>
      <p:sp>
        <p:nvSpPr>
          <p:cNvPr id="66" name="下箭头 65">
            <a:extLst>
              <a:ext uri="{FF2B5EF4-FFF2-40B4-BE49-F238E27FC236}">
                <a16:creationId xmlns:a16="http://schemas.microsoft.com/office/drawing/2014/main" id="{4CD7D52A-648C-A74A-AE5F-AE0CDB554BAF}"/>
              </a:ext>
            </a:extLst>
          </p:cNvPr>
          <p:cNvSpPr/>
          <p:nvPr/>
        </p:nvSpPr>
        <p:spPr bwMode="gray">
          <a:xfrm>
            <a:off x="5094584" y="4698349"/>
            <a:ext cx="413197" cy="408578"/>
          </a:xfrm>
          <a:prstGeom prst="downArrow">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
        <p:nvSpPr>
          <p:cNvPr id="67" name="矩形 66">
            <a:extLst>
              <a:ext uri="{FF2B5EF4-FFF2-40B4-BE49-F238E27FC236}">
                <a16:creationId xmlns:a16="http://schemas.microsoft.com/office/drawing/2014/main" id="{F441AF60-1911-2E44-B7B2-4F50463AC807}"/>
              </a:ext>
            </a:extLst>
          </p:cNvPr>
          <p:cNvSpPr/>
          <p:nvPr/>
        </p:nvSpPr>
        <p:spPr bwMode="gray">
          <a:xfrm>
            <a:off x="3358638" y="2401065"/>
            <a:ext cx="4320480" cy="223086"/>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dirty="0">
              <a:solidFill>
                <a:schemeClr val="bg1"/>
              </a:solidFill>
              <a:effectLst>
                <a:outerShdw blurRad="38100" dist="38100" dir="2700000" algn="tl">
                  <a:srgbClr val="000000"/>
                </a:outerShdw>
              </a:effectLst>
              <a:ea typeface="微软雅黑" pitchFamily="34" charset="-122"/>
            </a:endParaRPr>
          </a:p>
        </p:txBody>
      </p:sp>
      <p:sp>
        <p:nvSpPr>
          <p:cNvPr id="68" name="矩形 67">
            <a:extLst>
              <a:ext uri="{FF2B5EF4-FFF2-40B4-BE49-F238E27FC236}">
                <a16:creationId xmlns:a16="http://schemas.microsoft.com/office/drawing/2014/main" id="{784A37B4-2F1C-C847-9F02-318AAFD8391A}"/>
              </a:ext>
            </a:extLst>
          </p:cNvPr>
          <p:cNvSpPr/>
          <p:nvPr/>
        </p:nvSpPr>
        <p:spPr bwMode="gray">
          <a:xfrm>
            <a:off x="3358636" y="3745885"/>
            <a:ext cx="5193692" cy="268131"/>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dirty="0">
              <a:solidFill>
                <a:schemeClr val="bg1"/>
              </a:solidFill>
              <a:effectLst>
                <a:outerShdw blurRad="38100" dist="38100" dir="2700000" algn="tl">
                  <a:srgbClr val="000000"/>
                </a:outerShdw>
              </a:effectLst>
              <a:ea typeface="微软雅黑" pitchFamily="34" charset="-122"/>
            </a:endParaRPr>
          </a:p>
        </p:txBody>
      </p:sp>
      <p:sp>
        <p:nvSpPr>
          <p:cNvPr id="69" name="矩形 68">
            <a:extLst>
              <a:ext uri="{FF2B5EF4-FFF2-40B4-BE49-F238E27FC236}">
                <a16:creationId xmlns:a16="http://schemas.microsoft.com/office/drawing/2014/main" id="{A856B4B7-5C47-8F49-9920-DF6FBC643A77}"/>
              </a:ext>
            </a:extLst>
          </p:cNvPr>
          <p:cNvSpPr/>
          <p:nvPr/>
        </p:nvSpPr>
        <p:spPr bwMode="gray">
          <a:xfrm>
            <a:off x="3358637" y="2670989"/>
            <a:ext cx="4320480" cy="270367"/>
          </a:xfrm>
          <a:prstGeom prst="rect">
            <a:avLst/>
          </a:prstGeom>
          <a:no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
        <p:nvSpPr>
          <p:cNvPr id="70" name="矩形 69">
            <a:extLst>
              <a:ext uri="{FF2B5EF4-FFF2-40B4-BE49-F238E27FC236}">
                <a16:creationId xmlns:a16="http://schemas.microsoft.com/office/drawing/2014/main" id="{5831DD7C-3D2B-5543-82C8-18A59430F97E}"/>
              </a:ext>
            </a:extLst>
          </p:cNvPr>
          <p:cNvSpPr/>
          <p:nvPr/>
        </p:nvSpPr>
        <p:spPr bwMode="gray">
          <a:xfrm>
            <a:off x="3358637" y="4014015"/>
            <a:ext cx="5193692" cy="305383"/>
          </a:xfrm>
          <a:prstGeom prst="rect">
            <a:avLst/>
          </a:prstGeom>
          <a:no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
        <p:nvSpPr>
          <p:cNvPr id="20" name="任意多边形 13">
            <a:extLst>
              <a:ext uri="{FF2B5EF4-FFF2-40B4-BE49-F238E27FC236}">
                <a16:creationId xmlns:a16="http://schemas.microsoft.com/office/drawing/2014/main" id="{CEB36433-878D-6C4A-A041-27622F1ECB0A}"/>
              </a:ext>
            </a:extLst>
          </p:cNvPr>
          <p:cNvSpPr/>
          <p:nvPr/>
        </p:nvSpPr>
        <p:spPr>
          <a:xfrm rot="10608043">
            <a:off x="3047421" y="2847793"/>
            <a:ext cx="330458" cy="1451649"/>
          </a:xfrm>
          <a:custGeom>
            <a:avLst/>
            <a:gdLst>
              <a:gd name="connsiteX0" fmla="*/ 216569 w 1036853"/>
              <a:gd name="connsiteY0" fmla="*/ 0 h 2069431"/>
              <a:gd name="connsiteX1" fmla="*/ 1034716 w 1036853"/>
              <a:gd name="connsiteY1" fmla="*/ 1155031 h 2069431"/>
              <a:gd name="connsiteX2" fmla="*/ 0 w 1036853"/>
              <a:gd name="connsiteY2" fmla="*/ 2069431 h 2069431"/>
            </a:gdLst>
            <a:ahLst/>
            <a:cxnLst>
              <a:cxn ang="0">
                <a:pos x="connsiteX0" y="connsiteY0"/>
              </a:cxn>
              <a:cxn ang="0">
                <a:pos x="connsiteX1" y="connsiteY1"/>
              </a:cxn>
              <a:cxn ang="0">
                <a:pos x="connsiteX2" y="connsiteY2"/>
              </a:cxn>
            </a:cxnLst>
            <a:rect l="l" t="t" r="r" b="b"/>
            <a:pathLst>
              <a:path w="1036853" h="2069431">
                <a:moveTo>
                  <a:pt x="216569" y="0"/>
                </a:moveTo>
                <a:cubicBezTo>
                  <a:pt x="643690" y="405063"/>
                  <a:pt x="1070811" y="810126"/>
                  <a:pt x="1034716" y="1155031"/>
                </a:cubicBezTo>
                <a:cubicBezTo>
                  <a:pt x="998621" y="1499936"/>
                  <a:pt x="56147" y="1904999"/>
                  <a:pt x="0" y="2069431"/>
                </a:cubicBezTo>
              </a:path>
            </a:pathLst>
          </a:custGeom>
          <a:noFill/>
          <a:ln w="38100">
            <a:solidFill>
              <a:srgbClr val="0070C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49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6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4" grpId="0" animBg="1"/>
      <p:bldP spid="65" grpId="0"/>
      <p:bldP spid="66" grpId="0" animBg="1"/>
      <p:bldP spid="67" grpId="0" animBg="1"/>
      <p:bldP spid="67" grpId="1" animBg="1"/>
      <p:bldP spid="68" grpId="0" animBg="1"/>
      <p:bldP spid="68" grpId="1" animBg="1"/>
      <p:bldP spid="69" grpId="0" animBg="1"/>
      <p:bldP spid="70"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Research</a:t>
            </a:r>
            <a:r>
              <a:rPr lang="zh-CN" altLang="en-US" dirty="0"/>
              <a:t> </a:t>
            </a:r>
            <a:r>
              <a:rPr lang="en-US" altLang="zh-CN" dirty="0"/>
              <a:t>Outline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21</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sz="2400" dirty="0"/>
              <a:t>Semantic</a:t>
            </a:r>
            <a:r>
              <a:rPr lang="zh-CN" altLang="en-US" sz="2400" dirty="0"/>
              <a:t> </a:t>
            </a:r>
            <a:r>
              <a:rPr lang="en-US" altLang="zh-CN" sz="2400" dirty="0"/>
              <a:t>table</a:t>
            </a:r>
            <a:r>
              <a:rPr lang="zh-CN" altLang="en-US" sz="2400" dirty="0"/>
              <a:t> </a:t>
            </a:r>
            <a:r>
              <a:rPr lang="en-US" altLang="zh-CN" sz="2400" dirty="0"/>
              <a:t>structure</a:t>
            </a:r>
            <a:r>
              <a:rPr lang="zh-CN" altLang="en-US" sz="2400" dirty="0"/>
              <a:t> </a:t>
            </a:r>
            <a:r>
              <a:rPr lang="en-US" altLang="zh-CN" sz="2400" dirty="0"/>
              <a:t>model</a:t>
            </a:r>
          </a:p>
          <a:p>
            <a:endParaRPr lang="en-US" altLang="zh-CN" dirty="0"/>
          </a:p>
          <a:p>
            <a:r>
              <a:rPr lang="en-US" altLang="zh-CN" sz="2400" dirty="0"/>
              <a:t>Semantic</a:t>
            </a:r>
            <a:r>
              <a:rPr lang="zh-CN" altLang="en-US" sz="2400" dirty="0"/>
              <a:t> </a:t>
            </a:r>
            <a:r>
              <a:rPr lang="en-US" altLang="zh-CN" sz="2400" dirty="0"/>
              <a:t>table structure</a:t>
            </a:r>
            <a:r>
              <a:rPr lang="zh-CN" altLang="en-US" sz="2400" dirty="0"/>
              <a:t> </a:t>
            </a:r>
            <a:r>
              <a:rPr lang="en-US" altLang="zh-CN" sz="2400" dirty="0"/>
              <a:t>identification</a:t>
            </a:r>
          </a:p>
          <a:p>
            <a:endParaRPr lang="en-US" altLang="zh-CN" sz="2400" u="sng" dirty="0">
              <a:solidFill>
                <a:srgbClr val="698ECF"/>
              </a:solidFill>
            </a:endParaRPr>
          </a:p>
          <a:p>
            <a:r>
              <a:rPr lang="en-US" altLang="zh-CN" sz="2400" u="sng" dirty="0">
                <a:solidFill>
                  <a:srgbClr val="698ECF"/>
                </a:solidFill>
              </a:rPr>
              <a:t>Structure-based error detection </a:t>
            </a:r>
          </a:p>
          <a:p>
            <a:endParaRPr lang="en-US" altLang="zh-CN" u="sng" dirty="0">
              <a:solidFill>
                <a:srgbClr val="698ECF"/>
              </a:solidFill>
            </a:endParaRPr>
          </a:p>
          <a:p>
            <a:r>
              <a:rPr lang="en-US" altLang="zh-CN" sz="2400" dirty="0"/>
              <a:t>Evaluation</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spTree>
    <p:extLst>
      <p:ext uri="{BB962C8B-B14F-4D97-AF65-F5344CB8AC3E}">
        <p14:creationId xmlns:p14="http://schemas.microsoft.com/office/powerpoint/2010/main" val="1980292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Missing Formula</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22</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i="1" dirty="0">
                <a:solidFill>
                  <a:srgbClr val="FF0000"/>
                </a:solidFill>
              </a:rPr>
              <a:t>Missing</a:t>
            </a:r>
            <a:r>
              <a:rPr lang="zh-CN" altLang="en-US" i="1" dirty="0">
                <a:solidFill>
                  <a:srgbClr val="FF0000"/>
                </a:solidFill>
              </a:rPr>
              <a:t> </a:t>
            </a:r>
            <a:r>
              <a:rPr lang="en-US" altLang="zh-CN" i="1" dirty="0">
                <a:solidFill>
                  <a:srgbClr val="FF0000"/>
                </a:solidFill>
              </a:rPr>
              <a:t>formula</a:t>
            </a:r>
            <a:r>
              <a:rPr lang="en-US" altLang="zh-CN" dirty="0"/>
              <a:t>: a</a:t>
            </a:r>
            <a:r>
              <a:rPr lang="zh-CN" altLang="en-US" dirty="0"/>
              <a:t> </a:t>
            </a:r>
            <a:r>
              <a:rPr lang="en-US" altLang="zh-CN" dirty="0"/>
              <a:t>cell</a:t>
            </a:r>
            <a:r>
              <a:rPr lang="zh-CN" altLang="en-US" dirty="0"/>
              <a:t> </a:t>
            </a:r>
            <a:r>
              <a:rPr lang="en-US" altLang="zh-CN" dirty="0"/>
              <a:t>is</a:t>
            </a:r>
            <a:r>
              <a:rPr lang="zh-CN" altLang="en-US" dirty="0"/>
              <a:t> </a:t>
            </a:r>
            <a:r>
              <a:rPr lang="en-US" altLang="zh-CN" dirty="0"/>
              <a:t>supposed</a:t>
            </a:r>
            <a:r>
              <a:rPr lang="zh-CN" altLang="en-US" dirty="0"/>
              <a:t> </a:t>
            </a:r>
            <a:r>
              <a:rPr lang="en-US" altLang="zh-CN" dirty="0"/>
              <a:t>to</a:t>
            </a:r>
            <a:r>
              <a:rPr lang="zh-CN" altLang="en-US" dirty="0"/>
              <a:t> </a:t>
            </a:r>
            <a:r>
              <a:rPr lang="en-US" altLang="zh-CN" dirty="0"/>
              <a:t>contain</a:t>
            </a:r>
            <a:r>
              <a:rPr lang="zh-CN" altLang="en-US" dirty="0"/>
              <a:t> </a:t>
            </a:r>
            <a:r>
              <a:rPr lang="en-US" altLang="zh-CN" dirty="0"/>
              <a:t>a</a:t>
            </a:r>
            <a:r>
              <a:rPr lang="zh-CN" altLang="en-US" dirty="0"/>
              <a:t> </a:t>
            </a:r>
            <a:r>
              <a:rPr lang="en-US" altLang="zh-CN" dirty="0"/>
              <a:t>formula, but it does not</a:t>
            </a:r>
            <a:endParaRPr kumimoji="1" lang="en-US" altLang="zh-CN" dirty="0"/>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pic>
        <p:nvPicPr>
          <p:cNvPr id="6" name="图片 5">
            <a:extLst>
              <a:ext uri="{FF2B5EF4-FFF2-40B4-BE49-F238E27FC236}">
                <a16:creationId xmlns:a16="http://schemas.microsoft.com/office/drawing/2014/main" id="{9CA48654-66E9-8F44-983E-63F47240BE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6648" y="2388208"/>
            <a:ext cx="6920120" cy="3064625"/>
          </a:xfrm>
          <a:prstGeom prst="rect">
            <a:avLst/>
          </a:prstGeom>
        </p:spPr>
      </p:pic>
      <p:sp>
        <p:nvSpPr>
          <p:cNvPr id="7" name="圆角矩形 6">
            <a:extLst>
              <a:ext uri="{FF2B5EF4-FFF2-40B4-BE49-F238E27FC236}">
                <a16:creationId xmlns:a16="http://schemas.microsoft.com/office/drawing/2014/main" id="{D48B5A02-57BD-3B44-87B5-C504F41A8F6A}"/>
              </a:ext>
            </a:extLst>
          </p:cNvPr>
          <p:cNvSpPr/>
          <p:nvPr/>
        </p:nvSpPr>
        <p:spPr bwMode="gray">
          <a:xfrm>
            <a:off x="5648883" y="3937174"/>
            <a:ext cx="1072260" cy="237554"/>
          </a:xfrm>
          <a:prstGeom prst="roundRect">
            <a:avLst/>
          </a:prstGeom>
          <a:solidFill>
            <a:schemeClr val="accent2">
              <a:alpha val="20000"/>
            </a:schemeClr>
          </a:solid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8" name="圆角矩形标注 7">
            <a:extLst>
              <a:ext uri="{FF2B5EF4-FFF2-40B4-BE49-F238E27FC236}">
                <a16:creationId xmlns:a16="http://schemas.microsoft.com/office/drawing/2014/main" id="{AE37F973-1667-BF41-994E-BF75D70159DF}"/>
              </a:ext>
            </a:extLst>
          </p:cNvPr>
          <p:cNvSpPr/>
          <p:nvPr/>
        </p:nvSpPr>
        <p:spPr bwMode="gray">
          <a:xfrm>
            <a:off x="6051134" y="5320387"/>
            <a:ext cx="4050129" cy="919401"/>
          </a:xfrm>
          <a:prstGeom prst="wedgeRoundRectCallout">
            <a:avLst>
              <a:gd name="adj1" fmla="val -38924"/>
              <a:gd name="adj2" fmla="val -172745"/>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rgbClr val="57697E"/>
                </a:solidFill>
              </a:rPr>
              <a:t>Missing</a:t>
            </a:r>
            <a:r>
              <a:rPr lang="zh-CN" altLang="en-US" sz="2400" b="1" dirty="0">
                <a:solidFill>
                  <a:srgbClr val="57697E"/>
                </a:solidFill>
              </a:rPr>
              <a:t> </a:t>
            </a:r>
            <a:r>
              <a:rPr lang="en-US" altLang="zh-CN" sz="2400" b="1" dirty="0">
                <a:solidFill>
                  <a:srgbClr val="57697E"/>
                </a:solidFill>
              </a:rPr>
              <a:t>formula</a:t>
            </a:r>
            <a:r>
              <a:rPr lang="zh-CN" altLang="en-US" sz="2400" b="1" dirty="0">
                <a:solidFill>
                  <a:srgbClr val="57697E"/>
                </a:solidFill>
              </a:rPr>
              <a:t>：</a:t>
            </a:r>
            <a:r>
              <a:rPr lang="en-US" altLang="zh-CN" sz="2400" b="1" dirty="0">
                <a:solidFill>
                  <a:srgbClr val="57697E"/>
                </a:solidFill>
              </a:rPr>
              <a:t>581,433=315,644+265,789</a:t>
            </a:r>
            <a:endParaRPr lang="zh-CN" altLang="en-US" sz="2400" b="1" dirty="0">
              <a:solidFill>
                <a:srgbClr val="57697E"/>
              </a:solidFill>
            </a:endParaRPr>
          </a:p>
        </p:txBody>
      </p:sp>
      <p:sp>
        <p:nvSpPr>
          <p:cNvPr id="9" name="爆炸形: 8 pt  6">
            <a:extLst>
              <a:ext uri="{FF2B5EF4-FFF2-40B4-BE49-F238E27FC236}">
                <a16:creationId xmlns:a16="http://schemas.microsoft.com/office/drawing/2014/main" id="{FC3B9CA9-6BD0-AD43-92A9-5EECDD08639B}"/>
              </a:ext>
            </a:extLst>
          </p:cNvPr>
          <p:cNvSpPr/>
          <p:nvPr/>
        </p:nvSpPr>
        <p:spPr bwMode="gray">
          <a:xfrm>
            <a:off x="9501940" y="5699566"/>
            <a:ext cx="655943" cy="425293"/>
          </a:xfrm>
          <a:prstGeom prst="irregularSeal1">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10" name="圆角矩形 9">
            <a:extLst>
              <a:ext uri="{FF2B5EF4-FFF2-40B4-BE49-F238E27FC236}">
                <a16:creationId xmlns:a16="http://schemas.microsoft.com/office/drawing/2014/main" id="{5C4D83DE-81E9-F34C-AFAF-BAFAA82114E7}"/>
              </a:ext>
            </a:extLst>
          </p:cNvPr>
          <p:cNvSpPr/>
          <p:nvPr/>
        </p:nvSpPr>
        <p:spPr bwMode="gray">
          <a:xfrm>
            <a:off x="5648883" y="3496247"/>
            <a:ext cx="1072260" cy="457071"/>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cxnSp>
        <p:nvCxnSpPr>
          <p:cNvPr id="11" name="直线箭头连接符 10">
            <a:extLst>
              <a:ext uri="{FF2B5EF4-FFF2-40B4-BE49-F238E27FC236}">
                <a16:creationId xmlns:a16="http://schemas.microsoft.com/office/drawing/2014/main" id="{D2065366-7574-B548-A782-B33C0CF463F6}"/>
              </a:ext>
            </a:extLst>
          </p:cNvPr>
          <p:cNvCxnSpPr>
            <a:cxnSpLocks/>
          </p:cNvCxnSpPr>
          <p:nvPr/>
        </p:nvCxnSpPr>
        <p:spPr bwMode="auto">
          <a:xfrm flipV="1">
            <a:off x="6018994" y="3695911"/>
            <a:ext cx="1" cy="360040"/>
          </a:xfrm>
          <a:prstGeom prst="straightConnector1">
            <a:avLst/>
          </a:prstGeom>
          <a:ln w="19050">
            <a:solidFill>
              <a:srgbClr val="FF0000"/>
            </a:solidFill>
            <a:headEnd type="none" w="med" len="med"/>
            <a:tailEnd type="triangle"/>
          </a:ln>
        </p:spPr>
        <p:style>
          <a:lnRef idx="1">
            <a:schemeClr val="accent5"/>
          </a:lnRef>
          <a:fillRef idx="0">
            <a:schemeClr val="accent5"/>
          </a:fillRef>
          <a:effectRef idx="0">
            <a:schemeClr val="accent5"/>
          </a:effectRef>
          <a:fontRef idx="minor">
            <a:schemeClr val="tx1"/>
          </a:fontRef>
        </p:style>
      </p:cxnSp>
      <p:cxnSp>
        <p:nvCxnSpPr>
          <p:cNvPr id="12" name="直线箭头连接符 11">
            <a:extLst>
              <a:ext uri="{FF2B5EF4-FFF2-40B4-BE49-F238E27FC236}">
                <a16:creationId xmlns:a16="http://schemas.microsoft.com/office/drawing/2014/main" id="{74CC401C-6755-7A44-B2E0-85A1D027EC4E}"/>
              </a:ext>
            </a:extLst>
          </p:cNvPr>
          <p:cNvCxnSpPr>
            <a:cxnSpLocks/>
          </p:cNvCxnSpPr>
          <p:nvPr/>
        </p:nvCxnSpPr>
        <p:spPr bwMode="auto">
          <a:xfrm flipV="1">
            <a:off x="6447298" y="3686019"/>
            <a:ext cx="1" cy="360040"/>
          </a:xfrm>
          <a:prstGeom prst="straightConnector1">
            <a:avLst/>
          </a:prstGeom>
          <a:ln w="19050">
            <a:solidFill>
              <a:srgbClr val="FF0000"/>
            </a:solidFill>
            <a:headEnd type="none" w="med" len="med"/>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448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Formula Error</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23</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 altLang="zh-CN" i="1" dirty="0">
                <a:solidFill>
                  <a:srgbClr val="FF0000"/>
                </a:solidFill>
              </a:rPr>
              <a:t>Formula error</a:t>
            </a:r>
            <a:r>
              <a:rPr lang="en" altLang="zh-CN" dirty="0"/>
              <a:t>:</a:t>
            </a:r>
            <a:r>
              <a:rPr lang="zh-CN" altLang="en-US" dirty="0"/>
              <a:t> </a:t>
            </a:r>
            <a:r>
              <a:rPr lang="en-US" altLang="zh-CN" dirty="0"/>
              <a:t>t</a:t>
            </a:r>
            <a:r>
              <a:rPr kumimoji="1" lang="en-US" altLang="zh-CN" dirty="0"/>
              <a:t>he</a:t>
            </a:r>
            <a:r>
              <a:rPr kumimoji="1" lang="zh-CN" altLang="en-US" dirty="0"/>
              <a:t> </a:t>
            </a:r>
            <a:r>
              <a:rPr kumimoji="1" lang="en-US" altLang="zh-CN" dirty="0"/>
              <a:t>formula</a:t>
            </a:r>
            <a:r>
              <a:rPr kumimoji="1" lang="zh-CN" altLang="en-US" dirty="0"/>
              <a:t> </a:t>
            </a:r>
            <a:r>
              <a:rPr kumimoji="1" lang="en-US" altLang="zh-CN" dirty="0"/>
              <a:t>in a cell is</a:t>
            </a:r>
            <a:r>
              <a:rPr kumimoji="1" lang="zh-CN" altLang="en-US" dirty="0"/>
              <a:t> </a:t>
            </a:r>
            <a:r>
              <a:rPr kumimoji="1" lang="en-US" altLang="zh-CN" dirty="0"/>
              <a:t>inconsistent</a:t>
            </a:r>
            <a:r>
              <a:rPr kumimoji="1" lang="zh-CN" altLang="en-US" dirty="0"/>
              <a:t> </a:t>
            </a:r>
            <a:r>
              <a:rPr kumimoji="1" lang="en-US" altLang="zh-CN" dirty="0"/>
              <a:t>with</a:t>
            </a:r>
            <a:r>
              <a:rPr kumimoji="1" lang="zh-CN" altLang="en-US" dirty="0"/>
              <a:t> </a:t>
            </a:r>
            <a:r>
              <a:rPr kumimoji="1" lang="en-US" altLang="zh-CN" dirty="0"/>
              <a:t>computations</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pic>
        <p:nvPicPr>
          <p:cNvPr id="13" name="图片 12">
            <a:extLst>
              <a:ext uri="{FF2B5EF4-FFF2-40B4-BE49-F238E27FC236}">
                <a16:creationId xmlns:a16="http://schemas.microsoft.com/office/drawing/2014/main" id="{B7202D14-C403-5C46-AC04-4056B3E9E1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6648" y="2388208"/>
            <a:ext cx="6920120" cy="3064625"/>
          </a:xfrm>
          <a:prstGeom prst="rect">
            <a:avLst/>
          </a:prstGeom>
        </p:spPr>
      </p:pic>
      <p:sp>
        <p:nvSpPr>
          <p:cNvPr id="14" name="圆角矩形 13">
            <a:extLst>
              <a:ext uri="{FF2B5EF4-FFF2-40B4-BE49-F238E27FC236}">
                <a16:creationId xmlns:a16="http://schemas.microsoft.com/office/drawing/2014/main" id="{73672086-2904-AB46-8B15-EFAF5EA0F795}"/>
              </a:ext>
            </a:extLst>
          </p:cNvPr>
          <p:cNvSpPr/>
          <p:nvPr/>
        </p:nvSpPr>
        <p:spPr bwMode="gray">
          <a:xfrm>
            <a:off x="4519369" y="4909800"/>
            <a:ext cx="1148253" cy="288032"/>
          </a:xfrm>
          <a:prstGeom prst="roundRect">
            <a:avLst/>
          </a:prstGeom>
          <a:solidFill>
            <a:srgbClr val="FF0000">
              <a:alpha val="19832"/>
            </a:srgbClr>
          </a:solid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cxnSp>
        <p:nvCxnSpPr>
          <p:cNvPr id="15" name="直接箭头连接符 18">
            <a:extLst>
              <a:ext uri="{FF2B5EF4-FFF2-40B4-BE49-F238E27FC236}">
                <a16:creationId xmlns:a16="http://schemas.microsoft.com/office/drawing/2014/main" id="{29F16F26-63E0-EF43-9DE4-85E50D4DB9F9}"/>
              </a:ext>
            </a:extLst>
          </p:cNvPr>
          <p:cNvCxnSpPr>
            <a:cxnSpLocks/>
          </p:cNvCxnSpPr>
          <p:nvPr/>
        </p:nvCxnSpPr>
        <p:spPr bwMode="auto">
          <a:xfrm flipV="1">
            <a:off x="4924893" y="4623492"/>
            <a:ext cx="1" cy="433703"/>
          </a:xfrm>
          <a:prstGeom prst="straightConnector1">
            <a:avLst/>
          </a:prstGeom>
          <a:noFill/>
          <a:ln w="28575" cap="flat" cmpd="sng" algn="ctr">
            <a:solidFill>
              <a:srgbClr val="FF0000"/>
            </a:solidFill>
            <a:prstDash val="solid"/>
            <a:round/>
            <a:headEnd type="none" w="med" len="med"/>
            <a:tailEnd type="triangle"/>
          </a:ln>
          <a:effectLst/>
        </p:spPr>
      </p:cxnSp>
      <p:cxnSp>
        <p:nvCxnSpPr>
          <p:cNvPr id="16" name="直接箭头连接符 18">
            <a:extLst>
              <a:ext uri="{FF2B5EF4-FFF2-40B4-BE49-F238E27FC236}">
                <a16:creationId xmlns:a16="http://schemas.microsoft.com/office/drawing/2014/main" id="{75EB94B6-DA24-8D4A-9820-8888A37566FE}"/>
              </a:ext>
            </a:extLst>
          </p:cNvPr>
          <p:cNvCxnSpPr>
            <a:cxnSpLocks/>
          </p:cNvCxnSpPr>
          <p:nvPr/>
        </p:nvCxnSpPr>
        <p:spPr bwMode="auto">
          <a:xfrm flipV="1">
            <a:off x="5375921" y="4614455"/>
            <a:ext cx="1" cy="433703"/>
          </a:xfrm>
          <a:prstGeom prst="straightConnector1">
            <a:avLst/>
          </a:prstGeom>
          <a:noFill/>
          <a:ln w="28575" cap="flat" cmpd="sng" algn="ctr">
            <a:solidFill>
              <a:srgbClr val="FF0000"/>
            </a:solidFill>
            <a:prstDash val="solid"/>
            <a:round/>
            <a:headEnd type="none" w="med" len="med"/>
            <a:tailEnd type="triangle"/>
          </a:ln>
          <a:effectLst/>
        </p:spPr>
      </p:cxnSp>
      <p:sp>
        <p:nvSpPr>
          <p:cNvPr id="17" name="圆角矩形 16">
            <a:extLst>
              <a:ext uri="{FF2B5EF4-FFF2-40B4-BE49-F238E27FC236}">
                <a16:creationId xmlns:a16="http://schemas.microsoft.com/office/drawing/2014/main" id="{E2724759-977F-404F-8313-D2AEDF0E1AAC}"/>
              </a:ext>
            </a:extLst>
          </p:cNvPr>
          <p:cNvSpPr/>
          <p:nvPr/>
        </p:nvSpPr>
        <p:spPr bwMode="gray">
          <a:xfrm>
            <a:off x="4494943" y="3936685"/>
            <a:ext cx="1148252" cy="933463"/>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19" name="圆角矩形标注 18">
            <a:extLst>
              <a:ext uri="{FF2B5EF4-FFF2-40B4-BE49-F238E27FC236}">
                <a16:creationId xmlns:a16="http://schemas.microsoft.com/office/drawing/2014/main" id="{9C12C242-7B33-394E-817B-7C9F4646697C}"/>
              </a:ext>
            </a:extLst>
          </p:cNvPr>
          <p:cNvSpPr/>
          <p:nvPr/>
        </p:nvSpPr>
        <p:spPr bwMode="gray">
          <a:xfrm>
            <a:off x="4423272" y="5598464"/>
            <a:ext cx="2896865" cy="510778"/>
          </a:xfrm>
          <a:prstGeom prst="wedgeRoundRectCallout">
            <a:avLst>
              <a:gd name="adj1" fmla="val -17311"/>
              <a:gd name="adj2" fmla="val -125140"/>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Formula</a:t>
            </a:r>
            <a:r>
              <a:rPr lang="zh-CN" altLang="en-US" sz="2400" b="1" dirty="0">
                <a:solidFill>
                  <a:schemeClr val="tx2">
                    <a:lumMod val="65000"/>
                    <a:lumOff val="35000"/>
                  </a:schemeClr>
                </a:solidFill>
              </a:rPr>
              <a:t> </a:t>
            </a:r>
            <a:r>
              <a:rPr lang="en-US" altLang="zh-CN" sz="2400" b="1" dirty="0">
                <a:solidFill>
                  <a:schemeClr val="tx2">
                    <a:lumMod val="65000"/>
                    <a:lumOff val="35000"/>
                  </a:schemeClr>
                </a:solidFill>
              </a:rPr>
              <a:t>error</a:t>
            </a:r>
            <a:endParaRPr lang="en-US" altLang="zh-CN" sz="2400" dirty="0">
              <a:solidFill>
                <a:srgbClr val="FF0000"/>
              </a:solidFill>
            </a:endParaRPr>
          </a:p>
        </p:txBody>
      </p:sp>
      <p:sp>
        <p:nvSpPr>
          <p:cNvPr id="20" name="爆炸形: 8 pt  6">
            <a:extLst>
              <a:ext uri="{FF2B5EF4-FFF2-40B4-BE49-F238E27FC236}">
                <a16:creationId xmlns:a16="http://schemas.microsoft.com/office/drawing/2014/main" id="{DA6278E1-65BF-1F40-AFDF-146DE7E969D2}"/>
              </a:ext>
            </a:extLst>
          </p:cNvPr>
          <p:cNvSpPr/>
          <p:nvPr/>
        </p:nvSpPr>
        <p:spPr bwMode="gray">
          <a:xfrm>
            <a:off x="6528049" y="5641207"/>
            <a:ext cx="655943" cy="425293"/>
          </a:xfrm>
          <a:prstGeom prst="irregularSeal1">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21" name="圆角矩形 20">
            <a:extLst>
              <a:ext uri="{FF2B5EF4-FFF2-40B4-BE49-F238E27FC236}">
                <a16:creationId xmlns:a16="http://schemas.microsoft.com/office/drawing/2014/main" id="{C64333B8-6806-7341-BFC2-DE4D123D6561}"/>
              </a:ext>
            </a:extLst>
          </p:cNvPr>
          <p:cNvSpPr/>
          <p:nvPr/>
        </p:nvSpPr>
        <p:spPr bwMode="gray">
          <a:xfrm>
            <a:off x="4519369" y="3936684"/>
            <a:ext cx="1123827" cy="284404"/>
          </a:xfrm>
          <a:prstGeom prst="roundRect">
            <a:avLst/>
          </a:prstGeom>
          <a:solidFill>
            <a:srgbClr val="0070C0">
              <a:alpha val="19102"/>
            </a:srgbClr>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cxnSp>
        <p:nvCxnSpPr>
          <p:cNvPr id="22" name="直接箭头连接符 18">
            <a:extLst>
              <a:ext uri="{FF2B5EF4-FFF2-40B4-BE49-F238E27FC236}">
                <a16:creationId xmlns:a16="http://schemas.microsoft.com/office/drawing/2014/main" id="{1F3A74AA-DADB-BB4B-9621-684A34C6D5FE}"/>
              </a:ext>
            </a:extLst>
          </p:cNvPr>
          <p:cNvCxnSpPr>
            <a:cxnSpLocks/>
          </p:cNvCxnSpPr>
          <p:nvPr/>
        </p:nvCxnSpPr>
        <p:spPr bwMode="auto">
          <a:xfrm flipH="1">
            <a:off x="3287688" y="4049802"/>
            <a:ext cx="1296144" cy="0"/>
          </a:xfrm>
          <a:prstGeom prst="straightConnector1">
            <a:avLst/>
          </a:prstGeom>
          <a:noFill/>
          <a:ln w="28575" cap="flat" cmpd="sng" algn="ctr">
            <a:solidFill>
              <a:srgbClr val="0070C0"/>
            </a:solidFill>
            <a:prstDash val="solid"/>
            <a:round/>
            <a:headEnd type="none" w="med" len="med"/>
            <a:tailEnd type="triangle"/>
          </a:ln>
          <a:effectLst/>
        </p:spPr>
      </p:cxnSp>
      <p:sp>
        <p:nvSpPr>
          <p:cNvPr id="23" name="圆角矩形 22">
            <a:extLst>
              <a:ext uri="{FF2B5EF4-FFF2-40B4-BE49-F238E27FC236}">
                <a16:creationId xmlns:a16="http://schemas.microsoft.com/office/drawing/2014/main" id="{A15D46D8-8CF9-BF44-B0B9-7C0D6B15438F}"/>
              </a:ext>
            </a:extLst>
          </p:cNvPr>
          <p:cNvSpPr/>
          <p:nvPr/>
        </p:nvSpPr>
        <p:spPr bwMode="gray">
          <a:xfrm>
            <a:off x="2556186" y="3501008"/>
            <a:ext cx="947526" cy="720037"/>
          </a:xfrm>
          <a:prstGeom prst="roundRect">
            <a:avLst/>
          </a:prstGeom>
          <a:no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cxnSp>
        <p:nvCxnSpPr>
          <p:cNvPr id="24" name="直接箭头连接符 18">
            <a:extLst>
              <a:ext uri="{FF2B5EF4-FFF2-40B4-BE49-F238E27FC236}">
                <a16:creationId xmlns:a16="http://schemas.microsoft.com/office/drawing/2014/main" id="{60704C2F-15A8-CD46-8D84-CE2E93106029}"/>
              </a:ext>
            </a:extLst>
          </p:cNvPr>
          <p:cNvCxnSpPr>
            <a:cxnSpLocks/>
          </p:cNvCxnSpPr>
          <p:nvPr/>
        </p:nvCxnSpPr>
        <p:spPr bwMode="auto">
          <a:xfrm flipH="1">
            <a:off x="3287688" y="4509120"/>
            <a:ext cx="1296144" cy="0"/>
          </a:xfrm>
          <a:prstGeom prst="straightConnector1">
            <a:avLst/>
          </a:prstGeom>
          <a:noFill/>
          <a:ln w="28575" cap="flat" cmpd="sng" algn="ctr">
            <a:solidFill>
              <a:srgbClr val="FF0000"/>
            </a:solidFill>
            <a:prstDash val="solid"/>
            <a:round/>
            <a:headEnd type="none" w="med" len="med"/>
            <a:tailEnd type="triangle"/>
          </a:ln>
          <a:effectLst/>
        </p:spPr>
      </p:cxnSp>
      <p:sp>
        <p:nvSpPr>
          <p:cNvPr id="25" name="圆角矩形 24">
            <a:extLst>
              <a:ext uri="{FF2B5EF4-FFF2-40B4-BE49-F238E27FC236}">
                <a16:creationId xmlns:a16="http://schemas.microsoft.com/office/drawing/2014/main" id="{08F3B149-1227-AA4D-841A-8BBA0D5CDFB7}"/>
              </a:ext>
            </a:extLst>
          </p:cNvPr>
          <p:cNvSpPr/>
          <p:nvPr/>
        </p:nvSpPr>
        <p:spPr bwMode="gray">
          <a:xfrm>
            <a:off x="2566411" y="4221044"/>
            <a:ext cx="961726" cy="933458"/>
          </a:xfrm>
          <a:prstGeom prst="roundRect">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Tree>
    <p:extLst>
      <p:ext uri="{BB962C8B-B14F-4D97-AF65-F5344CB8AC3E}">
        <p14:creationId xmlns:p14="http://schemas.microsoft.com/office/powerpoint/2010/main" val="34157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3"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TasiError Detection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24</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kumimoji="1" lang="en-US" altLang="zh-CN" dirty="0"/>
              <a:t>The cells indexed by an index set share the similar </a:t>
            </a:r>
            <a:r>
              <a:rPr kumimoji="1" lang="en-US" altLang="zh-CN" dirty="0">
                <a:solidFill>
                  <a:srgbClr val="FF0000"/>
                </a:solidFill>
              </a:rPr>
              <a:t>computational semantics</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pic>
        <p:nvPicPr>
          <p:cNvPr id="26" name="图片 25">
            <a:extLst>
              <a:ext uri="{FF2B5EF4-FFF2-40B4-BE49-F238E27FC236}">
                <a16:creationId xmlns:a16="http://schemas.microsoft.com/office/drawing/2014/main" id="{8C4E9925-1C2E-3747-8D7E-4554A23951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6648" y="2388208"/>
            <a:ext cx="6920120" cy="3064625"/>
          </a:xfrm>
          <a:prstGeom prst="rect">
            <a:avLst/>
          </a:prstGeom>
        </p:spPr>
      </p:pic>
      <p:sp>
        <p:nvSpPr>
          <p:cNvPr id="27" name="圆角矩形 26">
            <a:extLst>
              <a:ext uri="{FF2B5EF4-FFF2-40B4-BE49-F238E27FC236}">
                <a16:creationId xmlns:a16="http://schemas.microsoft.com/office/drawing/2014/main" id="{03149EA1-8003-C34D-BFCC-C3E8917E9344}"/>
              </a:ext>
            </a:extLst>
          </p:cNvPr>
          <p:cNvSpPr/>
          <p:nvPr/>
        </p:nvSpPr>
        <p:spPr bwMode="gray">
          <a:xfrm>
            <a:off x="4519842" y="2986059"/>
            <a:ext cx="3344528" cy="217698"/>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28" name="圆角矩形标注 27">
            <a:extLst>
              <a:ext uri="{FF2B5EF4-FFF2-40B4-BE49-F238E27FC236}">
                <a16:creationId xmlns:a16="http://schemas.microsoft.com/office/drawing/2014/main" id="{02569C2E-5B7A-0C44-9B89-E090DB58C408}"/>
              </a:ext>
            </a:extLst>
          </p:cNvPr>
          <p:cNvSpPr/>
          <p:nvPr/>
        </p:nvSpPr>
        <p:spPr bwMode="gray">
          <a:xfrm>
            <a:off x="7602007" y="2093490"/>
            <a:ext cx="1639415" cy="510778"/>
          </a:xfrm>
          <a:prstGeom prst="wedgeRoundRectCallout">
            <a:avLst>
              <a:gd name="adj1" fmla="val -57159"/>
              <a:gd name="adj2" fmla="val 137319"/>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Index set</a:t>
            </a:r>
            <a:endParaRPr lang="en-US" altLang="zh-CN" sz="2400" dirty="0">
              <a:solidFill>
                <a:srgbClr val="FF0000"/>
              </a:solidFill>
            </a:endParaRPr>
          </a:p>
        </p:txBody>
      </p:sp>
      <p:sp>
        <p:nvSpPr>
          <p:cNvPr id="29" name="圆角矩形 28">
            <a:extLst>
              <a:ext uri="{FF2B5EF4-FFF2-40B4-BE49-F238E27FC236}">
                <a16:creationId xmlns:a16="http://schemas.microsoft.com/office/drawing/2014/main" id="{EACFD834-3F92-CD47-BAA8-832AA1416C7A}"/>
              </a:ext>
            </a:extLst>
          </p:cNvPr>
          <p:cNvSpPr/>
          <p:nvPr/>
        </p:nvSpPr>
        <p:spPr bwMode="gray">
          <a:xfrm>
            <a:off x="4528742" y="3950558"/>
            <a:ext cx="3344527" cy="224171"/>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30" name="圆角矩形标注 29">
            <a:extLst>
              <a:ext uri="{FF2B5EF4-FFF2-40B4-BE49-F238E27FC236}">
                <a16:creationId xmlns:a16="http://schemas.microsoft.com/office/drawing/2014/main" id="{E896F754-7163-9541-A2F3-9BC18E2BA6BD}"/>
              </a:ext>
            </a:extLst>
          </p:cNvPr>
          <p:cNvSpPr/>
          <p:nvPr/>
        </p:nvSpPr>
        <p:spPr bwMode="gray">
          <a:xfrm>
            <a:off x="2462387" y="5320387"/>
            <a:ext cx="3168779" cy="919401"/>
          </a:xfrm>
          <a:prstGeom prst="wedgeRoundRectCallout">
            <a:avLst>
              <a:gd name="adj1" fmla="val 34809"/>
              <a:gd name="adj2" fmla="val -185901"/>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rgbClr val="FF0000"/>
                </a:solidFill>
              </a:rPr>
              <a:t>Formula pattern </a:t>
            </a:r>
            <a:r>
              <a:rPr lang="en-US" altLang="zh-CN" sz="2400" b="1" dirty="0">
                <a:solidFill>
                  <a:schemeClr val="tx1">
                    <a:lumMod val="65000"/>
                    <a:lumOff val="35000"/>
                  </a:schemeClr>
                </a:solidFill>
              </a:rPr>
              <a:t>is</a:t>
            </a:r>
          </a:p>
          <a:p>
            <a:r>
              <a:rPr lang="en-US" altLang="zh-CN" sz="2400" b="1" dirty="0">
                <a:solidFill>
                  <a:schemeClr val="tx2">
                    <a:lumMod val="65000"/>
                    <a:lumOff val="35000"/>
                  </a:schemeClr>
                </a:solidFill>
              </a:rPr>
              <a:t>SUM(R[-2]C:R[-1]C)</a:t>
            </a:r>
            <a:endParaRPr lang="en-US" altLang="zh-CN" sz="2400" dirty="0">
              <a:solidFill>
                <a:srgbClr val="FF0000"/>
              </a:solidFill>
            </a:endParaRPr>
          </a:p>
        </p:txBody>
      </p:sp>
      <p:sp>
        <p:nvSpPr>
          <p:cNvPr id="31" name="圆角矩形 30">
            <a:extLst>
              <a:ext uri="{FF2B5EF4-FFF2-40B4-BE49-F238E27FC236}">
                <a16:creationId xmlns:a16="http://schemas.microsoft.com/office/drawing/2014/main" id="{57A9CB28-AABA-3F42-AA33-E6A96CA07D96}"/>
              </a:ext>
            </a:extLst>
          </p:cNvPr>
          <p:cNvSpPr/>
          <p:nvPr/>
        </p:nvSpPr>
        <p:spPr bwMode="gray">
          <a:xfrm>
            <a:off x="5648883" y="3937174"/>
            <a:ext cx="1072260" cy="237554"/>
          </a:xfrm>
          <a:prstGeom prst="roundRect">
            <a:avLst/>
          </a:prstGeom>
          <a:solidFill>
            <a:schemeClr val="accent2">
              <a:alpha val="20000"/>
            </a:schemeClr>
          </a:solid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32" name="圆角矩形标注 31">
            <a:extLst>
              <a:ext uri="{FF2B5EF4-FFF2-40B4-BE49-F238E27FC236}">
                <a16:creationId xmlns:a16="http://schemas.microsoft.com/office/drawing/2014/main" id="{A152C5EC-826E-E247-AABB-751234651FBE}"/>
              </a:ext>
            </a:extLst>
          </p:cNvPr>
          <p:cNvSpPr/>
          <p:nvPr/>
        </p:nvSpPr>
        <p:spPr bwMode="gray">
          <a:xfrm>
            <a:off x="6051134" y="5320387"/>
            <a:ext cx="4050129" cy="919401"/>
          </a:xfrm>
          <a:prstGeom prst="wedgeRoundRectCallout">
            <a:avLst>
              <a:gd name="adj1" fmla="val -38924"/>
              <a:gd name="adj2" fmla="val -172745"/>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rgbClr val="57697E"/>
                </a:solidFill>
              </a:rPr>
              <a:t>Missing</a:t>
            </a:r>
            <a:r>
              <a:rPr lang="zh-CN" altLang="en-US" sz="2400" b="1" dirty="0">
                <a:solidFill>
                  <a:srgbClr val="57697E"/>
                </a:solidFill>
              </a:rPr>
              <a:t> </a:t>
            </a:r>
            <a:r>
              <a:rPr lang="en-US" altLang="zh-CN" sz="2400" b="1" dirty="0">
                <a:solidFill>
                  <a:srgbClr val="57697E"/>
                </a:solidFill>
              </a:rPr>
              <a:t>formula</a:t>
            </a:r>
            <a:r>
              <a:rPr lang="zh-CN" altLang="en-US" sz="2400" b="1" dirty="0">
                <a:solidFill>
                  <a:srgbClr val="57697E"/>
                </a:solidFill>
              </a:rPr>
              <a:t>：</a:t>
            </a:r>
            <a:r>
              <a:rPr lang="en-US" altLang="zh-CN" sz="2400" b="1" dirty="0">
                <a:solidFill>
                  <a:srgbClr val="57697E"/>
                </a:solidFill>
              </a:rPr>
              <a:t>581,433=315,644+265,789</a:t>
            </a:r>
            <a:endParaRPr lang="zh-CN" altLang="en-US" sz="2400" b="1" dirty="0">
              <a:solidFill>
                <a:srgbClr val="57697E"/>
              </a:solidFill>
            </a:endParaRPr>
          </a:p>
        </p:txBody>
      </p:sp>
      <p:sp>
        <p:nvSpPr>
          <p:cNvPr id="33" name="爆炸形: 8 pt  6">
            <a:extLst>
              <a:ext uri="{FF2B5EF4-FFF2-40B4-BE49-F238E27FC236}">
                <a16:creationId xmlns:a16="http://schemas.microsoft.com/office/drawing/2014/main" id="{DD3E1AD3-F373-404D-A871-7D637B54D1D2}"/>
              </a:ext>
            </a:extLst>
          </p:cNvPr>
          <p:cNvSpPr/>
          <p:nvPr/>
        </p:nvSpPr>
        <p:spPr bwMode="gray">
          <a:xfrm>
            <a:off x="9501940" y="5699566"/>
            <a:ext cx="655943" cy="425293"/>
          </a:xfrm>
          <a:prstGeom prst="irregularSeal1">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cxnSp>
        <p:nvCxnSpPr>
          <p:cNvPr id="34" name="直接箭头连接符 18">
            <a:extLst>
              <a:ext uri="{FF2B5EF4-FFF2-40B4-BE49-F238E27FC236}">
                <a16:creationId xmlns:a16="http://schemas.microsoft.com/office/drawing/2014/main" id="{4911DA7A-8074-8A47-B850-6CAE1B96E4EB}"/>
              </a:ext>
            </a:extLst>
          </p:cNvPr>
          <p:cNvCxnSpPr>
            <a:cxnSpLocks/>
          </p:cNvCxnSpPr>
          <p:nvPr/>
        </p:nvCxnSpPr>
        <p:spPr bwMode="auto">
          <a:xfrm>
            <a:off x="4776926" y="3158469"/>
            <a:ext cx="0" cy="792088"/>
          </a:xfrm>
          <a:prstGeom prst="straightConnector1">
            <a:avLst/>
          </a:prstGeom>
          <a:noFill/>
          <a:ln w="28575" cap="flat" cmpd="sng" algn="ctr">
            <a:solidFill>
              <a:srgbClr val="FF0000"/>
            </a:solidFill>
            <a:prstDash val="solid"/>
            <a:round/>
            <a:headEnd type="none" w="med" len="med"/>
            <a:tailEnd type="triangle"/>
          </a:ln>
          <a:effectLst/>
        </p:spPr>
      </p:cxnSp>
      <p:cxnSp>
        <p:nvCxnSpPr>
          <p:cNvPr id="35" name="直接箭头连接符 18">
            <a:extLst>
              <a:ext uri="{FF2B5EF4-FFF2-40B4-BE49-F238E27FC236}">
                <a16:creationId xmlns:a16="http://schemas.microsoft.com/office/drawing/2014/main" id="{55C3C631-1447-9041-AE73-F7BE27460AB6}"/>
              </a:ext>
            </a:extLst>
          </p:cNvPr>
          <p:cNvCxnSpPr>
            <a:cxnSpLocks/>
          </p:cNvCxnSpPr>
          <p:nvPr/>
        </p:nvCxnSpPr>
        <p:spPr bwMode="auto">
          <a:xfrm>
            <a:off x="6001062" y="3158469"/>
            <a:ext cx="0" cy="792088"/>
          </a:xfrm>
          <a:prstGeom prst="straightConnector1">
            <a:avLst/>
          </a:prstGeom>
          <a:noFill/>
          <a:ln w="28575" cap="flat" cmpd="sng" algn="ctr">
            <a:solidFill>
              <a:srgbClr val="FF0000"/>
            </a:solidFill>
            <a:prstDash val="solid"/>
            <a:round/>
            <a:headEnd type="none" w="med" len="med"/>
            <a:tailEnd type="triangle"/>
          </a:ln>
          <a:effectLst/>
        </p:spPr>
      </p:cxnSp>
      <p:cxnSp>
        <p:nvCxnSpPr>
          <p:cNvPr id="36" name="直接箭头连接符 18">
            <a:extLst>
              <a:ext uri="{FF2B5EF4-FFF2-40B4-BE49-F238E27FC236}">
                <a16:creationId xmlns:a16="http://schemas.microsoft.com/office/drawing/2014/main" id="{B952739D-FE37-C149-ADD8-3C6C90F93ACA}"/>
              </a:ext>
            </a:extLst>
          </p:cNvPr>
          <p:cNvCxnSpPr>
            <a:cxnSpLocks/>
          </p:cNvCxnSpPr>
          <p:nvPr/>
        </p:nvCxnSpPr>
        <p:spPr bwMode="auto">
          <a:xfrm>
            <a:off x="7153190" y="3158469"/>
            <a:ext cx="0" cy="792088"/>
          </a:xfrm>
          <a:prstGeom prst="straightConnector1">
            <a:avLst/>
          </a:prstGeom>
          <a:no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4700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TasiError Detection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25</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kumimoji="1" lang="en-US" altLang="zh-CN" dirty="0"/>
              <a:t>The</a:t>
            </a:r>
            <a:r>
              <a:rPr kumimoji="1" lang="zh-CN" altLang="en-US" dirty="0"/>
              <a:t> </a:t>
            </a:r>
            <a:r>
              <a:rPr kumimoji="1" lang="en-US" altLang="zh-CN" dirty="0"/>
              <a:t>cells</a:t>
            </a:r>
            <a:r>
              <a:rPr kumimoji="1" lang="zh-CN" altLang="en-US" dirty="0"/>
              <a:t> </a:t>
            </a:r>
            <a:r>
              <a:rPr kumimoji="1" lang="en-US" altLang="zh-CN" dirty="0"/>
              <a:t>in</a:t>
            </a:r>
            <a:r>
              <a:rPr kumimoji="1" lang="zh-CN" altLang="en-US" dirty="0"/>
              <a:t> </a:t>
            </a:r>
            <a:r>
              <a:rPr kumimoji="1" lang="en-US" altLang="zh-CN" dirty="0"/>
              <a:t>a</a:t>
            </a:r>
            <a:r>
              <a:rPr kumimoji="1" lang="zh-CN" altLang="en-US" dirty="0"/>
              <a:t> </a:t>
            </a:r>
            <a:r>
              <a:rPr kumimoji="1" lang="en-US" altLang="zh-CN" dirty="0"/>
              <a:t>cell</a:t>
            </a:r>
            <a:r>
              <a:rPr kumimoji="1" lang="zh-CN" altLang="en-US" dirty="0"/>
              <a:t> </a:t>
            </a:r>
            <a:r>
              <a:rPr kumimoji="1" lang="en-US" altLang="zh-CN" dirty="0"/>
              <a:t>range</a:t>
            </a:r>
            <a:r>
              <a:rPr kumimoji="1" lang="zh-CN" altLang="en-US" dirty="0"/>
              <a:t> </a:t>
            </a:r>
            <a:r>
              <a:rPr kumimoji="1" lang="en-US" altLang="zh-CN" dirty="0"/>
              <a:t>should</a:t>
            </a:r>
            <a:r>
              <a:rPr kumimoji="1" lang="zh-CN" altLang="en-US" dirty="0"/>
              <a:t> </a:t>
            </a:r>
            <a:r>
              <a:rPr kumimoji="1" lang="en-US" altLang="zh-CN" dirty="0"/>
              <a:t>share</a:t>
            </a:r>
            <a:r>
              <a:rPr kumimoji="1" lang="zh-CN" altLang="en-US" dirty="0"/>
              <a:t> </a:t>
            </a:r>
            <a:r>
              <a:rPr kumimoji="1" lang="en-US" altLang="zh-CN" dirty="0"/>
              <a:t>the</a:t>
            </a:r>
            <a:r>
              <a:rPr kumimoji="1" lang="zh-CN" altLang="en-US" dirty="0"/>
              <a:t> </a:t>
            </a:r>
            <a:r>
              <a:rPr kumimoji="1" lang="en-US" altLang="zh-CN" dirty="0"/>
              <a:t>similar</a:t>
            </a:r>
            <a:r>
              <a:rPr kumimoji="1" lang="zh-CN" altLang="en-US" dirty="0"/>
              <a:t> </a:t>
            </a:r>
            <a:r>
              <a:rPr kumimoji="1" lang="en-US" altLang="zh-CN" dirty="0">
                <a:solidFill>
                  <a:srgbClr val="FF0000"/>
                </a:solidFill>
              </a:rPr>
              <a:t>computational</a:t>
            </a:r>
            <a:r>
              <a:rPr kumimoji="1" lang="zh-CN" altLang="en-US" dirty="0">
                <a:solidFill>
                  <a:srgbClr val="FF0000"/>
                </a:solidFill>
              </a:rPr>
              <a:t> </a:t>
            </a:r>
            <a:r>
              <a:rPr kumimoji="1" lang="en-US" altLang="zh-CN" dirty="0">
                <a:solidFill>
                  <a:srgbClr val="FF0000"/>
                </a:solidFill>
              </a:rPr>
              <a:t>semantics</a:t>
            </a:r>
            <a:r>
              <a:rPr kumimoji="1" lang="zh-CN" altLang="en-US" dirty="0">
                <a:solidFill>
                  <a:srgbClr val="FF0000"/>
                </a:solidFill>
              </a:rPr>
              <a:t> </a:t>
            </a:r>
            <a:endParaRPr kumimoji="1" lang="en-US" altLang="zh-CN" dirty="0">
              <a:solidFill>
                <a:srgbClr val="FF0000"/>
              </a:solidFill>
            </a:endParaRP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pic>
        <p:nvPicPr>
          <p:cNvPr id="16" name="图片 15">
            <a:extLst>
              <a:ext uri="{FF2B5EF4-FFF2-40B4-BE49-F238E27FC236}">
                <a16:creationId xmlns:a16="http://schemas.microsoft.com/office/drawing/2014/main" id="{C1744E16-D6DB-6C4C-AB84-63144758CB3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46648" y="2388208"/>
            <a:ext cx="6920120" cy="3064625"/>
          </a:xfrm>
          <a:prstGeom prst="rect">
            <a:avLst/>
          </a:prstGeom>
        </p:spPr>
      </p:pic>
      <p:sp>
        <p:nvSpPr>
          <p:cNvPr id="17" name="圆角矩形 16">
            <a:extLst>
              <a:ext uri="{FF2B5EF4-FFF2-40B4-BE49-F238E27FC236}">
                <a16:creationId xmlns:a16="http://schemas.microsoft.com/office/drawing/2014/main" id="{D23E58B6-0440-1642-B835-0F1BACE036FC}"/>
              </a:ext>
            </a:extLst>
          </p:cNvPr>
          <p:cNvSpPr/>
          <p:nvPr/>
        </p:nvSpPr>
        <p:spPr bwMode="gray">
          <a:xfrm>
            <a:off x="4519369" y="4909800"/>
            <a:ext cx="1148253" cy="288032"/>
          </a:xfrm>
          <a:prstGeom prst="roundRect">
            <a:avLst/>
          </a:prstGeom>
          <a:solidFill>
            <a:schemeClr val="accent2">
              <a:alpha val="21219"/>
            </a:schemeClr>
          </a:solid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19" name="圆角矩形 18">
            <a:extLst>
              <a:ext uri="{FF2B5EF4-FFF2-40B4-BE49-F238E27FC236}">
                <a16:creationId xmlns:a16="http://schemas.microsoft.com/office/drawing/2014/main" id="{E03AB4A3-1B67-4541-81B5-5542FDCF7871}"/>
              </a:ext>
            </a:extLst>
          </p:cNvPr>
          <p:cNvSpPr/>
          <p:nvPr/>
        </p:nvSpPr>
        <p:spPr bwMode="gray">
          <a:xfrm>
            <a:off x="3556271" y="4215466"/>
            <a:ext cx="933218" cy="694335"/>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cxnSp>
        <p:nvCxnSpPr>
          <p:cNvPr id="20" name="直接箭头连接符 18">
            <a:extLst>
              <a:ext uri="{FF2B5EF4-FFF2-40B4-BE49-F238E27FC236}">
                <a16:creationId xmlns:a16="http://schemas.microsoft.com/office/drawing/2014/main" id="{6BF54049-7330-F644-8E64-EF5BA9E819CA}"/>
              </a:ext>
            </a:extLst>
          </p:cNvPr>
          <p:cNvCxnSpPr>
            <a:cxnSpLocks/>
          </p:cNvCxnSpPr>
          <p:nvPr/>
        </p:nvCxnSpPr>
        <p:spPr bwMode="auto">
          <a:xfrm flipV="1">
            <a:off x="4924893" y="4623492"/>
            <a:ext cx="1" cy="433703"/>
          </a:xfrm>
          <a:prstGeom prst="straightConnector1">
            <a:avLst/>
          </a:prstGeom>
          <a:noFill/>
          <a:ln w="28575" cap="flat" cmpd="sng" algn="ctr">
            <a:solidFill>
              <a:srgbClr val="FF0000"/>
            </a:solidFill>
            <a:prstDash val="solid"/>
            <a:round/>
            <a:headEnd type="none" w="med" len="med"/>
            <a:tailEnd type="triangle"/>
          </a:ln>
          <a:effectLst/>
        </p:spPr>
      </p:cxnSp>
      <p:cxnSp>
        <p:nvCxnSpPr>
          <p:cNvPr id="21" name="直接箭头连接符 18">
            <a:extLst>
              <a:ext uri="{FF2B5EF4-FFF2-40B4-BE49-F238E27FC236}">
                <a16:creationId xmlns:a16="http://schemas.microsoft.com/office/drawing/2014/main" id="{FDFCF3D0-7B50-7045-8D6E-6E92DD54C9D0}"/>
              </a:ext>
            </a:extLst>
          </p:cNvPr>
          <p:cNvCxnSpPr>
            <a:cxnSpLocks/>
          </p:cNvCxnSpPr>
          <p:nvPr/>
        </p:nvCxnSpPr>
        <p:spPr bwMode="auto">
          <a:xfrm flipV="1">
            <a:off x="5375921" y="4614455"/>
            <a:ext cx="1" cy="433703"/>
          </a:xfrm>
          <a:prstGeom prst="straightConnector1">
            <a:avLst/>
          </a:prstGeom>
          <a:noFill/>
          <a:ln w="28575" cap="flat" cmpd="sng" algn="ctr">
            <a:solidFill>
              <a:srgbClr val="FF0000"/>
            </a:solidFill>
            <a:prstDash val="solid"/>
            <a:round/>
            <a:headEnd type="none" w="med" len="med"/>
            <a:tailEnd type="triangle"/>
          </a:ln>
          <a:effectLst/>
        </p:spPr>
      </p:cxnSp>
      <p:sp>
        <p:nvSpPr>
          <p:cNvPr id="22" name="圆角矩形 21">
            <a:extLst>
              <a:ext uri="{FF2B5EF4-FFF2-40B4-BE49-F238E27FC236}">
                <a16:creationId xmlns:a16="http://schemas.microsoft.com/office/drawing/2014/main" id="{7CA32F1E-C2A5-9D4F-B3B9-EF3082EB0F09}"/>
              </a:ext>
            </a:extLst>
          </p:cNvPr>
          <p:cNvSpPr/>
          <p:nvPr/>
        </p:nvSpPr>
        <p:spPr bwMode="gray">
          <a:xfrm>
            <a:off x="4494943" y="3936685"/>
            <a:ext cx="1148252" cy="933463"/>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23" name="圆角矩形标注 22">
            <a:extLst>
              <a:ext uri="{FF2B5EF4-FFF2-40B4-BE49-F238E27FC236}">
                <a16:creationId xmlns:a16="http://schemas.microsoft.com/office/drawing/2014/main" id="{3A8D6831-AAF4-4B4B-822F-40DD3C186D86}"/>
              </a:ext>
            </a:extLst>
          </p:cNvPr>
          <p:cNvSpPr/>
          <p:nvPr/>
        </p:nvSpPr>
        <p:spPr bwMode="gray">
          <a:xfrm>
            <a:off x="2842903" y="5605260"/>
            <a:ext cx="1426736" cy="508411"/>
          </a:xfrm>
          <a:prstGeom prst="wedgeRoundRectCallout">
            <a:avLst>
              <a:gd name="adj1" fmla="val 41338"/>
              <a:gd name="adj2" fmla="val -184526"/>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Index</a:t>
            </a:r>
            <a:r>
              <a:rPr lang="zh-CN" altLang="en-US" sz="2400" b="1" dirty="0">
                <a:solidFill>
                  <a:schemeClr val="tx2">
                    <a:lumMod val="65000"/>
                    <a:lumOff val="35000"/>
                  </a:schemeClr>
                </a:solidFill>
              </a:rPr>
              <a:t> </a:t>
            </a:r>
            <a:r>
              <a:rPr lang="en-US" altLang="zh-CN" sz="2400" b="1" dirty="0">
                <a:solidFill>
                  <a:schemeClr val="tx2">
                    <a:lumMod val="65000"/>
                    <a:lumOff val="35000"/>
                  </a:schemeClr>
                </a:solidFill>
              </a:rPr>
              <a:t>set</a:t>
            </a:r>
            <a:endParaRPr lang="en-US" altLang="zh-CN" sz="2400" dirty="0">
              <a:solidFill>
                <a:srgbClr val="FF0000"/>
              </a:solidFill>
            </a:endParaRPr>
          </a:p>
        </p:txBody>
      </p:sp>
      <p:sp>
        <p:nvSpPr>
          <p:cNvPr id="24" name="圆角矩形标注 23">
            <a:extLst>
              <a:ext uri="{FF2B5EF4-FFF2-40B4-BE49-F238E27FC236}">
                <a16:creationId xmlns:a16="http://schemas.microsoft.com/office/drawing/2014/main" id="{C8F339F6-46FC-E64E-B739-AC6C8D3085BF}"/>
              </a:ext>
            </a:extLst>
          </p:cNvPr>
          <p:cNvSpPr/>
          <p:nvPr/>
        </p:nvSpPr>
        <p:spPr bwMode="gray">
          <a:xfrm>
            <a:off x="4423272" y="5598464"/>
            <a:ext cx="2896865" cy="510778"/>
          </a:xfrm>
          <a:prstGeom prst="wedgeRoundRectCallout">
            <a:avLst>
              <a:gd name="adj1" fmla="val -17311"/>
              <a:gd name="adj2" fmla="val -125140"/>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Formula</a:t>
            </a:r>
            <a:r>
              <a:rPr lang="zh-CN" altLang="en-US" sz="2400" b="1" dirty="0">
                <a:solidFill>
                  <a:schemeClr val="tx2">
                    <a:lumMod val="65000"/>
                    <a:lumOff val="35000"/>
                  </a:schemeClr>
                </a:solidFill>
              </a:rPr>
              <a:t> </a:t>
            </a:r>
            <a:r>
              <a:rPr lang="en-US" altLang="zh-CN" sz="2400" b="1" dirty="0">
                <a:solidFill>
                  <a:schemeClr val="tx2">
                    <a:lumMod val="65000"/>
                    <a:lumOff val="35000"/>
                  </a:schemeClr>
                </a:solidFill>
              </a:rPr>
              <a:t>error</a:t>
            </a:r>
            <a:endParaRPr lang="en-US" altLang="zh-CN" sz="2400" dirty="0">
              <a:solidFill>
                <a:srgbClr val="FF0000"/>
              </a:solidFill>
            </a:endParaRPr>
          </a:p>
        </p:txBody>
      </p:sp>
      <p:sp>
        <p:nvSpPr>
          <p:cNvPr id="25" name="圆角矩形标注 24">
            <a:extLst>
              <a:ext uri="{FF2B5EF4-FFF2-40B4-BE49-F238E27FC236}">
                <a16:creationId xmlns:a16="http://schemas.microsoft.com/office/drawing/2014/main" id="{207C9A02-F5CF-7144-A707-63A7810B6C00}"/>
              </a:ext>
            </a:extLst>
          </p:cNvPr>
          <p:cNvSpPr/>
          <p:nvPr/>
        </p:nvSpPr>
        <p:spPr bwMode="gray">
          <a:xfrm>
            <a:off x="4306405" y="1911852"/>
            <a:ext cx="1712588" cy="510778"/>
          </a:xfrm>
          <a:prstGeom prst="wedgeRoundRectCallout">
            <a:avLst>
              <a:gd name="adj1" fmla="val -12995"/>
              <a:gd name="adj2" fmla="val 337660"/>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Cell range</a:t>
            </a:r>
            <a:endParaRPr lang="en-US" altLang="zh-CN" sz="2400" dirty="0">
              <a:solidFill>
                <a:srgbClr val="FF0000"/>
              </a:solidFill>
            </a:endParaRPr>
          </a:p>
        </p:txBody>
      </p:sp>
      <p:sp>
        <p:nvSpPr>
          <p:cNvPr id="37" name="爆炸形: 8 pt  6">
            <a:extLst>
              <a:ext uri="{FF2B5EF4-FFF2-40B4-BE49-F238E27FC236}">
                <a16:creationId xmlns:a16="http://schemas.microsoft.com/office/drawing/2014/main" id="{12AC7322-CBEF-0E47-95FC-7A5A59CC1FFC}"/>
              </a:ext>
            </a:extLst>
          </p:cNvPr>
          <p:cNvSpPr/>
          <p:nvPr/>
        </p:nvSpPr>
        <p:spPr bwMode="gray">
          <a:xfrm>
            <a:off x="6528049" y="5641207"/>
            <a:ext cx="655943" cy="425293"/>
          </a:xfrm>
          <a:prstGeom prst="irregularSeal1">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38" name="圆角矩形 37">
            <a:extLst>
              <a:ext uri="{FF2B5EF4-FFF2-40B4-BE49-F238E27FC236}">
                <a16:creationId xmlns:a16="http://schemas.microsoft.com/office/drawing/2014/main" id="{B96855E6-60EB-D04D-87D4-538EFC8C4FDD}"/>
              </a:ext>
            </a:extLst>
          </p:cNvPr>
          <p:cNvSpPr/>
          <p:nvPr/>
        </p:nvSpPr>
        <p:spPr bwMode="gray">
          <a:xfrm>
            <a:off x="4519369" y="3936684"/>
            <a:ext cx="1123827" cy="284404"/>
          </a:xfrm>
          <a:prstGeom prst="roundRect">
            <a:avLst/>
          </a:prstGeom>
          <a:solidFill>
            <a:srgbClr val="0070C0">
              <a:alpha val="19102"/>
            </a:srgbClr>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cxnSp>
        <p:nvCxnSpPr>
          <p:cNvPr id="26" name="直接箭头连接符 18">
            <a:extLst>
              <a:ext uri="{FF2B5EF4-FFF2-40B4-BE49-F238E27FC236}">
                <a16:creationId xmlns:a16="http://schemas.microsoft.com/office/drawing/2014/main" id="{9065D336-E765-B14C-8091-68E2490F4786}"/>
              </a:ext>
            </a:extLst>
          </p:cNvPr>
          <p:cNvCxnSpPr>
            <a:cxnSpLocks/>
          </p:cNvCxnSpPr>
          <p:nvPr/>
        </p:nvCxnSpPr>
        <p:spPr bwMode="auto">
          <a:xfrm flipH="1" flipV="1">
            <a:off x="4306405" y="4330735"/>
            <a:ext cx="400784" cy="1"/>
          </a:xfrm>
          <a:prstGeom prst="straightConnector1">
            <a:avLst/>
          </a:prstGeom>
          <a:noFill/>
          <a:ln w="28575" cap="flat" cmpd="sng" algn="ctr">
            <a:solidFill>
              <a:srgbClr val="FF0000"/>
            </a:solidFill>
            <a:prstDash val="solid"/>
            <a:round/>
            <a:headEnd type="none" w="med" len="med"/>
            <a:tailEnd type="triangle"/>
          </a:ln>
          <a:effectLst/>
        </p:spPr>
      </p:cxnSp>
      <p:cxnSp>
        <p:nvCxnSpPr>
          <p:cNvPr id="27" name="直接箭头连接符 18">
            <a:extLst>
              <a:ext uri="{FF2B5EF4-FFF2-40B4-BE49-F238E27FC236}">
                <a16:creationId xmlns:a16="http://schemas.microsoft.com/office/drawing/2014/main" id="{A66259A7-7257-EF44-86FB-67F52B56724D}"/>
              </a:ext>
            </a:extLst>
          </p:cNvPr>
          <p:cNvCxnSpPr>
            <a:cxnSpLocks/>
          </p:cNvCxnSpPr>
          <p:nvPr/>
        </p:nvCxnSpPr>
        <p:spPr bwMode="auto">
          <a:xfrm flipH="1" flipV="1">
            <a:off x="4306405" y="4575433"/>
            <a:ext cx="400784" cy="1"/>
          </a:xfrm>
          <a:prstGeom prst="straightConnector1">
            <a:avLst/>
          </a:prstGeom>
          <a:noFill/>
          <a:ln w="28575" cap="flat" cmpd="sng" algn="ctr">
            <a:solidFill>
              <a:srgbClr val="FF0000"/>
            </a:solidFill>
            <a:prstDash val="solid"/>
            <a:round/>
            <a:headEnd type="none" w="med" len="med"/>
            <a:tailEnd type="triangle"/>
          </a:ln>
          <a:effectLst/>
        </p:spPr>
      </p:cxnSp>
      <p:cxnSp>
        <p:nvCxnSpPr>
          <p:cNvPr id="28" name="直接箭头连接符 18">
            <a:extLst>
              <a:ext uri="{FF2B5EF4-FFF2-40B4-BE49-F238E27FC236}">
                <a16:creationId xmlns:a16="http://schemas.microsoft.com/office/drawing/2014/main" id="{0A4F9BC7-D643-3248-AE23-2124AB6125BC}"/>
              </a:ext>
            </a:extLst>
          </p:cNvPr>
          <p:cNvCxnSpPr>
            <a:cxnSpLocks/>
          </p:cNvCxnSpPr>
          <p:nvPr/>
        </p:nvCxnSpPr>
        <p:spPr bwMode="auto">
          <a:xfrm flipH="1" flipV="1">
            <a:off x="4269639" y="4727860"/>
            <a:ext cx="400784" cy="1"/>
          </a:xfrm>
          <a:prstGeom prst="straightConnector1">
            <a:avLst/>
          </a:prstGeom>
          <a:no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02718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3" grpId="0" animBg="1"/>
      <p:bldP spid="24" grpId="0" animBg="1"/>
      <p:bldP spid="25" grpId="0" animBg="1"/>
      <p:bldP spid="37" grpId="0" animBg="1"/>
      <p:bldP spid="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Research</a:t>
            </a:r>
            <a:r>
              <a:rPr lang="zh-CN" altLang="en-US" dirty="0"/>
              <a:t> </a:t>
            </a:r>
            <a:r>
              <a:rPr lang="en-US" altLang="zh-CN" dirty="0"/>
              <a:t>Outline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26</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sz="2400" dirty="0"/>
              <a:t>Semantic</a:t>
            </a:r>
            <a:r>
              <a:rPr lang="zh-CN" altLang="en-US" sz="2400" dirty="0"/>
              <a:t> </a:t>
            </a:r>
            <a:r>
              <a:rPr lang="en-US" altLang="zh-CN" sz="2400" dirty="0"/>
              <a:t>table</a:t>
            </a:r>
            <a:r>
              <a:rPr lang="zh-CN" altLang="en-US" sz="2400" dirty="0"/>
              <a:t> </a:t>
            </a:r>
            <a:r>
              <a:rPr lang="en-US" altLang="zh-CN" sz="2400" dirty="0"/>
              <a:t>structure</a:t>
            </a:r>
            <a:r>
              <a:rPr lang="zh-CN" altLang="en-US" sz="2400" dirty="0"/>
              <a:t> </a:t>
            </a:r>
            <a:r>
              <a:rPr lang="en-US" altLang="zh-CN" sz="2400" dirty="0"/>
              <a:t>model</a:t>
            </a:r>
          </a:p>
          <a:p>
            <a:endParaRPr lang="en-US" altLang="zh-CN" dirty="0"/>
          </a:p>
          <a:p>
            <a:r>
              <a:rPr lang="en-US" altLang="zh-CN" sz="2400" dirty="0"/>
              <a:t>Semantic</a:t>
            </a:r>
            <a:r>
              <a:rPr lang="zh-CN" altLang="en-US" sz="2400" dirty="0"/>
              <a:t> </a:t>
            </a:r>
            <a:r>
              <a:rPr lang="en-US" altLang="zh-CN" sz="2400" dirty="0"/>
              <a:t>table structure</a:t>
            </a:r>
            <a:r>
              <a:rPr lang="zh-CN" altLang="en-US" sz="2400" dirty="0"/>
              <a:t> </a:t>
            </a:r>
            <a:r>
              <a:rPr lang="en-US" altLang="zh-CN" sz="2400" dirty="0"/>
              <a:t>identification</a:t>
            </a:r>
          </a:p>
          <a:p>
            <a:endParaRPr lang="en-US" altLang="zh-CN" sz="2400" u="sng" dirty="0">
              <a:solidFill>
                <a:srgbClr val="698ECF"/>
              </a:solidFill>
            </a:endParaRPr>
          </a:p>
          <a:p>
            <a:r>
              <a:rPr lang="en-US" altLang="zh-CN" sz="2400" dirty="0"/>
              <a:t>Structure-based error detection </a:t>
            </a:r>
          </a:p>
          <a:p>
            <a:endParaRPr lang="en-US" altLang="zh-CN" u="sng" dirty="0">
              <a:solidFill>
                <a:srgbClr val="698ECF"/>
              </a:solidFill>
            </a:endParaRPr>
          </a:p>
          <a:p>
            <a:r>
              <a:rPr lang="en-US" altLang="zh-CN" sz="2400" u="sng" dirty="0">
                <a:solidFill>
                  <a:srgbClr val="698ECF"/>
                </a:solidFill>
              </a:rPr>
              <a:t>Evaluation</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spTree>
    <p:extLst>
      <p:ext uri="{BB962C8B-B14F-4D97-AF65-F5344CB8AC3E}">
        <p14:creationId xmlns:p14="http://schemas.microsoft.com/office/powerpoint/2010/main" val="117188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Evaluation</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27</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To evaluate the performance of </a:t>
            </a:r>
            <a:r>
              <a:rPr lang="en-US" altLang="zh-CN" dirty="0" err="1"/>
              <a:t>Tasi</a:t>
            </a:r>
            <a:endParaRPr lang="en-US" altLang="zh-CN" dirty="0"/>
          </a:p>
          <a:p>
            <a:pPr lvl="1"/>
            <a:r>
              <a:rPr lang="en-US" altLang="zh-CN" dirty="0"/>
              <a:t>RQ1: How effective is </a:t>
            </a:r>
            <a:r>
              <a:rPr lang="en-US" altLang="zh-CN" dirty="0" err="1"/>
              <a:t>Tasi</a:t>
            </a:r>
            <a:r>
              <a:rPr lang="en-US" altLang="zh-CN" dirty="0"/>
              <a:t> in identifying semantic</a:t>
            </a:r>
            <a:r>
              <a:rPr lang="zh-CN" altLang="en-US" dirty="0"/>
              <a:t> </a:t>
            </a:r>
            <a:r>
              <a:rPr lang="en-US" altLang="zh-CN" dirty="0"/>
              <a:t>table structures in spreadsheets?</a:t>
            </a:r>
          </a:p>
          <a:p>
            <a:endParaRPr lang="en-US" altLang="zh-CN" dirty="0"/>
          </a:p>
          <a:p>
            <a:r>
              <a:rPr lang="en-US" altLang="zh-CN" dirty="0"/>
              <a:t>To evaluate the performance of </a:t>
            </a:r>
            <a:r>
              <a:rPr lang="en-US" altLang="zh-CN" dirty="0" err="1"/>
              <a:t>TasiError</a:t>
            </a:r>
            <a:endParaRPr lang="en-US" altLang="zh-CN" dirty="0"/>
          </a:p>
          <a:p>
            <a:pPr lvl="1"/>
            <a:r>
              <a:rPr lang="en-US" altLang="zh-CN" dirty="0"/>
              <a:t>RQ2:What is the performance of TasiError in detecting spreadsheet errors?</a:t>
            </a:r>
          </a:p>
          <a:p>
            <a:endParaRPr lang="en-US" altLang="zh-CN" dirty="0"/>
          </a:p>
          <a:p>
            <a:r>
              <a:rPr lang="en-US" altLang="zh-CN" dirty="0"/>
              <a:t>To compare </a:t>
            </a:r>
            <a:r>
              <a:rPr lang="en-US" altLang="zh-CN" dirty="0" err="1"/>
              <a:t>TasiError</a:t>
            </a:r>
            <a:r>
              <a:rPr lang="en-US" altLang="zh-CN" dirty="0"/>
              <a:t> with existing error detection tools</a:t>
            </a:r>
          </a:p>
          <a:p>
            <a:pPr lvl="1"/>
            <a:r>
              <a:rPr lang="en-US" altLang="zh-CN" dirty="0"/>
              <a:t>RQ3:</a:t>
            </a:r>
            <a:r>
              <a:rPr lang="zh-CN" altLang="en-US" dirty="0"/>
              <a:t> </a:t>
            </a:r>
            <a:r>
              <a:rPr lang="en-US" altLang="zh-CN" dirty="0"/>
              <a:t>How is TasiError compared with existing tools?</a:t>
            </a:r>
            <a:endParaRPr lang="zh-CN" altLang="en-US" dirty="0"/>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spTree>
    <p:extLst>
      <p:ext uri="{BB962C8B-B14F-4D97-AF65-F5344CB8AC3E}">
        <p14:creationId xmlns:p14="http://schemas.microsoft.com/office/powerpoint/2010/main" val="477097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Build Ground Truth</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28</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Experimental subject</a:t>
            </a:r>
            <a:endParaRPr lang="en-US" altLang="zh-CN" sz="2800" dirty="0"/>
          </a:p>
          <a:p>
            <a:pPr lvl="1"/>
            <a:r>
              <a:rPr lang="en-US" altLang="zh-CN" dirty="0"/>
              <a:t>4,290,022 spreadsheets from the Internet</a:t>
            </a:r>
          </a:p>
          <a:p>
            <a:pPr lvl="1"/>
            <a:endParaRPr lang="en-US" altLang="zh-CN" dirty="0"/>
          </a:p>
          <a:p>
            <a:r>
              <a:rPr lang="en-US" altLang="zh-CN" dirty="0"/>
              <a:t>Sample spreadsheets and manually label semantic table structures</a:t>
            </a:r>
          </a:p>
          <a:p>
            <a:pPr lvl="1"/>
            <a:r>
              <a:rPr lang="en-US" altLang="zh-CN" dirty="0"/>
              <a:t>9</a:t>
            </a:r>
            <a:r>
              <a:rPr lang="zh-CN" altLang="en-US" dirty="0"/>
              <a:t> </a:t>
            </a:r>
            <a:r>
              <a:rPr lang="en-US" altLang="zh-CN" dirty="0"/>
              <a:t>data</a:t>
            </a:r>
            <a:r>
              <a:rPr lang="zh-CN" altLang="en-US" dirty="0"/>
              <a:t> </a:t>
            </a:r>
            <a:r>
              <a:rPr lang="en-US" altLang="zh-CN" dirty="0"/>
              <a:t>labelers</a:t>
            </a:r>
            <a:r>
              <a:rPr lang="zh-CN" altLang="en-US" dirty="0"/>
              <a:t> </a:t>
            </a:r>
            <a:r>
              <a:rPr lang="en-US" altLang="zh-CN" dirty="0"/>
              <a:t>in</a:t>
            </a:r>
            <a:r>
              <a:rPr lang="zh-CN" altLang="en-US" dirty="0"/>
              <a:t> </a:t>
            </a:r>
            <a:r>
              <a:rPr lang="en-US" altLang="zh-CN" dirty="0" err="1"/>
              <a:t>Speechocean</a:t>
            </a:r>
            <a:r>
              <a:rPr lang="en-US" altLang="zh-CN" dirty="0"/>
              <a:t> [1]</a:t>
            </a:r>
          </a:p>
          <a:p>
            <a:pPr lvl="1"/>
            <a:r>
              <a:rPr lang="en-US" altLang="zh-CN" dirty="0"/>
              <a:t>Sample 3,500 spreadsheets and label semantic table structures</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sp>
        <p:nvSpPr>
          <p:cNvPr id="3" name="矩形 2">
            <a:extLst>
              <a:ext uri="{FF2B5EF4-FFF2-40B4-BE49-F238E27FC236}">
                <a16:creationId xmlns:a16="http://schemas.microsoft.com/office/drawing/2014/main" id="{D0324381-A325-C04E-8305-AFAD86ECED6F}"/>
              </a:ext>
            </a:extLst>
          </p:cNvPr>
          <p:cNvSpPr/>
          <p:nvPr/>
        </p:nvSpPr>
        <p:spPr>
          <a:xfrm>
            <a:off x="755651" y="6313593"/>
            <a:ext cx="9393361" cy="369332"/>
          </a:xfrm>
          <a:prstGeom prst="rect">
            <a:avLst/>
          </a:prstGeom>
        </p:spPr>
        <p:txBody>
          <a:bodyPr wrap="square">
            <a:spAutoFit/>
          </a:bodyPr>
          <a:lstStyle/>
          <a:p>
            <a:r>
              <a:rPr lang="en" altLang="zh-CN" dirty="0"/>
              <a:t>[1] </a:t>
            </a:r>
            <a:r>
              <a:rPr lang="en" altLang="zh-CN" dirty="0" err="1"/>
              <a:t>Speechocean</a:t>
            </a:r>
            <a:r>
              <a:rPr lang="en" altLang="zh-CN" dirty="0"/>
              <a:t>: A third-party artificial intelligence data provider.</a:t>
            </a:r>
            <a:r>
              <a:rPr lang="en" altLang="zh-CN" dirty="0">
                <a:solidFill>
                  <a:srgbClr val="0054C9"/>
                </a:solidFill>
                <a:latin typeface="LinLibertineT"/>
              </a:rPr>
              <a:t> http://</a:t>
            </a:r>
            <a:r>
              <a:rPr lang="en" altLang="zh-CN" dirty="0" err="1">
                <a:solidFill>
                  <a:srgbClr val="0054C9"/>
                </a:solidFill>
                <a:latin typeface="LinLibertineT"/>
              </a:rPr>
              <a:t>en.speechocean.com</a:t>
            </a:r>
            <a:endParaRPr lang="en" altLang="zh-CN" dirty="0"/>
          </a:p>
        </p:txBody>
      </p:sp>
    </p:spTree>
    <p:extLst>
      <p:ext uri="{BB962C8B-B14F-4D97-AF65-F5344CB8AC3E}">
        <p14:creationId xmlns:p14="http://schemas.microsoft.com/office/powerpoint/2010/main" val="180282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Ground Truth</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29</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kern="0" dirty="0"/>
              <a:t>3,290 tables from 3,110 spreadsheets</a:t>
            </a:r>
          </a:p>
          <a:p>
            <a:r>
              <a:rPr lang="en-US" altLang="zh-CN" kern="0" dirty="0"/>
              <a:t>80% as training dataset and 20% as testing dataset</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graphicFrame>
        <p:nvGraphicFramePr>
          <p:cNvPr id="6" name="内容占位符 3">
            <a:extLst>
              <a:ext uri="{FF2B5EF4-FFF2-40B4-BE49-F238E27FC236}">
                <a16:creationId xmlns:a16="http://schemas.microsoft.com/office/drawing/2014/main" id="{D7F9EEF5-9597-D847-A72F-CE753492B802}"/>
              </a:ext>
            </a:extLst>
          </p:cNvPr>
          <p:cNvGraphicFramePr>
            <a:graphicFrameLocks/>
          </p:cNvGraphicFramePr>
          <p:nvPr>
            <p:extLst>
              <p:ext uri="{D42A27DB-BD31-4B8C-83A1-F6EECF244321}">
                <p14:modId xmlns:p14="http://schemas.microsoft.com/office/powerpoint/2010/main" val="4198751105"/>
              </p:ext>
            </p:extLst>
          </p:nvPr>
        </p:nvGraphicFramePr>
        <p:xfrm>
          <a:off x="2571063" y="3029531"/>
          <a:ext cx="6306094" cy="2201760"/>
        </p:xfrm>
        <a:graphic>
          <a:graphicData uri="http://schemas.openxmlformats.org/drawingml/2006/table">
            <a:tbl>
              <a:tblPr firstRow="1" bandRow="1">
                <a:tableStyleId>{5C22544A-7EE6-4342-B048-85BDC9FD1C3A}</a:tableStyleId>
              </a:tblPr>
              <a:tblGrid>
                <a:gridCol w="1583302">
                  <a:extLst>
                    <a:ext uri="{9D8B030D-6E8A-4147-A177-3AD203B41FA5}">
                      <a16:colId xmlns:a16="http://schemas.microsoft.com/office/drawing/2014/main" val="2415611317"/>
                    </a:ext>
                  </a:extLst>
                </a:gridCol>
                <a:gridCol w="1924108">
                  <a:extLst>
                    <a:ext uri="{9D8B030D-6E8A-4147-A177-3AD203B41FA5}">
                      <a16:colId xmlns:a16="http://schemas.microsoft.com/office/drawing/2014/main" val="503937474"/>
                    </a:ext>
                  </a:extLst>
                </a:gridCol>
                <a:gridCol w="1257244">
                  <a:extLst>
                    <a:ext uri="{9D8B030D-6E8A-4147-A177-3AD203B41FA5}">
                      <a16:colId xmlns:a16="http://schemas.microsoft.com/office/drawing/2014/main" val="20002"/>
                    </a:ext>
                  </a:extLst>
                </a:gridCol>
                <a:gridCol w="1541440">
                  <a:extLst>
                    <a:ext uri="{9D8B030D-6E8A-4147-A177-3AD203B41FA5}">
                      <a16:colId xmlns:a16="http://schemas.microsoft.com/office/drawing/2014/main" val="1473840472"/>
                    </a:ext>
                  </a:extLst>
                </a:gridCol>
              </a:tblGrid>
              <a:tr h="306000">
                <a:tc>
                  <a:txBody>
                    <a:bodyPr/>
                    <a:lstStyle/>
                    <a:p>
                      <a:pPr algn="ctr"/>
                      <a:r>
                        <a:rPr lang="en-US" altLang="zh-CN" sz="1800" dirty="0"/>
                        <a:t>Item</a:t>
                      </a:r>
                      <a:endParaRPr lang="zh-CN" altLang="en-US" sz="1800" dirty="0"/>
                    </a:p>
                  </a:txBody>
                  <a:tcPr anchor="ctr"/>
                </a:tc>
                <a:tc>
                  <a:txBody>
                    <a:bodyPr/>
                    <a:lstStyle/>
                    <a:p>
                      <a:pPr algn="ctr">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Train</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Test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Total</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a16="http://schemas.microsoft.com/office/drawing/2014/main" val="3818958798"/>
                  </a:ext>
                </a:extLst>
              </a:tr>
              <a:tr h="306000">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Spreadsheet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2,488</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622</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3,110</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10001"/>
                  </a:ext>
                </a:extLst>
              </a:tr>
              <a:tr h="306000">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Table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2,651</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639</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3,290</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1872106477"/>
                  </a:ext>
                </a:extLst>
              </a:tr>
              <a:tr h="306000">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Left</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headers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2,130</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518</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2,648</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1572340033"/>
                  </a:ext>
                </a:extLst>
              </a:tr>
              <a:tr h="306000">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Top</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headers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2,579</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625</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3,204</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835586869"/>
                  </a:ext>
                </a:extLst>
              </a:tr>
              <a:tr h="306000">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Left</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header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pair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929,617</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258,747</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1,188,364</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1218551806"/>
                  </a:ext>
                </a:extLst>
              </a:tr>
              <a:tr h="306000">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Top</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header</a:t>
                      </a:r>
                      <a:r>
                        <a:rPr lang="zh-CN" altLang="en-US" sz="18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pair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190,859</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44,326</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235,185</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810705359"/>
                  </a:ext>
                </a:extLst>
              </a:tr>
            </a:tbl>
          </a:graphicData>
        </a:graphic>
      </p:graphicFrame>
      <p:sp>
        <p:nvSpPr>
          <p:cNvPr id="7" name="圆角矩形 16">
            <a:extLst>
              <a:ext uri="{FF2B5EF4-FFF2-40B4-BE49-F238E27FC236}">
                <a16:creationId xmlns:a16="http://schemas.microsoft.com/office/drawing/2014/main" id="{F5F3E5C9-8326-4A49-9BA1-82E9495ED67C}"/>
              </a:ext>
            </a:extLst>
          </p:cNvPr>
          <p:cNvSpPr/>
          <p:nvPr/>
        </p:nvSpPr>
        <p:spPr bwMode="gray">
          <a:xfrm>
            <a:off x="7395599" y="3059763"/>
            <a:ext cx="1481558" cy="2171529"/>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anose="020B0503020204020204" pitchFamily="34" charset="-122"/>
            </a:endParaRPr>
          </a:p>
        </p:txBody>
      </p:sp>
    </p:spTree>
    <p:extLst>
      <p:ext uri="{BB962C8B-B14F-4D97-AF65-F5344CB8AC3E}">
        <p14:creationId xmlns:p14="http://schemas.microsoft.com/office/powerpoint/2010/main" val="347219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Table</a:t>
            </a:r>
            <a:endParaRPr lang="zh-CN" altLang="en-US" dirty="0"/>
          </a:p>
        </p:txBody>
      </p:sp>
      <p:sp>
        <p:nvSpPr>
          <p:cNvPr id="3" name="内容占位符 2"/>
          <p:cNvSpPr>
            <a:spLocks noGrp="1"/>
          </p:cNvSpPr>
          <p:nvPr>
            <p:ph idx="1"/>
          </p:nvPr>
        </p:nvSpPr>
        <p:spPr/>
        <p:txBody>
          <a:bodyPr/>
          <a:lstStyle/>
          <a:p>
            <a:r>
              <a:rPr lang="en-US" altLang="zh-CN" i="1" dirty="0">
                <a:solidFill>
                  <a:srgbClr val="FF0000"/>
                </a:solidFill>
              </a:rPr>
              <a:t>Table</a:t>
            </a:r>
            <a:r>
              <a:rPr lang="en-US" altLang="zh-CN" dirty="0"/>
              <a:t>:</a:t>
            </a:r>
            <a:r>
              <a:rPr lang="zh-CN" altLang="en-US" i="1" dirty="0">
                <a:solidFill>
                  <a:srgbClr val="FF0000"/>
                </a:solidFill>
              </a:rPr>
              <a:t> </a:t>
            </a:r>
            <a:r>
              <a:rPr lang="en-US" altLang="zh-CN" dirty="0"/>
              <a:t>a</a:t>
            </a:r>
            <a:r>
              <a:rPr lang="zh-CN" altLang="en-US" dirty="0"/>
              <a:t> </a:t>
            </a:r>
            <a:r>
              <a:rPr lang="en-US" altLang="zh-CN" dirty="0"/>
              <a:t>rectangular</a:t>
            </a:r>
            <a:r>
              <a:rPr lang="zh-CN" altLang="en-US" dirty="0"/>
              <a:t> </a:t>
            </a:r>
            <a:r>
              <a:rPr lang="en-US" altLang="zh-CN" dirty="0"/>
              <a:t>block</a:t>
            </a:r>
            <a:r>
              <a:rPr lang="zh-CN" altLang="en-US" dirty="0"/>
              <a:t> </a:t>
            </a:r>
            <a:r>
              <a:rPr lang="en-US" altLang="zh-CN" dirty="0"/>
              <a:t>of</a:t>
            </a:r>
            <a:r>
              <a:rPr lang="zh-CN" altLang="en-US" dirty="0"/>
              <a:t> </a:t>
            </a:r>
            <a:r>
              <a:rPr lang="en-US" altLang="zh-CN" dirty="0"/>
              <a:t>cells, prescribing certain business task</a:t>
            </a:r>
          </a:p>
          <a:p>
            <a:r>
              <a:rPr lang="en-US" altLang="zh-CN" i="1" dirty="0">
                <a:solidFill>
                  <a:srgbClr val="FF0000"/>
                </a:solidFill>
              </a:rPr>
              <a:t>Element</a:t>
            </a:r>
            <a:r>
              <a:rPr lang="en-US" altLang="zh-CN" dirty="0"/>
              <a:t>: header region, data region</a:t>
            </a:r>
            <a:endParaRPr lang="en-US" altLang="zh-CN" i="1" dirty="0"/>
          </a:p>
          <a:p>
            <a:endParaRPr lang="en-US" altLang="zh-CN" dirty="0"/>
          </a:p>
          <a:p>
            <a:pPr lvl="1"/>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3</a:t>
            </a:fld>
            <a:endParaRPr lang="zh-CN" altLang="en-US"/>
          </a:p>
        </p:txBody>
      </p:sp>
      <p:pic>
        <p:nvPicPr>
          <p:cNvPr id="10" name="图片 9">
            <a:extLst>
              <a:ext uri="{FF2B5EF4-FFF2-40B4-BE49-F238E27FC236}">
                <a16:creationId xmlns:a16="http://schemas.microsoft.com/office/drawing/2014/main" id="{83F6FF14-D313-1B48-9FE3-6D70208057F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51602" y="2866073"/>
            <a:ext cx="6920120" cy="3064625"/>
          </a:xfrm>
          <a:prstGeom prst="rect">
            <a:avLst/>
          </a:prstGeom>
        </p:spPr>
      </p:pic>
      <p:grpSp>
        <p:nvGrpSpPr>
          <p:cNvPr id="12" name="组合 11">
            <a:extLst>
              <a:ext uri="{FF2B5EF4-FFF2-40B4-BE49-F238E27FC236}">
                <a16:creationId xmlns:a16="http://schemas.microsoft.com/office/drawing/2014/main" id="{F2F0D56D-AAA2-F941-8B39-D251CC007698}"/>
              </a:ext>
            </a:extLst>
          </p:cNvPr>
          <p:cNvGrpSpPr/>
          <p:nvPr/>
        </p:nvGrpSpPr>
        <p:grpSpPr>
          <a:xfrm>
            <a:off x="9263922" y="4215388"/>
            <a:ext cx="2399525" cy="524487"/>
            <a:chOff x="7429720" y="4139891"/>
            <a:chExt cx="2399525" cy="524487"/>
          </a:xfrm>
        </p:grpSpPr>
        <p:sp>
          <p:nvSpPr>
            <p:cNvPr id="14" name="右箭头 13">
              <a:extLst>
                <a:ext uri="{FF2B5EF4-FFF2-40B4-BE49-F238E27FC236}">
                  <a16:creationId xmlns:a16="http://schemas.microsoft.com/office/drawing/2014/main" id="{716E1D66-1F87-404B-BAE9-73E378CA2FE2}"/>
                </a:ext>
              </a:extLst>
            </p:cNvPr>
            <p:cNvSpPr/>
            <p:nvPr/>
          </p:nvSpPr>
          <p:spPr>
            <a:xfrm>
              <a:off x="7429720" y="4202714"/>
              <a:ext cx="720908" cy="461664"/>
            </a:xfrm>
            <a:prstGeom prst="rightArrow">
              <a:avLst>
                <a:gd name="adj1" fmla="val 35955"/>
                <a:gd name="adj2" fmla="val 50000"/>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dirty="0">
                <a:solidFill>
                  <a:srgbClr val="00B0F0"/>
                </a:solidFill>
                <a:highlight>
                  <a:srgbClr val="00FFFF"/>
                </a:highlight>
              </a:endParaRPr>
            </a:p>
          </p:txBody>
        </p:sp>
        <p:sp>
          <p:nvSpPr>
            <p:cNvPr id="16" name="文本框 15">
              <a:extLst>
                <a:ext uri="{FF2B5EF4-FFF2-40B4-BE49-F238E27FC236}">
                  <a16:creationId xmlns:a16="http://schemas.microsoft.com/office/drawing/2014/main" id="{5BE2E6C2-93D7-EF46-8317-A98DE37DAFB4}"/>
                </a:ext>
              </a:extLst>
            </p:cNvPr>
            <p:cNvSpPr txBox="1"/>
            <p:nvPr/>
          </p:nvSpPr>
          <p:spPr>
            <a:xfrm>
              <a:off x="8173061" y="4139891"/>
              <a:ext cx="1656184" cy="461665"/>
            </a:xfrm>
            <a:prstGeom prst="rect">
              <a:avLst/>
            </a:prstGeom>
            <a:noFill/>
          </p:spPr>
          <p:txBody>
            <a:bodyPr wrap="square" rtlCol="0">
              <a:spAutoFit/>
            </a:bodyPr>
            <a:lstStyle/>
            <a:p>
              <a:r>
                <a:rPr kumimoji="1" lang="en-US" altLang="zh-CN" sz="2400" b="1" i="1" dirty="0">
                  <a:solidFill>
                    <a:srgbClr val="FF0000"/>
                  </a:solidFill>
                </a:rPr>
                <a:t>Table</a:t>
              </a:r>
              <a:endParaRPr kumimoji="1" lang="zh-CN" altLang="en-US" sz="2400" b="1" i="1" dirty="0">
                <a:solidFill>
                  <a:srgbClr val="FF0000"/>
                </a:solidFill>
              </a:endParaRPr>
            </a:p>
          </p:txBody>
        </p:sp>
      </p:grpSp>
      <p:grpSp>
        <p:nvGrpSpPr>
          <p:cNvPr id="17" name="组合 16">
            <a:extLst>
              <a:ext uri="{FF2B5EF4-FFF2-40B4-BE49-F238E27FC236}">
                <a16:creationId xmlns:a16="http://schemas.microsoft.com/office/drawing/2014/main" id="{ED6FEDE9-D012-6B4E-8401-1AFAC770E6A4}"/>
              </a:ext>
            </a:extLst>
          </p:cNvPr>
          <p:cNvGrpSpPr/>
          <p:nvPr/>
        </p:nvGrpSpPr>
        <p:grpSpPr>
          <a:xfrm>
            <a:off x="2351585" y="3227490"/>
            <a:ext cx="6558591" cy="2500284"/>
            <a:chOff x="1003133" y="3196130"/>
            <a:chExt cx="6558591" cy="2500284"/>
          </a:xfrm>
        </p:grpSpPr>
        <p:sp>
          <p:nvSpPr>
            <p:cNvPr id="18" name="圆角矩形 17">
              <a:extLst>
                <a:ext uri="{FF2B5EF4-FFF2-40B4-BE49-F238E27FC236}">
                  <a16:creationId xmlns:a16="http://schemas.microsoft.com/office/drawing/2014/main" id="{7348A27C-92FD-7F4E-A5BE-A6815F403B9B}"/>
                </a:ext>
              </a:extLst>
            </p:cNvPr>
            <p:cNvSpPr/>
            <p:nvPr/>
          </p:nvSpPr>
          <p:spPr bwMode="gray">
            <a:xfrm>
              <a:off x="1003133" y="3196131"/>
              <a:ext cx="1912620" cy="2500283"/>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19" name="圆角矩形 18">
              <a:extLst>
                <a:ext uri="{FF2B5EF4-FFF2-40B4-BE49-F238E27FC236}">
                  <a16:creationId xmlns:a16="http://schemas.microsoft.com/office/drawing/2014/main" id="{D551E8AF-6936-3B4D-9D54-5C32463B07F6}"/>
                </a:ext>
              </a:extLst>
            </p:cNvPr>
            <p:cNvSpPr/>
            <p:nvPr/>
          </p:nvSpPr>
          <p:spPr bwMode="gray">
            <a:xfrm>
              <a:off x="2937526" y="3196130"/>
              <a:ext cx="4624198" cy="705565"/>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grpSp>
      <p:grpSp>
        <p:nvGrpSpPr>
          <p:cNvPr id="20" name="组合 19">
            <a:extLst>
              <a:ext uri="{FF2B5EF4-FFF2-40B4-BE49-F238E27FC236}">
                <a16:creationId xmlns:a16="http://schemas.microsoft.com/office/drawing/2014/main" id="{CEC4EB9C-8EFD-5C42-A5EA-B45657BF8724}"/>
              </a:ext>
            </a:extLst>
          </p:cNvPr>
          <p:cNvGrpSpPr/>
          <p:nvPr/>
        </p:nvGrpSpPr>
        <p:grpSpPr>
          <a:xfrm>
            <a:off x="4307750" y="3933055"/>
            <a:ext cx="4624199" cy="2580249"/>
            <a:chOff x="2249675" y="3580938"/>
            <a:chExt cx="4624199" cy="2580249"/>
          </a:xfrm>
        </p:grpSpPr>
        <p:sp>
          <p:nvSpPr>
            <p:cNvPr id="21" name="圆角矩形 20">
              <a:extLst>
                <a:ext uri="{FF2B5EF4-FFF2-40B4-BE49-F238E27FC236}">
                  <a16:creationId xmlns:a16="http://schemas.microsoft.com/office/drawing/2014/main" id="{68F67A20-3E42-F346-A0D5-130C27D8EBD4}"/>
                </a:ext>
              </a:extLst>
            </p:cNvPr>
            <p:cNvSpPr/>
            <p:nvPr/>
          </p:nvSpPr>
          <p:spPr bwMode="gray">
            <a:xfrm>
              <a:off x="2249675" y="3580938"/>
              <a:ext cx="4624199" cy="1728193"/>
            </a:xfrm>
            <a:prstGeom prst="roundRect">
              <a:avLst/>
            </a:prstGeom>
            <a:noFill/>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22" name="圆角矩形标注 21">
              <a:extLst>
                <a:ext uri="{FF2B5EF4-FFF2-40B4-BE49-F238E27FC236}">
                  <a16:creationId xmlns:a16="http://schemas.microsoft.com/office/drawing/2014/main" id="{5586DB95-6850-D243-9843-BF934226E212}"/>
                </a:ext>
              </a:extLst>
            </p:cNvPr>
            <p:cNvSpPr/>
            <p:nvPr/>
          </p:nvSpPr>
          <p:spPr bwMode="gray">
            <a:xfrm>
              <a:off x="5190055" y="5241786"/>
              <a:ext cx="1224136" cy="919401"/>
            </a:xfrm>
            <a:prstGeom prst="wedgeRoundRectCallout">
              <a:avLst>
                <a:gd name="adj1" fmla="val -15705"/>
                <a:gd name="adj2" fmla="val -100822"/>
                <a:gd name="adj3" fmla="val 16667"/>
              </a:avLst>
            </a:prstGeom>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Data region</a:t>
              </a:r>
            </a:p>
          </p:txBody>
        </p:sp>
      </p:grpSp>
      <p:sp>
        <p:nvSpPr>
          <p:cNvPr id="23" name="圆角矩形标注 22">
            <a:extLst>
              <a:ext uri="{FF2B5EF4-FFF2-40B4-BE49-F238E27FC236}">
                <a16:creationId xmlns:a16="http://schemas.microsoft.com/office/drawing/2014/main" id="{A19EC387-2E47-604C-9AA5-AF96E5C4FE9C}"/>
              </a:ext>
            </a:extLst>
          </p:cNvPr>
          <p:cNvSpPr/>
          <p:nvPr/>
        </p:nvSpPr>
        <p:spPr bwMode="gray">
          <a:xfrm>
            <a:off x="2556721" y="5593903"/>
            <a:ext cx="1451046" cy="919401"/>
          </a:xfrm>
          <a:prstGeom prst="wedgeRoundRectCallout">
            <a:avLst>
              <a:gd name="adj1" fmla="val -15705"/>
              <a:gd name="adj2" fmla="val -100822"/>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Header region</a:t>
            </a:r>
          </a:p>
        </p:txBody>
      </p:sp>
    </p:spTree>
    <p:extLst>
      <p:ext uri="{BB962C8B-B14F-4D97-AF65-F5344CB8AC3E}">
        <p14:creationId xmlns:p14="http://schemas.microsoft.com/office/powerpoint/2010/main" val="7107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Semantic Table Structure Identification (RQ1)</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30</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kern="0" dirty="0"/>
              <a:t>Semantic table structure accuracy: 44.1%</a:t>
            </a:r>
            <a:r>
              <a:rPr lang="zh-CN" altLang="en-US" kern="0" dirty="0"/>
              <a:t> </a:t>
            </a:r>
            <a:endParaRPr lang="en-US" altLang="zh-CN" kern="0" dirty="0"/>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pic>
        <p:nvPicPr>
          <p:cNvPr id="8" name="图片 7">
            <a:extLst>
              <a:ext uri="{FF2B5EF4-FFF2-40B4-BE49-F238E27FC236}">
                <a16:creationId xmlns:a16="http://schemas.microsoft.com/office/drawing/2014/main" id="{13DDD0C4-0CE5-564E-A315-9D4667CCE3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51602" y="2534041"/>
            <a:ext cx="6920120" cy="3064625"/>
          </a:xfrm>
          <a:prstGeom prst="rect">
            <a:avLst/>
          </a:prstGeom>
        </p:spPr>
      </p:pic>
      <p:sp>
        <p:nvSpPr>
          <p:cNvPr id="9" name="圆角矩形 8">
            <a:extLst>
              <a:ext uri="{FF2B5EF4-FFF2-40B4-BE49-F238E27FC236}">
                <a16:creationId xmlns:a16="http://schemas.microsoft.com/office/drawing/2014/main" id="{C7093B2B-2B4D-5F40-9B6F-A050BD94FE49}"/>
              </a:ext>
            </a:extLst>
          </p:cNvPr>
          <p:cNvSpPr/>
          <p:nvPr/>
        </p:nvSpPr>
        <p:spPr bwMode="gray">
          <a:xfrm>
            <a:off x="2351584" y="2895460"/>
            <a:ext cx="1933795" cy="2433757"/>
          </a:xfrm>
          <a:prstGeom prst="roundRect">
            <a:avLst/>
          </a:prstGeom>
          <a:no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10" name="圆角矩形 9">
            <a:extLst>
              <a:ext uri="{FF2B5EF4-FFF2-40B4-BE49-F238E27FC236}">
                <a16:creationId xmlns:a16="http://schemas.microsoft.com/office/drawing/2014/main" id="{C04259BE-26AC-F04E-AEAA-50CA26A70D83}"/>
              </a:ext>
            </a:extLst>
          </p:cNvPr>
          <p:cNvSpPr/>
          <p:nvPr/>
        </p:nvSpPr>
        <p:spPr bwMode="gray">
          <a:xfrm>
            <a:off x="4285977" y="2895459"/>
            <a:ext cx="4624198" cy="705565"/>
          </a:xfrm>
          <a:prstGeom prst="roundRect">
            <a:avLst/>
          </a:prstGeom>
          <a:noFill/>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dirty="0">
              <a:solidFill>
                <a:schemeClr val="bg1"/>
              </a:solidFill>
              <a:effectLst>
                <a:outerShdw blurRad="38100" dist="38100" dir="2700000" algn="tl">
                  <a:srgbClr val="000000"/>
                </a:outerShdw>
              </a:effectLst>
              <a:ea typeface="微软雅黑" pitchFamily="34" charset="-122"/>
            </a:endParaRPr>
          </a:p>
        </p:txBody>
      </p:sp>
      <p:sp>
        <p:nvSpPr>
          <p:cNvPr id="11" name="圆角矩形标注 10">
            <a:extLst>
              <a:ext uri="{FF2B5EF4-FFF2-40B4-BE49-F238E27FC236}">
                <a16:creationId xmlns:a16="http://schemas.microsoft.com/office/drawing/2014/main" id="{6E4B6545-D7CA-BB4B-91D4-7F4D62037631}"/>
              </a:ext>
            </a:extLst>
          </p:cNvPr>
          <p:cNvSpPr/>
          <p:nvPr/>
        </p:nvSpPr>
        <p:spPr bwMode="gray">
          <a:xfrm>
            <a:off x="2592957" y="5661248"/>
            <a:ext cx="2422923" cy="510778"/>
          </a:xfrm>
          <a:prstGeom prst="wedgeRoundRectCallout">
            <a:avLst>
              <a:gd name="adj1" fmla="val -15705"/>
              <a:gd name="adj2" fmla="val -100822"/>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363/518=70.1%</a:t>
            </a:r>
          </a:p>
        </p:txBody>
      </p:sp>
      <p:sp>
        <p:nvSpPr>
          <p:cNvPr id="12" name="圆角矩形标注 11">
            <a:extLst>
              <a:ext uri="{FF2B5EF4-FFF2-40B4-BE49-F238E27FC236}">
                <a16:creationId xmlns:a16="http://schemas.microsoft.com/office/drawing/2014/main" id="{068BBA79-A320-D14F-B16C-B0B957335232}"/>
              </a:ext>
            </a:extLst>
          </p:cNvPr>
          <p:cNvSpPr/>
          <p:nvPr/>
        </p:nvSpPr>
        <p:spPr bwMode="gray">
          <a:xfrm>
            <a:off x="6888089" y="1938479"/>
            <a:ext cx="2422923" cy="510778"/>
          </a:xfrm>
          <a:prstGeom prst="wedgeRoundRectCallout">
            <a:avLst>
              <a:gd name="adj1" fmla="val -16794"/>
              <a:gd name="adj2" fmla="val 135004"/>
              <a:gd name="adj3" fmla="val 16667"/>
            </a:avLst>
          </a:prstGeom>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339/625=54.2%</a:t>
            </a:r>
          </a:p>
        </p:txBody>
      </p:sp>
      <p:sp>
        <p:nvSpPr>
          <p:cNvPr id="13" name="圆角矩形 12">
            <a:extLst>
              <a:ext uri="{FF2B5EF4-FFF2-40B4-BE49-F238E27FC236}">
                <a16:creationId xmlns:a16="http://schemas.microsoft.com/office/drawing/2014/main" id="{9E14F7A2-DA4B-0148-964E-FA2641D4361E}"/>
              </a:ext>
            </a:extLst>
          </p:cNvPr>
          <p:cNvSpPr/>
          <p:nvPr/>
        </p:nvSpPr>
        <p:spPr bwMode="gray">
          <a:xfrm>
            <a:off x="2351584" y="2895460"/>
            <a:ext cx="6620139" cy="2433757"/>
          </a:xfrm>
          <a:prstGeom prst="roundRect">
            <a:avLst/>
          </a:prstGeom>
          <a:noFill/>
          <a:ln w="38100">
            <a:solidFill>
              <a:srgbClr val="00B05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14" name="圆角矩形标注 13">
            <a:extLst>
              <a:ext uri="{FF2B5EF4-FFF2-40B4-BE49-F238E27FC236}">
                <a16:creationId xmlns:a16="http://schemas.microsoft.com/office/drawing/2014/main" id="{983BFA84-B27A-CE43-8F3A-CF5C2D36447B}"/>
              </a:ext>
            </a:extLst>
          </p:cNvPr>
          <p:cNvSpPr/>
          <p:nvPr/>
        </p:nvSpPr>
        <p:spPr bwMode="gray">
          <a:xfrm>
            <a:off x="7320137" y="5661248"/>
            <a:ext cx="2422923" cy="510778"/>
          </a:xfrm>
          <a:prstGeom prst="wedgeRoundRectCallout">
            <a:avLst>
              <a:gd name="adj1" fmla="val -14980"/>
              <a:gd name="adj2" fmla="val -111150"/>
              <a:gd name="adj3" fmla="val 16667"/>
            </a:avLst>
          </a:prstGeom>
          <a:ln w="38100">
            <a:solidFill>
              <a:srgbClr val="00B05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chemeClr val="tx2">
                    <a:lumMod val="65000"/>
                    <a:lumOff val="35000"/>
                  </a:schemeClr>
                </a:solidFill>
              </a:rPr>
              <a:t>282/639=44.1%</a:t>
            </a:r>
          </a:p>
        </p:txBody>
      </p:sp>
    </p:spTree>
    <p:extLst>
      <p:ext uri="{BB962C8B-B14F-4D97-AF65-F5344CB8AC3E}">
        <p14:creationId xmlns:p14="http://schemas.microsoft.com/office/powerpoint/2010/main" val="4468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2" grpId="0" animBg="1"/>
      <p:bldP spid="12" grpId="1"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Structure Based Error Detection (RQ2)</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31</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Ground truth</a:t>
            </a:r>
          </a:p>
          <a:p>
            <a:pPr lvl="1"/>
            <a:r>
              <a:rPr lang="en-US" altLang="zh-CN" dirty="0"/>
              <a:t>CUSTODES[ICSE’16]:</a:t>
            </a:r>
            <a:r>
              <a:rPr lang="zh-CN" altLang="en-US" dirty="0"/>
              <a:t> </a:t>
            </a:r>
            <a:r>
              <a:rPr lang="en-US" altLang="zh-CN" dirty="0"/>
              <a:t>70 spreadsheets, 3702 errors</a:t>
            </a:r>
          </a:p>
          <a:p>
            <a:r>
              <a:rPr lang="en-US" altLang="zh-CN" dirty="0"/>
              <a:t>Precision: 75.2%</a:t>
            </a:r>
          </a:p>
          <a:p>
            <a:r>
              <a:rPr lang="en-US" altLang="zh-CN" dirty="0"/>
              <a:t>Recall: 82.9%</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graphicFrame>
        <p:nvGraphicFramePr>
          <p:cNvPr id="15" name="内容占位符 3">
            <a:extLst>
              <a:ext uri="{FF2B5EF4-FFF2-40B4-BE49-F238E27FC236}">
                <a16:creationId xmlns:a16="http://schemas.microsoft.com/office/drawing/2014/main" id="{F659511D-FFE9-F64B-BE64-EBFFC1C87FB4}"/>
              </a:ext>
            </a:extLst>
          </p:cNvPr>
          <p:cNvGraphicFramePr>
            <a:graphicFrameLocks/>
          </p:cNvGraphicFramePr>
          <p:nvPr>
            <p:extLst>
              <p:ext uri="{D42A27DB-BD31-4B8C-83A1-F6EECF244321}">
                <p14:modId xmlns:p14="http://schemas.microsoft.com/office/powerpoint/2010/main" val="2964723151"/>
              </p:ext>
            </p:extLst>
          </p:nvPr>
        </p:nvGraphicFramePr>
        <p:xfrm>
          <a:off x="3143673" y="3076419"/>
          <a:ext cx="5541161" cy="3313992"/>
        </p:xfrm>
        <a:graphic>
          <a:graphicData uri="http://schemas.openxmlformats.org/drawingml/2006/table">
            <a:tbl>
              <a:tblPr firstRow="1" bandRow="1">
                <a:tableStyleId>{5C22544A-7EE6-4342-B048-85BDC9FD1C3A}</a:tableStyleId>
              </a:tblPr>
              <a:tblGrid>
                <a:gridCol w="1148673">
                  <a:extLst>
                    <a:ext uri="{9D8B030D-6E8A-4147-A177-3AD203B41FA5}">
                      <a16:colId xmlns:a16="http://schemas.microsoft.com/office/drawing/2014/main" val="2415611317"/>
                    </a:ext>
                  </a:extLst>
                </a:gridCol>
                <a:gridCol w="1368152">
                  <a:extLst>
                    <a:ext uri="{9D8B030D-6E8A-4147-A177-3AD203B41FA5}">
                      <a16:colId xmlns:a16="http://schemas.microsoft.com/office/drawing/2014/main" val="503937474"/>
                    </a:ext>
                  </a:extLst>
                </a:gridCol>
                <a:gridCol w="792088">
                  <a:extLst>
                    <a:ext uri="{9D8B030D-6E8A-4147-A177-3AD203B41FA5}">
                      <a16:colId xmlns:a16="http://schemas.microsoft.com/office/drawing/2014/main" val="20002"/>
                    </a:ext>
                  </a:extLst>
                </a:gridCol>
                <a:gridCol w="1080120">
                  <a:extLst>
                    <a:ext uri="{9D8B030D-6E8A-4147-A177-3AD203B41FA5}">
                      <a16:colId xmlns:a16="http://schemas.microsoft.com/office/drawing/2014/main" val="1473840472"/>
                    </a:ext>
                  </a:extLst>
                </a:gridCol>
                <a:gridCol w="1152128">
                  <a:extLst>
                    <a:ext uri="{9D8B030D-6E8A-4147-A177-3AD203B41FA5}">
                      <a16:colId xmlns:a16="http://schemas.microsoft.com/office/drawing/2014/main" val="853847255"/>
                    </a:ext>
                  </a:extLst>
                </a:gridCol>
              </a:tblGrid>
              <a:tr h="301272">
                <a:tc rowSpan="2">
                  <a:txBody>
                    <a:bodyPr/>
                    <a:lstStyle/>
                    <a:p>
                      <a:pPr algn="ctr"/>
                      <a:r>
                        <a:rPr lang="en-US" altLang="zh-CN" sz="1800" dirty="0"/>
                        <a:t>Category</a:t>
                      </a:r>
                      <a:endParaRPr lang="zh-CN" altLang="en-US" sz="1800" dirty="0"/>
                    </a:p>
                  </a:txBody>
                  <a:tcPr anchor="ctr"/>
                </a:tc>
                <a:tc rowSpan="2">
                  <a:txBody>
                    <a:bodyPr/>
                    <a:lstStyle/>
                    <a:p>
                      <a:pPr algn="ctr">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Spreadsheet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rowSpan="2">
                  <a:txBody>
                    <a:bodyPr/>
                    <a:lstStyle/>
                    <a:p>
                      <a:pPr algn="ctr">
                        <a:spcAft>
                          <a:spcPts val="0"/>
                        </a:spcAft>
                      </a:pP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Error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gridSpan="2">
                  <a:txBody>
                    <a:bodyPr/>
                    <a:lstStyle/>
                    <a:p>
                      <a:pPr algn="ctr">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TasiError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solidFill>
                      <a:srgbClr val="A3B2C1"/>
                    </a:solidFill>
                  </a:tcPr>
                </a:tc>
                <a:tc hMerge="1">
                  <a:txBody>
                    <a:bodyPr/>
                    <a:lstStyle/>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extLst>
                  <a:ext uri="{0D108BD9-81ED-4DB2-BD59-A6C34878D82A}">
                    <a16:rowId xmlns:a16="http://schemas.microsoft.com/office/drawing/2014/main" val="3818958798"/>
                  </a:ext>
                </a:extLst>
              </a:tr>
              <a:tr h="301272">
                <a:tc vMerge="1">
                  <a:txBody>
                    <a:bodyPr/>
                    <a:lstStyle/>
                    <a:p>
                      <a:pPr algn="ctr"/>
                      <a:endParaRPr lang="zh-CN" altLang="en-US" sz="1800" dirty="0"/>
                    </a:p>
                  </a:txBody>
                  <a:tcPr anchor="ctr">
                    <a:solidFill>
                      <a:srgbClr val="A3B2C1"/>
                    </a:solidFill>
                  </a:tcPr>
                </a:tc>
                <a:tc vMerge="1">
                  <a:txBody>
                    <a:bodyPr/>
                    <a:lstStyle/>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solidFill>
                      <a:srgbClr val="A3B2C1"/>
                    </a:solidFill>
                  </a:tcPr>
                </a:tc>
                <a:tc vMerge="1">
                  <a:txBody>
                    <a:bodyPr/>
                    <a:lstStyle/>
                    <a:p>
                      <a:pPr algn="ctr">
                        <a:spcAft>
                          <a:spcPts val="0"/>
                        </a:spcAft>
                      </a:pP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solidFill>
                      <a:srgbClr val="A3B2C1"/>
                    </a:solidFill>
                  </a:tcPr>
                </a:tc>
                <a:tc>
                  <a:txBody>
                    <a:bodyPr/>
                    <a:lstStyle/>
                    <a:p>
                      <a:pPr algn="ctr">
                        <a:spcAft>
                          <a:spcPts val="0"/>
                        </a:spcAft>
                      </a:pPr>
                      <a:r>
                        <a:rPr lang="en-US" altLang="zh-CN" sz="1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Detect</a:t>
                      </a:r>
                      <a:endParaRPr lang="zh-CN" sz="1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solidFill>
                      <a:srgbClr val="A3B2C1"/>
                    </a:solidFill>
                  </a:tcPr>
                </a:tc>
                <a:tc>
                  <a:txBody>
                    <a:bodyPr/>
                    <a:lstStyle/>
                    <a:p>
                      <a:pPr algn="ctr">
                        <a:spcAft>
                          <a:spcPts val="0"/>
                        </a:spcAft>
                      </a:pPr>
                      <a:r>
                        <a:rPr lang="en-US" altLang="zh-CN" sz="1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rPr>
                        <a:t>True</a:t>
                      </a:r>
                      <a:endParaRPr lang="zh-CN" sz="1800" b="1" kern="100" dirty="0">
                        <a:solidFill>
                          <a:schemeClr val="bg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solidFill>
                      <a:srgbClr val="A3B2C1"/>
                    </a:solidFill>
                  </a:tcPr>
                </a:tc>
                <a:extLst>
                  <a:ext uri="{0D108BD9-81ED-4DB2-BD59-A6C34878D82A}">
                    <a16:rowId xmlns:a16="http://schemas.microsoft.com/office/drawing/2014/main" val="1861650066"/>
                  </a:ext>
                </a:extLst>
              </a:tr>
              <a:tr h="301272">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cs101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6</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1</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10001"/>
                  </a:ext>
                </a:extLst>
              </a:tr>
              <a:tr h="301272">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database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14</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1,998</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1,979</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1,893</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1872106477"/>
                  </a:ext>
                </a:extLst>
              </a:tr>
              <a:tr h="301272">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financial</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23</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993</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873</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644</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1572340033"/>
                  </a:ext>
                </a:extLst>
              </a:tr>
              <a:tr h="301272">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forms3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10</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39</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3</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835586869"/>
                  </a:ext>
                </a:extLst>
              </a:tr>
              <a:tr h="301272">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grade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7</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210</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122</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120</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1218551806"/>
                  </a:ext>
                </a:extLst>
              </a:tr>
              <a:tr h="301272">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homework</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7</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58</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solidFill>
                            <a:srgbClr val="000000"/>
                          </a:solidFill>
                          <a:effectLst/>
                          <a:latin typeface="Times New Roman" panose="02020603050405020304" pitchFamily="18" charset="0"/>
                          <a:ea typeface="等线" panose="02010600030101010101" pitchFamily="2" charset="-122"/>
                        </a:rPr>
                        <a:t>260</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18</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810705359"/>
                  </a:ext>
                </a:extLst>
              </a:tr>
              <a:tr h="301272">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inventory</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9</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86</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260</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62</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3803375595"/>
                  </a:ext>
                </a:extLst>
              </a:tr>
              <a:tr h="301272">
                <a:tc>
                  <a:txBody>
                    <a:bodyPr/>
                    <a:lstStyle/>
                    <a:p>
                      <a:pPr algn="l">
                        <a:spcAft>
                          <a:spcPts val="0"/>
                        </a:spcAft>
                      </a:pPr>
                      <a:r>
                        <a:rPr lang="en-US" altLang="zh-CN" sz="1800" kern="100" dirty="0">
                          <a:effectLst/>
                          <a:latin typeface="Times New Roman" panose="02020603050405020304" pitchFamily="18" charset="0"/>
                          <a:ea typeface="宋体" panose="02010600030101010101" pitchFamily="2" charset="-122"/>
                          <a:cs typeface="Times New Roman" panose="02020603050405020304" pitchFamily="18" charset="0"/>
                        </a:rPr>
                        <a:t>modeling</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7</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341</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547</a:t>
                      </a:r>
                      <a:endParaRPr lang="zh-CN" sz="1800"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dirty="0">
                          <a:effectLst/>
                          <a:latin typeface="Times New Roman" panose="02020603050405020304" pitchFamily="18" charset="0"/>
                          <a:ea typeface="宋体" panose="02010600030101010101" pitchFamily="2" charset="-122"/>
                        </a:rPr>
                        <a:t>327</a:t>
                      </a:r>
                      <a:endParaRPr lang="zh-CN" sz="1800"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48759259"/>
                  </a:ext>
                </a:extLst>
              </a:tr>
              <a:tr h="301272">
                <a:tc>
                  <a:txBody>
                    <a:bodyPr/>
                    <a:lstStyle/>
                    <a:p>
                      <a:pPr algn="l">
                        <a:spcAft>
                          <a:spcPts val="0"/>
                        </a:spcAft>
                      </a:pPr>
                      <a:r>
                        <a:rPr lang="en-US" altLang="zh-CN" sz="1800" b="1" kern="100" dirty="0">
                          <a:effectLst/>
                          <a:latin typeface="Times New Roman" panose="02020603050405020304" pitchFamily="18" charset="0"/>
                          <a:ea typeface="宋体" panose="02010600030101010101" pitchFamily="2" charset="-122"/>
                          <a:cs typeface="Times New Roman" panose="02020603050405020304" pitchFamily="18" charset="0"/>
                        </a:rPr>
                        <a:t>Total</a:t>
                      </a:r>
                      <a:endParaRPr lang="zh-CN" sz="18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17780" marR="17780" marT="0" marB="0" anchor="ctr"/>
                </a:tc>
                <a:tc>
                  <a:txBody>
                    <a:bodyPr/>
                    <a:lstStyle/>
                    <a:p>
                      <a:pPr algn="ctr">
                        <a:spcAft>
                          <a:spcPts val="0"/>
                        </a:spcAft>
                      </a:pPr>
                      <a:r>
                        <a:rPr lang="en-US" altLang="zh-CN" sz="1800" b="1" dirty="0">
                          <a:effectLst/>
                          <a:latin typeface="Times New Roman" panose="02020603050405020304" pitchFamily="18" charset="0"/>
                          <a:ea typeface="宋体" panose="02010600030101010101" pitchFamily="2" charset="-122"/>
                        </a:rPr>
                        <a:t>70</a:t>
                      </a:r>
                      <a:endParaRPr lang="zh-CN" sz="1800" b="1"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b="1" dirty="0">
                          <a:effectLst/>
                          <a:latin typeface="Times New Roman" panose="02020603050405020304" pitchFamily="18" charset="0"/>
                          <a:ea typeface="宋体" panose="02010600030101010101" pitchFamily="2" charset="-122"/>
                        </a:rPr>
                        <a:t>3,702</a:t>
                      </a:r>
                      <a:endParaRPr lang="zh-CN" sz="1800" b="1"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b="1" dirty="0">
                          <a:effectLst/>
                          <a:latin typeface="Times New Roman" panose="02020603050405020304" pitchFamily="18" charset="0"/>
                          <a:ea typeface="宋体" panose="02010600030101010101" pitchFamily="2" charset="-122"/>
                        </a:rPr>
                        <a:t>4,081</a:t>
                      </a:r>
                      <a:endParaRPr lang="zh-CN" sz="1800" b="1" dirty="0">
                        <a:effectLst/>
                        <a:latin typeface="Times New Roman" panose="02020603050405020304" pitchFamily="18" charset="0"/>
                        <a:ea typeface="宋体" panose="02010600030101010101" pitchFamily="2" charset="-122"/>
                      </a:endParaRPr>
                    </a:p>
                  </a:txBody>
                  <a:tcPr marL="17780" marR="17780" marT="0" marB="0" anchor="b"/>
                </a:tc>
                <a:tc>
                  <a:txBody>
                    <a:bodyPr/>
                    <a:lstStyle/>
                    <a:p>
                      <a:pPr algn="ctr">
                        <a:spcAft>
                          <a:spcPts val="0"/>
                        </a:spcAft>
                      </a:pPr>
                      <a:r>
                        <a:rPr lang="en-US" altLang="zh-CN" sz="1800" b="1" dirty="0">
                          <a:effectLst/>
                          <a:latin typeface="Times New Roman" panose="02020603050405020304" pitchFamily="18" charset="0"/>
                          <a:ea typeface="宋体" panose="02010600030101010101" pitchFamily="2" charset="-122"/>
                        </a:rPr>
                        <a:t>3,068</a:t>
                      </a:r>
                      <a:endParaRPr lang="zh-CN" sz="1800" b="1" dirty="0">
                        <a:effectLst/>
                        <a:latin typeface="Times New Roman" panose="02020603050405020304" pitchFamily="18" charset="0"/>
                        <a:ea typeface="宋体" panose="02010600030101010101" pitchFamily="2" charset="-122"/>
                      </a:endParaRPr>
                    </a:p>
                  </a:txBody>
                  <a:tcPr marL="17780" marR="17780" marT="0" marB="0" anchor="b"/>
                </a:tc>
                <a:extLst>
                  <a:ext uri="{0D108BD9-81ED-4DB2-BD59-A6C34878D82A}">
                    <a16:rowId xmlns:a16="http://schemas.microsoft.com/office/drawing/2014/main" val="3749929884"/>
                  </a:ext>
                </a:extLst>
              </a:tr>
            </a:tbl>
          </a:graphicData>
        </a:graphic>
      </p:graphicFrame>
      <p:sp>
        <p:nvSpPr>
          <p:cNvPr id="16" name="圆角矩形 16">
            <a:extLst>
              <a:ext uri="{FF2B5EF4-FFF2-40B4-BE49-F238E27FC236}">
                <a16:creationId xmlns:a16="http://schemas.microsoft.com/office/drawing/2014/main" id="{8F7B147F-D2D6-4E4C-97C5-F79A20A40314}"/>
              </a:ext>
            </a:extLst>
          </p:cNvPr>
          <p:cNvSpPr/>
          <p:nvPr/>
        </p:nvSpPr>
        <p:spPr bwMode="gray">
          <a:xfrm>
            <a:off x="4295801" y="3118493"/>
            <a:ext cx="2160239" cy="3271918"/>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anose="020B0503020204020204" pitchFamily="34" charset="-122"/>
            </a:endParaRPr>
          </a:p>
        </p:txBody>
      </p:sp>
      <p:sp>
        <p:nvSpPr>
          <p:cNvPr id="17" name="圆角矩形 16">
            <a:extLst>
              <a:ext uri="{FF2B5EF4-FFF2-40B4-BE49-F238E27FC236}">
                <a16:creationId xmlns:a16="http://schemas.microsoft.com/office/drawing/2014/main" id="{5AB1683C-C8DD-7C41-AC6C-C86858E4DB6E}"/>
              </a:ext>
            </a:extLst>
          </p:cNvPr>
          <p:cNvSpPr/>
          <p:nvPr/>
        </p:nvSpPr>
        <p:spPr bwMode="gray">
          <a:xfrm>
            <a:off x="6456039" y="3118493"/>
            <a:ext cx="2228794" cy="3271918"/>
          </a:xfrm>
          <a:prstGeom prst="round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anose="020B0503020204020204" pitchFamily="34" charset="-122"/>
            </a:endParaRPr>
          </a:p>
        </p:txBody>
      </p:sp>
    </p:spTree>
    <p:extLst>
      <p:ext uri="{BB962C8B-B14F-4D97-AF65-F5344CB8AC3E}">
        <p14:creationId xmlns:p14="http://schemas.microsoft.com/office/powerpoint/2010/main" val="11648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Compare with Existing Tools (RQ3)</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32</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Existing error detection tools</a:t>
            </a:r>
          </a:p>
          <a:p>
            <a:pPr lvl="1"/>
            <a:r>
              <a:rPr lang="en-US" altLang="zh-CN" dirty="0"/>
              <a:t>TasiError outperforms existing tools</a:t>
            </a:r>
          </a:p>
          <a:p>
            <a:endParaRPr lang="en-US" altLang="zh-CN" sz="2400" u="sng" dirty="0">
              <a:solidFill>
                <a:srgbClr val="A3B2C1"/>
              </a:solidFill>
            </a:endParaRPr>
          </a:p>
          <a:p>
            <a:pPr lvl="1"/>
            <a:endParaRPr lang="en-US" altLang="zh-CN" i="1" dirty="0"/>
          </a:p>
          <a:p>
            <a:pPr lvl="7"/>
            <a:endParaRPr lang="en-US" altLang="zh-CN" dirty="0"/>
          </a:p>
          <a:p>
            <a:pPr lvl="8"/>
            <a:endParaRPr lang="zh-CN" altLang="en-US" dirty="0"/>
          </a:p>
        </p:txBody>
      </p:sp>
      <p:graphicFrame>
        <p:nvGraphicFramePr>
          <p:cNvPr id="3" name="图表 2">
            <a:extLst>
              <a:ext uri="{FF2B5EF4-FFF2-40B4-BE49-F238E27FC236}">
                <a16:creationId xmlns:a16="http://schemas.microsoft.com/office/drawing/2014/main" id="{D5894F29-7F2A-D845-972D-DE91D3E2F3EA}"/>
              </a:ext>
            </a:extLst>
          </p:cNvPr>
          <p:cNvGraphicFramePr/>
          <p:nvPr>
            <p:extLst>
              <p:ext uri="{D42A27DB-BD31-4B8C-83A1-F6EECF244321}">
                <p14:modId xmlns:p14="http://schemas.microsoft.com/office/powerpoint/2010/main" val="1296414235"/>
              </p:ext>
            </p:extLst>
          </p:nvPr>
        </p:nvGraphicFramePr>
        <p:xfrm>
          <a:off x="2940908" y="2261285"/>
          <a:ext cx="6512011" cy="4261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9475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Summary</a:t>
            </a:r>
            <a:endParaRPr lang="zh-CN" altLang="en-US" dirty="0"/>
          </a:p>
        </p:txBody>
      </p:sp>
      <p:sp>
        <p:nvSpPr>
          <p:cNvPr id="12" name="文本框 11"/>
          <p:cNvSpPr txBox="1"/>
          <p:nvPr/>
        </p:nvSpPr>
        <p:spPr>
          <a:xfrm>
            <a:off x="3309031" y="6260811"/>
            <a:ext cx="9585435" cy="584775"/>
          </a:xfrm>
          <a:prstGeom prst="rect">
            <a:avLst/>
          </a:prstGeom>
          <a:noFill/>
        </p:spPr>
        <p:txBody>
          <a:bodyPr wrap="square" rtlCol="0">
            <a:spAutoFit/>
          </a:bodyPr>
          <a:lstStyle/>
          <a:p>
            <a:r>
              <a:rPr kumimoji="1" lang="en-US" altLang="zh-CN" sz="3200" b="1" dirty="0">
                <a:solidFill>
                  <a:srgbClr val="0070C0"/>
                </a:solidFill>
              </a:rPr>
              <a:t> </a:t>
            </a:r>
            <a:r>
              <a:rPr lang="en" altLang="zh-CN" sz="3200" b="1" dirty="0">
                <a:solidFill>
                  <a:srgbClr val="0070C0"/>
                </a:solidFill>
              </a:rPr>
              <a:t>https://</a:t>
            </a:r>
            <a:r>
              <a:rPr lang="en" altLang="zh-CN" sz="3200" b="1" dirty="0" err="1">
                <a:solidFill>
                  <a:srgbClr val="0070C0"/>
                </a:solidFill>
              </a:rPr>
              <a:t>github.com</a:t>
            </a:r>
            <a:r>
              <a:rPr lang="en" altLang="zh-CN" sz="3200" b="1" dirty="0">
                <a:solidFill>
                  <a:srgbClr val="0070C0"/>
                </a:solidFill>
              </a:rPr>
              <a:t>/</a:t>
            </a:r>
            <a:r>
              <a:rPr lang="en" altLang="zh-CN" sz="3200" b="1" dirty="0" err="1">
                <a:solidFill>
                  <a:srgbClr val="0070C0"/>
                </a:solidFill>
              </a:rPr>
              <a:t>tcse-iscas</a:t>
            </a:r>
            <a:r>
              <a:rPr lang="en" altLang="zh-CN" sz="3200" b="1" dirty="0">
                <a:solidFill>
                  <a:srgbClr val="0070C0"/>
                </a:solidFill>
              </a:rPr>
              <a:t>/</a:t>
            </a:r>
            <a:r>
              <a:rPr lang="en" altLang="zh-CN" sz="3200" b="1" dirty="0" err="1">
                <a:solidFill>
                  <a:srgbClr val="0070C0"/>
                </a:solidFill>
              </a:rPr>
              <a:t>Tasi</a:t>
            </a:r>
            <a:endParaRPr lang="en" altLang="zh-CN" sz="3200" b="1" dirty="0">
              <a:solidFill>
                <a:srgbClr val="0070C0"/>
              </a:solidFill>
            </a:endParaRPr>
          </a:p>
        </p:txBody>
      </p:sp>
      <p:pic>
        <p:nvPicPr>
          <p:cNvPr id="6" name="图片 5">
            <a:extLst>
              <a:ext uri="{FF2B5EF4-FFF2-40B4-BE49-F238E27FC236}">
                <a16:creationId xmlns:a16="http://schemas.microsoft.com/office/drawing/2014/main" id="{58E419B7-FDE3-D446-BA21-1F0400BC0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3240" y="1219583"/>
            <a:ext cx="4158129"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图片 9">
            <a:extLst>
              <a:ext uri="{FF2B5EF4-FFF2-40B4-BE49-F238E27FC236}">
                <a16:creationId xmlns:a16="http://schemas.microsoft.com/office/drawing/2014/main" id="{68E4AF60-1C23-964D-B58B-5F911F1F53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327489" y="1219583"/>
            <a:ext cx="4156338"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a:extLst>
              <a:ext uri="{FF2B5EF4-FFF2-40B4-BE49-F238E27FC236}">
                <a16:creationId xmlns:a16="http://schemas.microsoft.com/office/drawing/2014/main" id="{F19D7D63-A4BD-B948-978D-192BB42FD1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3240" y="3920811"/>
            <a:ext cx="416910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图片 14">
            <a:extLst>
              <a:ext uri="{FF2B5EF4-FFF2-40B4-BE49-F238E27FC236}">
                <a16:creationId xmlns:a16="http://schemas.microsoft.com/office/drawing/2014/main" id="{6EFDE759-934C-EC4A-AA69-9B97C47A2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2703" y="3920811"/>
            <a:ext cx="4166057"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6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p:cNvSpPr>
          <p:nvPr/>
        </p:nvSpPr>
        <p:spPr>
          <a:xfrm>
            <a:off x="2246313" y="3407817"/>
            <a:ext cx="7772400" cy="1362075"/>
          </a:xfrm>
          <a:prstGeom prst="rect">
            <a:avLst/>
          </a:prstGeom>
        </p:spPr>
        <p:txBody>
          <a:bodyPr/>
          <a:lstStyle>
            <a:lvl1pPr algn="l" rtl="0" eaLnBrk="1" fontAlgn="base" hangingPunct="1">
              <a:spcBef>
                <a:spcPct val="0"/>
              </a:spcBef>
              <a:spcAft>
                <a:spcPct val="0"/>
              </a:spcAft>
              <a:defRPr sz="3800" b="1">
                <a:solidFill>
                  <a:srgbClr val="698ECF"/>
                </a:solidFill>
                <a:latin typeface="+mj-lt"/>
                <a:ea typeface="+mj-ea"/>
                <a:cs typeface="+mj-cs"/>
              </a:defRPr>
            </a:lvl1pPr>
            <a:lvl2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2pPr>
            <a:lvl3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3pPr>
            <a:lvl4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4pPr>
            <a:lvl5pPr algn="l" rtl="0" eaLnBrk="1" fontAlgn="base" hangingPunct="1">
              <a:spcBef>
                <a:spcPct val="0"/>
              </a:spcBef>
              <a:spcAft>
                <a:spcPct val="0"/>
              </a:spcAft>
              <a:defRPr sz="3800" b="1">
                <a:solidFill>
                  <a:srgbClr val="698ECF"/>
                </a:solidFill>
                <a:latin typeface="Franklin Gothic Medium" pitchFamily="34" charset="0"/>
                <a:ea typeface="黑体" pitchFamily="2" charset="-122"/>
              </a:defRPr>
            </a:lvl5pPr>
            <a:lvl6pPr marL="457200" algn="l" rtl="0" eaLnBrk="1" fontAlgn="base" hangingPunct="1">
              <a:spcBef>
                <a:spcPct val="0"/>
              </a:spcBef>
              <a:spcAft>
                <a:spcPct val="0"/>
              </a:spcAft>
              <a:defRPr sz="3800" b="1">
                <a:solidFill>
                  <a:schemeClr val="accent2"/>
                </a:solidFill>
                <a:latin typeface="Verdana" pitchFamily="34" charset="0"/>
                <a:ea typeface="黑体" pitchFamily="2" charset="-122"/>
              </a:defRPr>
            </a:lvl6pPr>
            <a:lvl7pPr marL="914400" algn="l" rtl="0" eaLnBrk="1" fontAlgn="base" hangingPunct="1">
              <a:spcBef>
                <a:spcPct val="0"/>
              </a:spcBef>
              <a:spcAft>
                <a:spcPct val="0"/>
              </a:spcAft>
              <a:defRPr sz="3800" b="1">
                <a:solidFill>
                  <a:schemeClr val="accent2"/>
                </a:solidFill>
                <a:latin typeface="Verdana" pitchFamily="34" charset="0"/>
                <a:ea typeface="黑体" pitchFamily="2" charset="-122"/>
              </a:defRPr>
            </a:lvl7pPr>
            <a:lvl8pPr marL="1371600" algn="l" rtl="0" eaLnBrk="1" fontAlgn="base" hangingPunct="1">
              <a:spcBef>
                <a:spcPct val="0"/>
              </a:spcBef>
              <a:spcAft>
                <a:spcPct val="0"/>
              </a:spcAft>
              <a:defRPr sz="3800" b="1">
                <a:solidFill>
                  <a:schemeClr val="accent2"/>
                </a:solidFill>
                <a:latin typeface="Verdana" pitchFamily="34" charset="0"/>
                <a:ea typeface="黑体" pitchFamily="2" charset="-122"/>
              </a:defRPr>
            </a:lvl8pPr>
            <a:lvl9pPr marL="1828800" algn="l" rtl="0" eaLnBrk="1" fontAlgn="base" hangingPunct="1">
              <a:spcBef>
                <a:spcPct val="0"/>
              </a:spcBef>
              <a:spcAft>
                <a:spcPct val="0"/>
              </a:spcAft>
              <a:defRPr sz="3800" b="1">
                <a:solidFill>
                  <a:schemeClr val="accent2"/>
                </a:solidFill>
                <a:latin typeface="Verdana" pitchFamily="34" charset="0"/>
                <a:ea typeface="黑体" pitchFamily="2" charset="-122"/>
              </a:defRPr>
            </a:lvl9pPr>
          </a:lstStyle>
          <a:p>
            <a:pPr algn="ctr"/>
            <a:r>
              <a:rPr lang="en-US" altLang="zh-CN" sz="5400" kern="0" dirty="0"/>
              <a:t>Thank you!</a:t>
            </a:r>
            <a:endParaRPr lang="zh-CN" altLang="en-US" sz="5400" kern="0" dirty="0"/>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56" y="1916833"/>
            <a:ext cx="2327926" cy="1350197"/>
          </a:xfrm>
          <a:prstGeom prst="rect">
            <a:avLst/>
          </a:prstGeom>
        </p:spPr>
      </p:pic>
      <p:sp>
        <p:nvSpPr>
          <p:cNvPr id="2" name="灯片编号占位符 1"/>
          <p:cNvSpPr>
            <a:spLocks noGrp="1"/>
          </p:cNvSpPr>
          <p:nvPr>
            <p:ph type="sldNum" sz="quarter" idx="10"/>
          </p:nvPr>
        </p:nvSpPr>
        <p:spPr/>
        <p:txBody>
          <a:bodyPr/>
          <a:lstStyle/>
          <a:p>
            <a:fld id="{02D3A351-36E5-4097-BD79-2998822781C0}" type="slidenum">
              <a:rPr lang="zh-CN" altLang="en-US" smtClean="0"/>
              <a:t>34</a:t>
            </a:fld>
            <a:endParaRPr lang="zh-CN" altLang="en-US"/>
          </a:p>
        </p:txBody>
      </p:sp>
    </p:spTree>
    <p:extLst>
      <p:ext uri="{BB962C8B-B14F-4D97-AF65-F5344CB8AC3E}">
        <p14:creationId xmlns:p14="http://schemas.microsoft.com/office/powerpoint/2010/main" val="244802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Table</a:t>
            </a:r>
            <a:r>
              <a:rPr lang="zh-CN" altLang="en-US" dirty="0"/>
              <a:t> </a:t>
            </a:r>
            <a:r>
              <a:rPr lang="en-US" altLang="zh-CN" dirty="0"/>
              <a:t>Structure</a:t>
            </a:r>
            <a:endParaRPr lang="zh-CN" altLang="en-US" dirty="0"/>
          </a:p>
        </p:txBody>
      </p:sp>
      <p:sp>
        <p:nvSpPr>
          <p:cNvPr id="3" name="内容占位符 2"/>
          <p:cNvSpPr>
            <a:spLocks noGrp="1"/>
          </p:cNvSpPr>
          <p:nvPr>
            <p:ph idx="1"/>
          </p:nvPr>
        </p:nvSpPr>
        <p:spPr/>
        <p:txBody>
          <a:bodyPr/>
          <a:lstStyle/>
          <a:p>
            <a:r>
              <a:rPr lang="en-US" altLang="zh-CN" i="1" dirty="0">
                <a:solidFill>
                  <a:srgbClr val="FF0000"/>
                </a:solidFill>
              </a:rPr>
              <a:t>Table</a:t>
            </a:r>
            <a:r>
              <a:rPr lang="zh-CN" altLang="en-US" i="1" dirty="0">
                <a:solidFill>
                  <a:srgbClr val="FF0000"/>
                </a:solidFill>
              </a:rPr>
              <a:t> </a:t>
            </a:r>
            <a:r>
              <a:rPr lang="en-US" altLang="zh-CN" i="1" dirty="0">
                <a:solidFill>
                  <a:srgbClr val="FF0000"/>
                </a:solidFill>
              </a:rPr>
              <a:t>structure</a:t>
            </a:r>
            <a:r>
              <a:rPr lang="en-US" altLang="zh-CN" dirty="0"/>
              <a:t>:</a:t>
            </a:r>
            <a:r>
              <a:rPr lang="zh-CN" altLang="en-US" i="1" dirty="0">
                <a:solidFill>
                  <a:srgbClr val="FF0000"/>
                </a:solidFill>
              </a:rPr>
              <a:t> </a:t>
            </a:r>
            <a:r>
              <a:rPr lang="en-US" altLang="zh-CN" dirty="0"/>
              <a:t>complex</a:t>
            </a:r>
            <a:r>
              <a:rPr lang="zh-CN" altLang="en-US" dirty="0"/>
              <a:t> </a:t>
            </a:r>
            <a:r>
              <a:rPr lang="en-US" altLang="zh-CN" dirty="0"/>
              <a:t>and</a:t>
            </a:r>
            <a:r>
              <a:rPr lang="zh-CN" altLang="en-US" dirty="0"/>
              <a:t> </a:t>
            </a:r>
            <a:r>
              <a:rPr lang="en-US" altLang="zh-CN" dirty="0"/>
              <a:t>informal</a:t>
            </a:r>
          </a:p>
          <a:p>
            <a:pPr lvl="1"/>
            <a:r>
              <a:rPr lang="en-US" altLang="zh-CN" dirty="0"/>
              <a:t>Example: parent-child</a:t>
            </a:r>
            <a:r>
              <a:rPr lang="zh-CN" altLang="en-US" dirty="0"/>
              <a:t> </a:t>
            </a:r>
            <a:r>
              <a:rPr lang="en-US" altLang="zh-CN" dirty="0"/>
              <a:t>relation, sibling</a:t>
            </a:r>
            <a:r>
              <a:rPr lang="zh-CN" altLang="en-US" dirty="0"/>
              <a:t> </a:t>
            </a:r>
            <a:r>
              <a:rPr lang="en-US" altLang="zh-CN" dirty="0"/>
              <a:t>relation</a:t>
            </a:r>
          </a:p>
          <a:p>
            <a:pPr lvl="1"/>
            <a:endParaRPr lang="en-US" altLang="zh-CN" i="1" dirty="0"/>
          </a:p>
          <a:p>
            <a:pPr lvl="7"/>
            <a:endParaRPr lang="en-US" altLang="zh-CN" dirty="0"/>
          </a:p>
          <a:p>
            <a:pPr lvl="8"/>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4</a:t>
            </a:fld>
            <a:endParaRPr lang="zh-CN" altLang="en-US"/>
          </a:p>
        </p:txBody>
      </p:sp>
      <p:pic>
        <p:nvPicPr>
          <p:cNvPr id="24" name="图片 23">
            <a:extLst>
              <a:ext uri="{FF2B5EF4-FFF2-40B4-BE49-F238E27FC236}">
                <a16:creationId xmlns:a16="http://schemas.microsoft.com/office/drawing/2014/main" id="{9DAABB64-F45A-8943-B4A6-04C35AA41A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51602" y="2866073"/>
            <a:ext cx="6920120" cy="3064625"/>
          </a:xfrm>
          <a:prstGeom prst="rect">
            <a:avLst/>
          </a:prstGeom>
        </p:spPr>
      </p:pic>
      <p:sp>
        <p:nvSpPr>
          <p:cNvPr id="25" name="圆角矩形标注 24">
            <a:extLst>
              <a:ext uri="{FF2B5EF4-FFF2-40B4-BE49-F238E27FC236}">
                <a16:creationId xmlns:a16="http://schemas.microsoft.com/office/drawing/2014/main" id="{F8A4E894-BF47-4A40-8835-11BA1EA69B3E}"/>
              </a:ext>
            </a:extLst>
          </p:cNvPr>
          <p:cNvSpPr/>
          <p:nvPr/>
        </p:nvSpPr>
        <p:spPr bwMode="gray">
          <a:xfrm>
            <a:off x="6444662" y="2410333"/>
            <a:ext cx="2656459" cy="510778"/>
          </a:xfrm>
          <a:prstGeom prst="wedgeRoundRectCallout">
            <a:avLst>
              <a:gd name="adj1" fmla="val -24930"/>
              <a:gd name="adj2" fmla="val 150803"/>
              <a:gd name="adj3" fmla="val 16667"/>
            </a:avLst>
          </a:prstGeom>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rgbClr val="57697E"/>
                </a:solidFill>
              </a:rPr>
              <a:t>Sibling relation</a:t>
            </a:r>
          </a:p>
        </p:txBody>
      </p:sp>
      <p:sp>
        <p:nvSpPr>
          <p:cNvPr id="26" name="圆角矩形 25">
            <a:extLst>
              <a:ext uri="{FF2B5EF4-FFF2-40B4-BE49-F238E27FC236}">
                <a16:creationId xmlns:a16="http://schemas.microsoft.com/office/drawing/2014/main" id="{37868ACC-E993-1246-B717-A41803AA7A0B}"/>
              </a:ext>
            </a:extLst>
          </p:cNvPr>
          <p:cNvSpPr/>
          <p:nvPr/>
        </p:nvSpPr>
        <p:spPr bwMode="gray">
          <a:xfrm>
            <a:off x="2366900" y="3937265"/>
            <a:ext cx="992797" cy="715871"/>
          </a:xfrm>
          <a:prstGeom prst="roundRect">
            <a:avLst/>
          </a:prstGeom>
          <a:solidFill>
            <a:schemeClr val="accent2">
              <a:alpha val="20000"/>
            </a:schemeClr>
          </a:solid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27" name="圆角矩形 26">
            <a:extLst>
              <a:ext uri="{FF2B5EF4-FFF2-40B4-BE49-F238E27FC236}">
                <a16:creationId xmlns:a16="http://schemas.microsoft.com/office/drawing/2014/main" id="{E814927A-B626-224F-BD07-D9207D94CF40}"/>
              </a:ext>
            </a:extLst>
          </p:cNvPr>
          <p:cNvSpPr/>
          <p:nvPr/>
        </p:nvSpPr>
        <p:spPr bwMode="gray">
          <a:xfrm>
            <a:off x="6598880" y="3481942"/>
            <a:ext cx="1054967" cy="206292"/>
          </a:xfrm>
          <a:prstGeom prst="roundRect">
            <a:avLst/>
          </a:prstGeom>
          <a:solidFill>
            <a:srgbClr val="0070C0">
              <a:alpha val="20000"/>
            </a:srgbClr>
          </a:solidFill>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28" name="圆角矩形标注 27">
            <a:extLst>
              <a:ext uri="{FF2B5EF4-FFF2-40B4-BE49-F238E27FC236}">
                <a16:creationId xmlns:a16="http://schemas.microsoft.com/office/drawing/2014/main" id="{D7F00B39-23C8-3142-BAD2-DA2DECD989C8}"/>
              </a:ext>
            </a:extLst>
          </p:cNvPr>
          <p:cNvSpPr/>
          <p:nvPr/>
        </p:nvSpPr>
        <p:spPr bwMode="gray">
          <a:xfrm>
            <a:off x="2271302" y="2400601"/>
            <a:ext cx="3240360" cy="510778"/>
          </a:xfrm>
          <a:prstGeom prst="wedgeRoundRectCallout">
            <a:avLst>
              <a:gd name="adj1" fmla="val -16465"/>
              <a:gd name="adj2" fmla="val 242552"/>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rgbClr val="57697E"/>
                </a:solidFill>
              </a:rPr>
              <a:t>Parent-child relation</a:t>
            </a:r>
          </a:p>
        </p:txBody>
      </p:sp>
      <p:sp>
        <p:nvSpPr>
          <p:cNvPr id="29" name="圆角矩形 28">
            <a:extLst>
              <a:ext uri="{FF2B5EF4-FFF2-40B4-BE49-F238E27FC236}">
                <a16:creationId xmlns:a16="http://schemas.microsoft.com/office/drawing/2014/main" id="{6E3DB54D-049E-044B-BC79-35CA0E957AB6}"/>
              </a:ext>
            </a:extLst>
          </p:cNvPr>
          <p:cNvSpPr/>
          <p:nvPr/>
        </p:nvSpPr>
        <p:spPr bwMode="gray">
          <a:xfrm>
            <a:off x="3359696" y="3960461"/>
            <a:ext cx="936104" cy="260613"/>
          </a:xfrm>
          <a:prstGeom prst="roundRect">
            <a:avLst/>
          </a:prstGeom>
          <a:solidFill>
            <a:schemeClr val="accent2">
              <a:alpha val="20000"/>
            </a:schemeClr>
          </a:solidFill>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sp>
        <p:nvSpPr>
          <p:cNvPr id="30" name="圆角矩形 29">
            <a:extLst>
              <a:ext uri="{FF2B5EF4-FFF2-40B4-BE49-F238E27FC236}">
                <a16:creationId xmlns:a16="http://schemas.microsoft.com/office/drawing/2014/main" id="{79EDB02C-DF0D-A544-BDCB-CF7414DBFCBE}"/>
              </a:ext>
            </a:extLst>
          </p:cNvPr>
          <p:cNvSpPr/>
          <p:nvPr/>
        </p:nvSpPr>
        <p:spPr bwMode="gray">
          <a:xfrm>
            <a:off x="5450203" y="3472210"/>
            <a:ext cx="1148677" cy="216013"/>
          </a:xfrm>
          <a:prstGeom prst="roundRect">
            <a:avLst/>
          </a:prstGeom>
          <a:solidFill>
            <a:srgbClr val="0070C0">
              <a:alpha val="20000"/>
            </a:srgbClr>
          </a:solidFill>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lang="zh-CN" altLang="en-US" sz="2400">
              <a:solidFill>
                <a:schemeClr val="bg1"/>
              </a:solidFill>
              <a:effectLst>
                <a:outerShdw blurRad="38100" dist="38100" dir="2700000" algn="tl">
                  <a:srgbClr val="000000"/>
                </a:outerShdw>
              </a:effectLst>
              <a:ea typeface="微软雅黑" pitchFamily="34" charset="-122"/>
            </a:endParaRPr>
          </a:p>
        </p:txBody>
      </p:sp>
      <p:cxnSp>
        <p:nvCxnSpPr>
          <p:cNvPr id="31" name="直线箭头连接符 30">
            <a:extLst>
              <a:ext uri="{FF2B5EF4-FFF2-40B4-BE49-F238E27FC236}">
                <a16:creationId xmlns:a16="http://schemas.microsoft.com/office/drawing/2014/main" id="{69FB68E8-0518-8F4C-8C46-8C046730AD96}"/>
              </a:ext>
            </a:extLst>
          </p:cNvPr>
          <p:cNvCxnSpPr/>
          <p:nvPr/>
        </p:nvCxnSpPr>
        <p:spPr bwMode="auto">
          <a:xfrm>
            <a:off x="3179676" y="4077072"/>
            <a:ext cx="360040" cy="0"/>
          </a:xfrm>
          <a:prstGeom prst="straightConnector1">
            <a:avLst/>
          </a:prstGeom>
          <a:noFill/>
          <a:ln w="25400" cap="flat" cmpd="sng" algn="ctr">
            <a:solidFill>
              <a:schemeClr val="tx1"/>
            </a:solidFill>
            <a:prstDash val="solid"/>
            <a:round/>
            <a:headEnd type="none" w="med" len="med"/>
            <a:tailEnd type="triangle"/>
          </a:ln>
          <a:effectLst/>
        </p:spPr>
      </p:cxnSp>
      <p:cxnSp>
        <p:nvCxnSpPr>
          <p:cNvPr id="32" name="直线箭头连接符 31">
            <a:extLst>
              <a:ext uri="{FF2B5EF4-FFF2-40B4-BE49-F238E27FC236}">
                <a16:creationId xmlns:a16="http://schemas.microsoft.com/office/drawing/2014/main" id="{20CAEE04-542A-4740-B226-34BAE5DAE149}"/>
              </a:ext>
            </a:extLst>
          </p:cNvPr>
          <p:cNvCxnSpPr/>
          <p:nvPr/>
        </p:nvCxnSpPr>
        <p:spPr bwMode="auto">
          <a:xfrm>
            <a:off x="6418859" y="3573016"/>
            <a:ext cx="360040" cy="0"/>
          </a:xfrm>
          <a:prstGeom prst="straightConnector1">
            <a:avLst/>
          </a:prstGeom>
          <a:noFill/>
          <a:ln w="25400" cap="flat" cmpd="sng" algn="ctr">
            <a:solidFill>
              <a:schemeClr val="tx1"/>
            </a:solidFill>
            <a:prstDash val="solid"/>
            <a:round/>
            <a:headEnd type="none" w="med" len="med"/>
            <a:tailEnd type="triangle"/>
          </a:ln>
          <a:effectLst/>
        </p:spPr>
      </p:cxnSp>
      <p:grpSp>
        <p:nvGrpSpPr>
          <p:cNvPr id="33" name="组合 32">
            <a:extLst>
              <a:ext uri="{FF2B5EF4-FFF2-40B4-BE49-F238E27FC236}">
                <a16:creationId xmlns:a16="http://schemas.microsoft.com/office/drawing/2014/main" id="{00B7C426-0BF0-CE4E-BE53-2C2835C578CF}"/>
              </a:ext>
            </a:extLst>
          </p:cNvPr>
          <p:cNvGrpSpPr/>
          <p:nvPr/>
        </p:nvGrpSpPr>
        <p:grpSpPr>
          <a:xfrm>
            <a:off x="9263922" y="4215388"/>
            <a:ext cx="2399525" cy="830997"/>
            <a:chOff x="7429720" y="4139891"/>
            <a:chExt cx="2399525" cy="830997"/>
          </a:xfrm>
        </p:grpSpPr>
        <p:sp>
          <p:nvSpPr>
            <p:cNvPr id="34" name="右箭头 33">
              <a:extLst>
                <a:ext uri="{FF2B5EF4-FFF2-40B4-BE49-F238E27FC236}">
                  <a16:creationId xmlns:a16="http://schemas.microsoft.com/office/drawing/2014/main" id="{C413CB7F-6AA0-F741-9E56-5470804A513C}"/>
                </a:ext>
              </a:extLst>
            </p:cNvPr>
            <p:cNvSpPr/>
            <p:nvPr/>
          </p:nvSpPr>
          <p:spPr>
            <a:xfrm>
              <a:off x="7429720" y="4202714"/>
              <a:ext cx="720908" cy="461664"/>
            </a:xfrm>
            <a:prstGeom prst="rightArrow">
              <a:avLst>
                <a:gd name="adj1" fmla="val 35955"/>
                <a:gd name="adj2" fmla="val 50000"/>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dirty="0">
                <a:solidFill>
                  <a:srgbClr val="00B0F0"/>
                </a:solidFill>
                <a:highlight>
                  <a:srgbClr val="00FFFF"/>
                </a:highlight>
              </a:endParaRPr>
            </a:p>
          </p:txBody>
        </p:sp>
        <p:sp>
          <p:nvSpPr>
            <p:cNvPr id="35" name="文本框 34">
              <a:extLst>
                <a:ext uri="{FF2B5EF4-FFF2-40B4-BE49-F238E27FC236}">
                  <a16:creationId xmlns:a16="http://schemas.microsoft.com/office/drawing/2014/main" id="{2414C460-719E-3446-AF38-4B06FBE439FC}"/>
                </a:ext>
              </a:extLst>
            </p:cNvPr>
            <p:cNvSpPr txBox="1"/>
            <p:nvPr/>
          </p:nvSpPr>
          <p:spPr>
            <a:xfrm>
              <a:off x="8173061" y="4139891"/>
              <a:ext cx="1656184" cy="830997"/>
            </a:xfrm>
            <a:prstGeom prst="rect">
              <a:avLst/>
            </a:prstGeom>
            <a:noFill/>
          </p:spPr>
          <p:txBody>
            <a:bodyPr wrap="square" rtlCol="0">
              <a:spAutoFit/>
            </a:bodyPr>
            <a:lstStyle/>
            <a:p>
              <a:r>
                <a:rPr kumimoji="1" lang="en-US" altLang="zh-CN" sz="2400" b="1" i="1" dirty="0">
                  <a:solidFill>
                    <a:srgbClr val="FF0000"/>
                  </a:solidFill>
                </a:rPr>
                <a:t>Table</a:t>
              </a:r>
              <a:r>
                <a:rPr kumimoji="1" lang="zh-CN" altLang="en-US" sz="2400" b="1" i="1" dirty="0">
                  <a:solidFill>
                    <a:srgbClr val="FF0000"/>
                  </a:solidFill>
                </a:rPr>
                <a:t> </a:t>
              </a:r>
              <a:r>
                <a:rPr kumimoji="1" lang="en-US" altLang="zh-CN" sz="2400" b="1" i="1" dirty="0">
                  <a:solidFill>
                    <a:srgbClr val="FF0000"/>
                  </a:solidFill>
                </a:rPr>
                <a:t>structure</a:t>
              </a:r>
              <a:endParaRPr kumimoji="1" lang="zh-CN" altLang="en-US" sz="2400" b="1" i="1" dirty="0">
                <a:solidFill>
                  <a:srgbClr val="FF0000"/>
                </a:solidFill>
              </a:endParaRPr>
            </a:p>
          </p:txBody>
        </p:sp>
      </p:grpSp>
    </p:spTree>
    <p:extLst>
      <p:ext uri="{BB962C8B-B14F-4D97-AF65-F5344CB8AC3E}">
        <p14:creationId xmlns:p14="http://schemas.microsoft.com/office/powerpoint/2010/main" val="399409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Spreadsheet</a:t>
            </a:r>
            <a:r>
              <a:rPr lang="zh-CN" altLang="en-US" dirty="0"/>
              <a:t> </a:t>
            </a:r>
            <a:r>
              <a:rPr lang="en-US" altLang="zh-CN" dirty="0"/>
              <a:t>Data</a:t>
            </a:r>
            <a:r>
              <a:rPr lang="zh-CN" altLang="en-US" dirty="0"/>
              <a:t> </a:t>
            </a:r>
            <a:r>
              <a:rPr lang="en-US" altLang="zh-CN" dirty="0"/>
              <a:t>cannot</a:t>
            </a:r>
            <a:r>
              <a:rPr lang="zh-CN" altLang="en-US" dirty="0"/>
              <a:t> </a:t>
            </a:r>
            <a:r>
              <a:rPr lang="en-US" altLang="zh-CN" dirty="0"/>
              <a:t>be</a:t>
            </a:r>
            <a:r>
              <a:rPr lang="zh-CN" altLang="en-US" dirty="0"/>
              <a:t> </a:t>
            </a:r>
            <a:r>
              <a:rPr lang="en-US" altLang="zh-CN" dirty="0"/>
              <a:t>Fully</a:t>
            </a:r>
            <a:r>
              <a:rPr lang="zh-CN" altLang="en-US" dirty="0"/>
              <a:t> </a:t>
            </a:r>
            <a:r>
              <a:rPr lang="en-US" altLang="zh-CN" dirty="0"/>
              <a:t>Utilized</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5</a:t>
            </a:fld>
            <a:endParaRPr lang="zh-CN" altLang="en-US"/>
          </a:p>
        </p:txBody>
      </p:sp>
      <p:pic>
        <p:nvPicPr>
          <p:cNvPr id="6" name="图片 5">
            <a:extLst>
              <a:ext uri="{FF2B5EF4-FFF2-40B4-BE49-F238E27FC236}">
                <a16:creationId xmlns:a16="http://schemas.microsoft.com/office/drawing/2014/main" id="{A864C298-6A03-6F44-9338-1874C085EF24}"/>
              </a:ext>
            </a:extLst>
          </p:cNvPr>
          <p:cNvPicPr>
            <a:picLocks noChangeAspect="1"/>
          </p:cNvPicPr>
          <p:nvPr/>
        </p:nvPicPr>
        <p:blipFill>
          <a:blip r:embed="rId3"/>
          <a:stretch>
            <a:fillRect/>
          </a:stretch>
        </p:blipFill>
        <p:spPr>
          <a:xfrm>
            <a:off x="4485194" y="1080180"/>
            <a:ext cx="2952328" cy="1999874"/>
          </a:xfrm>
          <a:prstGeom prst="rect">
            <a:avLst/>
          </a:prstGeom>
        </p:spPr>
      </p:pic>
      <p:sp>
        <p:nvSpPr>
          <p:cNvPr id="7" name="文本框 6">
            <a:extLst>
              <a:ext uri="{FF2B5EF4-FFF2-40B4-BE49-F238E27FC236}">
                <a16:creationId xmlns:a16="http://schemas.microsoft.com/office/drawing/2014/main" id="{6B64AB9F-E23D-A540-AA91-EE6B92641F1E}"/>
              </a:ext>
            </a:extLst>
          </p:cNvPr>
          <p:cNvSpPr txBox="1"/>
          <p:nvPr/>
        </p:nvSpPr>
        <p:spPr>
          <a:xfrm>
            <a:off x="2097112" y="6140421"/>
            <a:ext cx="1537665" cy="369332"/>
          </a:xfrm>
          <a:prstGeom prst="rect">
            <a:avLst/>
          </a:prstGeom>
          <a:noFill/>
        </p:spPr>
        <p:txBody>
          <a:bodyPr wrap="none" rtlCol="0">
            <a:spAutoFit/>
          </a:bodyPr>
          <a:lstStyle/>
          <a:p>
            <a:r>
              <a:rPr lang="en-US" altLang="zh-CN" b="1" dirty="0"/>
              <a:t>Data</a:t>
            </a:r>
            <a:r>
              <a:rPr lang="zh-CN" altLang="en-US" b="1" dirty="0"/>
              <a:t> </a:t>
            </a:r>
            <a:r>
              <a:rPr lang="en-US" altLang="zh-CN" b="1" dirty="0"/>
              <a:t>Analysis</a:t>
            </a:r>
            <a:endParaRPr lang="zh-CN" altLang="en-US" b="1" dirty="0"/>
          </a:p>
        </p:txBody>
      </p:sp>
      <p:sp>
        <p:nvSpPr>
          <p:cNvPr id="8" name="文本框 7">
            <a:extLst>
              <a:ext uri="{FF2B5EF4-FFF2-40B4-BE49-F238E27FC236}">
                <a16:creationId xmlns:a16="http://schemas.microsoft.com/office/drawing/2014/main" id="{D1CDE918-7276-924A-96B7-7EA613434F51}"/>
              </a:ext>
            </a:extLst>
          </p:cNvPr>
          <p:cNvSpPr txBox="1"/>
          <p:nvPr/>
        </p:nvSpPr>
        <p:spPr>
          <a:xfrm>
            <a:off x="5627556" y="6156588"/>
            <a:ext cx="1435008" cy="369332"/>
          </a:xfrm>
          <a:prstGeom prst="rect">
            <a:avLst/>
          </a:prstGeom>
          <a:noFill/>
        </p:spPr>
        <p:txBody>
          <a:bodyPr wrap="none" rtlCol="0">
            <a:spAutoFit/>
          </a:bodyPr>
          <a:lstStyle/>
          <a:p>
            <a:r>
              <a:rPr lang="en-US" altLang="zh-CN" b="1" dirty="0"/>
              <a:t>Data</a:t>
            </a:r>
            <a:r>
              <a:rPr lang="zh-CN" altLang="en-US" b="1" dirty="0"/>
              <a:t> </a:t>
            </a:r>
            <a:r>
              <a:rPr lang="en-US" altLang="zh-CN" b="1" dirty="0"/>
              <a:t>Mining</a:t>
            </a:r>
            <a:endParaRPr lang="zh-CN" altLang="en-US" b="1" dirty="0"/>
          </a:p>
        </p:txBody>
      </p:sp>
      <p:sp>
        <p:nvSpPr>
          <p:cNvPr id="9" name="箭头: 下 9">
            <a:extLst>
              <a:ext uri="{FF2B5EF4-FFF2-40B4-BE49-F238E27FC236}">
                <a16:creationId xmlns:a16="http://schemas.microsoft.com/office/drawing/2014/main" id="{F86062FC-1CAB-2E42-A893-CA6FEB504343}"/>
              </a:ext>
            </a:extLst>
          </p:cNvPr>
          <p:cNvSpPr/>
          <p:nvPr/>
        </p:nvSpPr>
        <p:spPr>
          <a:xfrm>
            <a:off x="5807968" y="3151914"/>
            <a:ext cx="576064" cy="1285199"/>
          </a:xfrm>
          <a:prstGeom prst="downArrow">
            <a:avLst/>
          </a:prstGeom>
          <a:ln>
            <a:solidFill>
              <a:srgbClr val="C00000"/>
            </a:solidFill>
            <a:headEnd type="triangle" w="med" len="med"/>
            <a:tailEnd type="triangl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0" name="箭头: 圆角右 12">
            <a:extLst>
              <a:ext uri="{FF2B5EF4-FFF2-40B4-BE49-F238E27FC236}">
                <a16:creationId xmlns:a16="http://schemas.microsoft.com/office/drawing/2014/main" id="{72415F67-8F80-B943-8670-B842172FBBD0}"/>
              </a:ext>
            </a:extLst>
          </p:cNvPr>
          <p:cNvSpPr/>
          <p:nvPr/>
        </p:nvSpPr>
        <p:spPr>
          <a:xfrm rot="16200000" flipH="1">
            <a:off x="2062005" y="2636912"/>
            <a:ext cx="2232248" cy="1368154"/>
          </a:xfrm>
          <a:prstGeom prst="bentArrow">
            <a:avLst>
              <a:gd name="adj1" fmla="val 25000"/>
              <a:gd name="adj2" fmla="val 24163"/>
              <a:gd name="adj3" fmla="val 25000"/>
              <a:gd name="adj4" fmla="val 43750"/>
            </a:avLst>
          </a:prstGeom>
          <a:ln>
            <a:solidFill>
              <a:srgbClr val="C00000"/>
            </a:solidFill>
            <a:headEnd type="triangle" w="med" len="med"/>
            <a:tailEnd type="triangle" w="med" len="med"/>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solidFill>
            </a:endParaRPr>
          </a:p>
        </p:txBody>
      </p:sp>
      <p:sp>
        <p:nvSpPr>
          <p:cNvPr id="11" name="箭头: 圆角右 15">
            <a:extLst>
              <a:ext uri="{FF2B5EF4-FFF2-40B4-BE49-F238E27FC236}">
                <a16:creationId xmlns:a16="http://schemas.microsoft.com/office/drawing/2014/main" id="{B576544C-6295-C94E-A71C-E9A5689FD203}"/>
              </a:ext>
            </a:extLst>
          </p:cNvPr>
          <p:cNvSpPr/>
          <p:nvPr/>
        </p:nvSpPr>
        <p:spPr>
          <a:xfrm rot="16200000" flipH="1" flipV="1">
            <a:off x="7991802" y="2744925"/>
            <a:ext cx="2366570" cy="1368151"/>
          </a:xfrm>
          <a:prstGeom prst="bentArrow">
            <a:avLst>
              <a:gd name="adj1" fmla="val 25000"/>
              <a:gd name="adj2" fmla="val 25352"/>
              <a:gd name="adj3" fmla="val 25000"/>
              <a:gd name="adj4" fmla="val 43750"/>
            </a:avLst>
          </a:prstGeom>
          <a:ln>
            <a:solidFill>
              <a:srgbClr val="C00000"/>
            </a:solidFill>
            <a:headEnd type="triangle" w="med" len="med"/>
            <a:tailEnd type="triangl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12" name="流程图: 过程 19">
            <a:extLst>
              <a:ext uri="{FF2B5EF4-FFF2-40B4-BE49-F238E27FC236}">
                <a16:creationId xmlns:a16="http://schemas.microsoft.com/office/drawing/2014/main" id="{4D25729A-4099-F248-ADCA-3ADC6BF39CD3}"/>
              </a:ext>
            </a:extLst>
          </p:cNvPr>
          <p:cNvSpPr/>
          <p:nvPr/>
        </p:nvSpPr>
        <p:spPr>
          <a:xfrm>
            <a:off x="2494051" y="3291976"/>
            <a:ext cx="7346365" cy="498804"/>
          </a:xfrm>
          <a:prstGeom prst="flowChartProcess">
            <a:avLst/>
          </a:prstGeom>
          <a:ln>
            <a:solidFill>
              <a:srgbClr val="C00000"/>
            </a:solidFill>
            <a:headEnd type="triangle" w="med" len="med"/>
            <a:tailEnd type="triangle"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CN" sz="2400" b="1" dirty="0">
                <a:solidFill>
                  <a:srgbClr val="FF0000"/>
                </a:solidFill>
              </a:rPr>
              <a:t> No</a:t>
            </a:r>
            <a:r>
              <a:rPr lang="zh-CN" altLang="en-US" sz="2400" b="1" dirty="0">
                <a:solidFill>
                  <a:srgbClr val="FF0000"/>
                </a:solidFill>
              </a:rPr>
              <a:t> </a:t>
            </a:r>
            <a:r>
              <a:rPr lang="en-US" altLang="zh-CN" sz="2400" b="1" dirty="0">
                <a:solidFill>
                  <a:srgbClr val="FF0000"/>
                </a:solidFill>
              </a:rPr>
              <a:t>clear</a:t>
            </a:r>
            <a:r>
              <a:rPr lang="zh-CN" altLang="en-US" sz="2400" b="1" dirty="0">
                <a:solidFill>
                  <a:srgbClr val="FF0000"/>
                </a:solidFill>
              </a:rPr>
              <a:t> </a:t>
            </a:r>
            <a:r>
              <a:rPr lang="en-US" altLang="zh-CN" sz="2400" b="1" dirty="0">
                <a:solidFill>
                  <a:srgbClr val="FF0000"/>
                </a:solidFill>
              </a:rPr>
              <a:t>table</a:t>
            </a:r>
            <a:r>
              <a:rPr lang="zh-CN" altLang="en-US" sz="2400" b="1" dirty="0">
                <a:solidFill>
                  <a:srgbClr val="FF0000"/>
                </a:solidFill>
              </a:rPr>
              <a:t> </a:t>
            </a:r>
            <a:r>
              <a:rPr lang="en-US" altLang="zh-CN" sz="2400" b="1" dirty="0">
                <a:solidFill>
                  <a:srgbClr val="FF0000"/>
                </a:solidFill>
              </a:rPr>
              <a:t>structures</a:t>
            </a:r>
            <a:endParaRPr lang="zh-CN" altLang="en-US" sz="2400" b="1" dirty="0">
              <a:solidFill>
                <a:srgbClr val="FF0000"/>
              </a:solidFill>
            </a:endParaRPr>
          </a:p>
        </p:txBody>
      </p:sp>
      <p:pic>
        <p:nvPicPr>
          <p:cNvPr id="13" name="Picture 2" descr="An animated screenshot demonstrates Insights in Excel.">
            <a:extLst>
              <a:ext uri="{FF2B5EF4-FFF2-40B4-BE49-F238E27FC236}">
                <a16:creationId xmlns:a16="http://schemas.microsoft.com/office/drawing/2014/main" id="{2B32E4D0-9ACE-8E44-852E-2E95A5B1CBFA}"/>
              </a:ext>
            </a:extLst>
          </p:cNvPr>
          <p:cNvPicPr>
            <a:picLocks noChangeAspect="1" noChangeArrowheads="1" noCrop="1"/>
          </p:cNvPicPr>
          <p:nvPr/>
        </p:nvPicPr>
        <p:blipFill>
          <a:blip r:embed="rId4"/>
          <a:srcRect/>
          <a:stretch>
            <a:fillRect/>
          </a:stretch>
        </p:blipFill>
        <p:spPr bwMode="auto">
          <a:xfrm>
            <a:off x="1974434" y="4726490"/>
            <a:ext cx="1919459" cy="129670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id="{54803FF0-CD76-9941-B17D-C815B0829D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9985" y="4580834"/>
            <a:ext cx="1528054" cy="1507770"/>
          </a:xfrm>
          <a:prstGeom prst="rect">
            <a:avLst/>
          </a:prstGeom>
        </p:spPr>
      </p:pic>
      <p:pic>
        <p:nvPicPr>
          <p:cNvPr id="15" name="图片 14">
            <a:extLst>
              <a:ext uri="{FF2B5EF4-FFF2-40B4-BE49-F238E27FC236}">
                <a16:creationId xmlns:a16="http://schemas.microsoft.com/office/drawing/2014/main" id="{0C2901DD-254A-764F-9782-256C4AEF05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0358" y="4604074"/>
            <a:ext cx="1484530" cy="1484530"/>
          </a:xfrm>
          <a:prstGeom prst="rect">
            <a:avLst/>
          </a:prstGeom>
        </p:spPr>
      </p:pic>
      <p:pic>
        <p:nvPicPr>
          <p:cNvPr id="16" name="图片 15">
            <a:extLst>
              <a:ext uri="{FF2B5EF4-FFF2-40B4-BE49-F238E27FC236}">
                <a16:creationId xmlns:a16="http://schemas.microsoft.com/office/drawing/2014/main" id="{8FE70D38-0F35-2246-AD62-43409F415D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1314" y="5357640"/>
            <a:ext cx="663575" cy="663575"/>
          </a:xfrm>
          <a:prstGeom prst="rect">
            <a:avLst/>
          </a:prstGeom>
        </p:spPr>
      </p:pic>
      <p:sp>
        <p:nvSpPr>
          <p:cNvPr id="17" name="文本框 16">
            <a:extLst>
              <a:ext uri="{FF2B5EF4-FFF2-40B4-BE49-F238E27FC236}">
                <a16:creationId xmlns:a16="http://schemas.microsoft.com/office/drawing/2014/main" id="{28647827-62EC-F74E-A764-741779714863}"/>
              </a:ext>
            </a:extLst>
          </p:cNvPr>
          <p:cNvSpPr txBox="1"/>
          <p:nvPr/>
        </p:nvSpPr>
        <p:spPr>
          <a:xfrm>
            <a:off x="8803392" y="6138445"/>
            <a:ext cx="1762036" cy="369332"/>
          </a:xfrm>
          <a:prstGeom prst="rect">
            <a:avLst/>
          </a:prstGeom>
          <a:noFill/>
        </p:spPr>
        <p:txBody>
          <a:bodyPr wrap="square" rtlCol="0">
            <a:spAutoFit/>
          </a:bodyPr>
          <a:lstStyle/>
          <a:p>
            <a:r>
              <a:rPr lang="en-US" altLang="zh-CN" b="1" dirty="0"/>
              <a:t>Error</a:t>
            </a:r>
            <a:r>
              <a:rPr lang="zh-CN" altLang="en-US" b="1" dirty="0"/>
              <a:t> </a:t>
            </a:r>
            <a:r>
              <a:rPr lang="en-US" altLang="zh-CN" b="1" dirty="0"/>
              <a:t>Detection</a:t>
            </a:r>
            <a:endParaRPr lang="zh-CN" altLang="en-US" b="1" dirty="0"/>
          </a:p>
        </p:txBody>
      </p:sp>
    </p:spTree>
    <p:extLst>
      <p:ext uri="{BB962C8B-B14F-4D97-AF65-F5344CB8AC3E}">
        <p14:creationId xmlns:p14="http://schemas.microsoft.com/office/powerpoint/2010/main" val="4117369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Research</a:t>
            </a:r>
            <a:r>
              <a:rPr lang="zh-CN" altLang="en-US" dirty="0"/>
              <a:t> </a:t>
            </a:r>
            <a:r>
              <a:rPr lang="en-US" altLang="zh-CN" dirty="0"/>
              <a:t>Outline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6</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sz="2400" u="sng" dirty="0">
                <a:solidFill>
                  <a:srgbClr val="698ECF"/>
                </a:solidFill>
              </a:rPr>
              <a:t>Semantic</a:t>
            </a:r>
            <a:r>
              <a:rPr lang="zh-CN" altLang="en-US" sz="2400" u="sng" dirty="0">
                <a:solidFill>
                  <a:srgbClr val="698ECF"/>
                </a:solidFill>
              </a:rPr>
              <a:t> </a:t>
            </a:r>
            <a:r>
              <a:rPr lang="en-US" altLang="zh-CN" sz="2400" u="sng" dirty="0">
                <a:solidFill>
                  <a:srgbClr val="698ECF"/>
                </a:solidFill>
              </a:rPr>
              <a:t>table</a:t>
            </a:r>
            <a:r>
              <a:rPr lang="zh-CN" altLang="en-US" sz="2400" u="sng" dirty="0">
                <a:solidFill>
                  <a:srgbClr val="698ECF"/>
                </a:solidFill>
              </a:rPr>
              <a:t> </a:t>
            </a:r>
            <a:r>
              <a:rPr lang="en-US" altLang="zh-CN" sz="2400" u="sng" dirty="0">
                <a:solidFill>
                  <a:srgbClr val="698ECF"/>
                </a:solidFill>
              </a:rPr>
              <a:t>structure</a:t>
            </a:r>
            <a:r>
              <a:rPr lang="zh-CN" altLang="en-US" sz="2400" u="sng" dirty="0">
                <a:solidFill>
                  <a:srgbClr val="698ECF"/>
                </a:solidFill>
              </a:rPr>
              <a:t> </a:t>
            </a:r>
            <a:r>
              <a:rPr lang="en-US" altLang="zh-CN" sz="2400" u="sng" dirty="0">
                <a:solidFill>
                  <a:srgbClr val="698ECF"/>
                </a:solidFill>
              </a:rPr>
              <a:t>model</a:t>
            </a:r>
          </a:p>
          <a:p>
            <a:endParaRPr lang="en-US" altLang="zh-CN" u="sng" dirty="0">
              <a:solidFill>
                <a:srgbClr val="698ECF"/>
              </a:solidFill>
            </a:endParaRPr>
          </a:p>
          <a:p>
            <a:r>
              <a:rPr lang="en-US" altLang="zh-CN" sz="2400" dirty="0"/>
              <a:t>Semantic</a:t>
            </a:r>
            <a:r>
              <a:rPr lang="zh-CN" altLang="en-US" sz="2400" dirty="0"/>
              <a:t> </a:t>
            </a:r>
            <a:r>
              <a:rPr lang="en-US" altLang="zh-CN" sz="2400" dirty="0"/>
              <a:t>table structure</a:t>
            </a:r>
            <a:r>
              <a:rPr lang="zh-CN" altLang="en-US" sz="2400" dirty="0"/>
              <a:t> </a:t>
            </a:r>
            <a:r>
              <a:rPr lang="en-US" altLang="zh-CN" sz="2400" dirty="0"/>
              <a:t>identification</a:t>
            </a:r>
          </a:p>
          <a:p>
            <a:endParaRPr lang="en-US" altLang="zh-CN" sz="2400" u="sng" dirty="0">
              <a:solidFill>
                <a:srgbClr val="698ECF"/>
              </a:solidFill>
            </a:endParaRPr>
          </a:p>
          <a:p>
            <a:r>
              <a:rPr lang="en-US" altLang="zh-CN" sz="2400" dirty="0"/>
              <a:t>Structure-based error detection </a:t>
            </a:r>
          </a:p>
          <a:p>
            <a:endParaRPr lang="en-US" altLang="zh-CN" u="sng" dirty="0">
              <a:solidFill>
                <a:srgbClr val="698ECF"/>
              </a:solidFill>
            </a:endParaRPr>
          </a:p>
          <a:p>
            <a:r>
              <a:rPr lang="en-US" altLang="zh-CN" sz="2400" dirty="0"/>
              <a:t>Evaluation</a:t>
            </a:r>
          </a:p>
          <a:p>
            <a:endParaRPr lang="en-US" altLang="zh-CN" sz="2400" u="sng" dirty="0">
              <a:solidFill>
                <a:srgbClr val="698ECF"/>
              </a:solidFill>
            </a:endParaRPr>
          </a:p>
          <a:p>
            <a:pPr lvl="1"/>
            <a:endParaRPr lang="en-US" altLang="zh-CN" i="1" dirty="0"/>
          </a:p>
          <a:p>
            <a:pPr lvl="7"/>
            <a:endParaRPr lang="en-US" altLang="zh-CN" dirty="0"/>
          </a:p>
          <a:p>
            <a:pPr lvl="8"/>
            <a:endParaRPr lang="zh-CN" altLang="en-US" dirty="0"/>
          </a:p>
        </p:txBody>
      </p:sp>
    </p:spTree>
    <p:extLst>
      <p:ext uri="{BB962C8B-B14F-4D97-AF65-F5344CB8AC3E}">
        <p14:creationId xmlns:p14="http://schemas.microsoft.com/office/powerpoint/2010/main" val="216025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Semantic</a:t>
            </a:r>
            <a:r>
              <a:rPr lang="zh-CN" altLang="en-US" dirty="0"/>
              <a:t> </a:t>
            </a:r>
            <a:r>
              <a:rPr lang="en-US" altLang="zh-CN" dirty="0"/>
              <a:t>Table</a:t>
            </a:r>
            <a:r>
              <a:rPr lang="zh-CN" altLang="en-US" dirty="0"/>
              <a:t> </a:t>
            </a:r>
            <a:r>
              <a:rPr lang="en-US" altLang="zh-CN" dirty="0"/>
              <a:t>Structure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7</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Header</a:t>
            </a:r>
            <a:r>
              <a:rPr lang="zh-CN" altLang="en-US" dirty="0"/>
              <a:t> </a:t>
            </a:r>
            <a:r>
              <a:rPr lang="en-US" altLang="zh-CN" dirty="0"/>
              <a:t>type</a:t>
            </a:r>
          </a:p>
          <a:p>
            <a:pPr lvl="1"/>
            <a:r>
              <a:rPr lang="en-US" altLang="zh-CN" u="sng" dirty="0">
                <a:solidFill>
                  <a:srgbClr val="FF0000"/>
                </a:solidFill>
              </a:rPr>
              <a:t>Index</a:t>
            </a:r>
            <a:endParaRPr lang="en-US" altLang="zh-CN" dirty="0"/>
          </a:p>
          <a:p>
            <a:pPr lvl="1"/>
            <a:r>
              <a:rPr lang="en-US" altLang="zh-CN" dirty="0"/>
              <a:t>Value</a:t>
            </a:r>
            <a:r>
              <a:rPr lang="zh-CN" altLang="en-US" dirty="0"/>
              <a:t> </a:t>
            </a:r>
            <a:r>
              <a:rPr lang="en-US" altLang="zh-CN" dirty="0"/>
              <a:t>name</a:t>
            </a:r>
          </a:p>
          <a:p>
            <a:pPr lvl="1"/>
            <a:endParaRPr lang="en-US" altLang="zh-CN" dirty="0"/>
          </a:p>
          <a:p>
            <a:endParaRPr lang="en-US" altLang="zh-CN" u="sng" dirty="0">
              <a:solidFill>
                <a:srgbClr val="698ECF"/>
              </a:solidFill>
            </a:endParaRPr>
          </a:p>
          <a:p>
            <a:endParaRPr lang="en-US" altLang="zh-CN" sz="2400" u="sng" dirty="0">
              <a:solidFill>
                <a:srgbClr val="698ECF"/>
              </a:solidFill>
            </a:endParaRPr>
          </a:p>
          <a:p>
            <a:pPr lvl="1"/>
            <a:endParaRPr lang="en-US" altLang="zh-CN" i="1" dirty="0"/>
          </a:p>
          <a:p>
            <a:pPr lvl="7"/>
            <a:endParaRPr lang="en-US" altLang="zh-CN" dirty="0"/>
          </a:p>
          <a:p>
            <a:pPr lvl="8"/>
            <a:endParaRPr lang="zh-CN" altLang="en-US" dirty="0"/>
          </a:p>
        </p:txBody>
      </p:sp>
      <p:sp>
        <p:nvSpPr>
          <p:cNvPr id="3" name="文本框 2">
            <a:extLst>
              <a:ext uri="{FF2B5EF4-FFF2-40B4-BE49-F238E27FC236}">
                <a16:creationId xmlns:a16="http://schemas.microsoft.com/office/drawing/2014/main" id="{49798A01-1907-EE41-B38E-9ED7B8A9CF60}"/>
              </a:ext>
            </a:extLst>
          </p:cNvPr>
          <p:cNvSpPr txBox="1"/>
          <p:nvPr/>
        </p:nvSpPr>
        <p:spPr>
          <a:xfrm>
            <a:off x="5183574" y="1584715"/>
            <a:ext cx="2928650" cy="984885"/>
          </a:xfrm>
          <a:prstGeom prst="rect">
            <a:avLst/>
          </a:prstGeom>
          <a:noFill/>
        </p:spPr>
        <p:txBody>
          <a:bodyPr wrap="square" rtlCol="0">
            <a:spAutoFit/>
          </a:bodyPr>
          <a:lstStyle/>
          <a:p>
            <a:pPr marL="342900" indent="-342900">
              <a:buClr>
                <a:srgbClr val="698ED0"/>
              </a:buClr>
              <a:buFont typeface="Wingdings" pitchFamily="2" charset="2"/>
              <a:buChar char="n"/>
            </a:pPr>
            <a:r>
              <a:rPr kumimoji="1" lang="en-US" altLang="zh-CN" sz="2000" dirty="0">
                <a:solidFill>
                  <a:srgbClr val="0000FF"/>
                </a:solidFill>
              </a:rPr>
              <a:t>Aggregation</a:t>
            </a:r>
          </a:p>
          <a:p>
            <a:pPr marL="342900" indent="-342900">
              <a:buClr>
                <a:srgbClr val="698ED0"/>
              </a:buClr>
              <a:buFont typeface="Wingdings" pitchFamily="2" charset="2"/>
              <a:buChar char="n"/>
            </a:pPr>
            <a:r>
              <a:rPr kumimoji="1" lang="en-US" altLang="zh-CN" sz="2000" dirty="0">
                <a:solidFill>
                  <a:srgbClr val="0000FF"/>
                </a:solidFill>
              </a:rPr>
              <a:t>Index</a:t>
            </a:r>
            <a:r>
              <a:rPr kumimoji="1" lang="zh-CN" altLang="en-US" sz="2000" dirty="0">
                <a:solidFill>
                  <a:srgbClr val="0000FF"/>
                </a:solidFill>
              </a:rPr>
              <a:t> </a:t>
            </a:r>
            <a:r>
              <a:rPr kumimoji="1" lang="en-US" altLang="zh-CN" sz="2000" dirty="0">
                <a:solidFill>
                  <a:srgbClr val="0000FF"/>
                </a:solidFill>
              </a:rPr>
              <a:t>name</a:t>
            </a:r>
          </a:p>
          <a:p>
            <a:pPr marL="285750" indent="-285750">
              <a:buFont typeface="Wingdings" pitchFamily="2" charset="2"/>
              <a:buChar char="n"/>
            </a:pPr>
            <a:endParaRPr kumimoji="1" lang="zh-CN" altLang="en-US" dirty="0"/>
          </a:p>
        </p:txBody>
      </p:sp>
      <p:pic>
        <p:nvPicPr>
          <p:cNvPr id="24" name="图片 23">
            <a:extLst>
              <a:ext uri="{FF2B5EF4-FFF2-40B4-BE49-F238E27FC236}">
                <a16:creationId xmlns:a16="http://schemas.microsoft.com/office/drawing/2014/main" id="{906DAED4-DF42-2745-ADE2-CC531CD0C9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8792" y="2924945"/>
            <a:ext cx="6920120" cy="3064625"/>
          </a:xfrm>
          <a:prstGeom prst="rect">
            <a:avLst/>
          </a:prstGeom>
        </p:spPr>
      </p:pic>
      <p:sp>
        <p:nvSpPr>
          <p:cNvPr id="25" name="圆角矩形 24">
            <a:extLst>
              <a:ext uri="{FF2B5EF4-FFF2-40B4-BE49-F238E27FC236}">
                <a16:creationId xmlns:a16="http://schemas.microsoft.com/office/drawing/2014/main" id="{29828974-9761-3C46-BE3B-5D3C57A95EFD}"/>
              </a:ext>
            </a:extLst>
          </p:cNvPr>
          <p:cNvSpPr/>
          <p:nvPr/>
        </p:nvSpPr>
        <p:spPr bwMode="gray">
          <a:xfrm>
            <a:off x="3775631" y="5013177"/>
            <a:ext cx="955884" cy="208287"/>
          </a:xfrm>
          <a:prstGeom prst="roundRect">
            <a:avLst/>
          </a:prstGeom>
          <a:noFill/>
          <a:ln w="3175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cxnSp>
        <p:nvCxnSpPr>
          <p:cNvPr id="26" name="直线箭头连接符 25">
            <a:extLst>
              <a:ext uri="{FF2B5EF4-FFF2-40B4-BE49-F238E27FC236}">
                <a16:creationId xmlns:a16="http://schemas.microsoft.com/office/drawing/2014/main" id="{04C749D8-BA89-824B-AB6E-2327A0F32E82}"/>
              </a:ext>
            </a:extLst>
          </p:cNvPr>
          <p:cNvCxnSpPr/>
          <p:nvPr/>
        </p:nvCxnSpPr>
        <p:spPr bwMode="auto">
          <a:xfrm>
            <a:off x="4551495" y="5085184"/>
            <a:ext cx="360040" cy="0"/>
          </a:xfrm>
          <a:prstGeom prst="straightConnector1">
            <a:avLst/>
          </a:prstGeom>
          <a:noFill/>
          <a:ln w="25400" cap="flat" cmpd="sng" algn="ctr">
            <a:solidFill>
              <a:schemeClr val="tx1"/>
            </a:solidFill>
            <a:prstDash val="solid"/>
            <a:round/>
            <a:headEnd type="none" w="med" len="med"/>
            <a:tailEnd type="triangle"/>
          </a:ln>
          <a:effectLst/>
        </p:spPr>
      </p:cxnSp>
      <p:sp>
        <p:nvSpPr>
          <p:cNvPr id="27" name="圆角矩形标注 26">
            <a:extLst>
              <a:ext uri="{FF2B5EF4-FFF2-40B4-BE49-F238E27FC236}">
                <a16:creationId xmlns:a16="http://schemas.microsoft.com/office/drawing/2014/main" id="{66C84BA7-7EF4-CB44-B604-79A1E7959102}"/>
              </a:ext>
            </a:extLst>
          </p:cNvPr>
          <p:cNvSpPr/>
          <p:nvPr/>
        </p:nvSpPr>
        <p:spPr bwMode="gray">
          <a:xfrm>
            <a:off x="3176403" y="6012376"/>
            <a:ext cx="1198456" cy="510778"/>
          </a:xfrm>
          <a:prstGeom prst="wedgeRoundRectCallout">
            <a:avLst>
              <a:gd name="adj1" fmla="val 49669"/>
              <a:gd name="adj2" fmla="val -207908"/>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rgbClr val="57697E"/>
                </a:solidFill>
              </a:rPr>
              <a:t>Index</a:t>
            </a:r>
            <a:endParaRPr lang="zh-CN" altLang="en-US" sz="2400" b="1" dirty="0">
              <a:solidFill>
                <a:srgbClr val="57697E"/>
              </a:solidFill>
            </a:endParaRPr>
          </a:p>
        </p:txBody>
      </p:sp>
      <p:sp>
        <p:nvSpPr>
          <p:cNvPr id="28" name="圆角矩形 27">
            <a:extLst>
              <a:ext uri="{FF2B5EF4-FFF2-40B4-BE49-F238E27FC236}">
                <a16:creationId xmlns:a16="http://schemas.microsoft.com/office/drawing/2014/main" id="{C9D7B5D2-545C-3648-9B9C-0A55D5FC532C}"/>
              </a:ext>
            </a:extLst>
          </p:cNvPr>
          <p:cNvSpPr/>
          <p:nvPr/>
        </p:nvSpPr>
        <p:spPr bwMode="gray">
          <a:xfrm>
            <a:off x="4731516" y="5013176"/>
            <a:ext cx="4604845" cy="208298"/>
          </a:xfrm>
          <a:prstGeom prst="roundRect">
            <a:avLst/>
          </a:prstGeom>
          <a:noFill/>
          <a:ln w="3175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rgbClr val="0070C0"/>
              </a:solidFill>
              <a:effectLst>
                <a:outerShdw blurRad="38100" dist="38100" dir="2700000" algn="tl">
                  <a:srgbClr val="000000"/>
                </a:outerShdw>
              </a:effectLst>
              <a:ea typeface="微软雅黑" pitchFamily="34" charset="-122"/>
            </a:endParaRPr>
          </a:p>
        </p:txBody>
      </p:sp>
    </p:spTree>
    <p:extLst>
      <p:ext uri="{BB962C8B-B14F-4D97-AF65-F5344CB8AC3E}">
        <p14:creationId xmlns:p14="http://schemas.microsoft.com/office/powerpoint/2010/main" val="189876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Semantic</a:t>
            </a:r>
            <a:r>
              <a:rPr lang="zh-CN" altLang="en-US" dirty="0"/>
              <a:t> </a:t>
            </a:r>
            <a:r>
              <a:rPr lang="en-US" altLang="zh-CN" dirty="0"/>
              <a:t>Table</a:t>
            </a:r>
            <a:r>
              <a:rPr lang="zh-CN" altLang="en-US" dirty="0"/>
              <a:t> </a:t>
            </a:r>
            <a:r>
              <a:rPr lang="en-US" altLang="zh-CN" dirty="0"/>
              <a:t>Structure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8</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Header</a:t>
            </a:r>
            <a:r>
              <a:rPr lang="zh-CN" altLang="en-US" dirty="0"/>
              <a:t> </a:t>
            </a:r>
            <a:r>
              <a:rPr lang="en-US" altLang="zh-CN" dirty="0"/>
              <a:t>type</a:t>
            </a:r>
          </a:p>
          <a:p>
            <a:pPr lvl="1"/>
            <a:r>
              <a:rPr lang="en-US" altLang="zh-CN" dirty="0"/>
              <a:t>Index </a:t>
            </a:r>
          </a:p>
          <a:p>
            <a:pPr lvl="1"/>
            <a:r>
              <a:rPr lang="en-US" altLang="zh-CN" dirty="0"/>
              <a:t>Value</a:t>
            </a:r>
            <a:r>
              <a:rPr lang="zh-CN" altLang="en-US" dirty="0"/>
              <a:t> </a:t>
            </a:r>
            <a:r>
              <a:rPr lang="en-US" altLang="zh-CN" dirty="0"/>
              <a:t>name</a:t>
            </a:r>
          </a:p>
          <a:p>
            <a:pPr lvl="1"/>
            <a:endParaRPr lang="en-US" altLang="zh-CN" dirty="0"/>
          </a:p>
          <a:p>
            <a:endParaRPr lang="en-US" altLang="zh-CN" u="sng" dirty="0">
              <a:solidFill>
                <a:srgbClr val="698ECF"/>
              </a:solidFill>
            </a:endParaRPr>
          </a:p>
          <a:p>
            <a:endParaRPr lang="en-US" altLang="zh-CN" sz="2400" u="sng" dirty="0">
              <a:solidFill>
                <a:srgbClr val="698ECF"/>
              </a:solidFill>
            </a:endParaRPr>
          </a:p>
          <a:p>
            <a:pPr lvl="1"/>
            <a:endParaRPr lang="en-US" altLang="zh-CN" i="1" dirty="0"/>
          </a:p>
          <a:p>
            <a:pPr lvl="7"/>
            <a:endParaRPr lang="en-US" altLang="zh-CN" dirty="0"/>
          </a:p>
          <a:p>
            <a:pPr lvl="8"/>
            <a:endParaRPr lang="zh-CN" altLang="en-US" dirty="0"/>
          </a:p>
        </p:txBody>
      </p:sp>
      <p:sp>
        <p:nvSpPr>
          <p:cNvPr id="4" name="文本框 3">
            <a:extLst>
              <a:ext uri="{FF2B5EF4-FFF2-40B4-BE49-F238E27FC236}">
                <a16:creationId xmlns:a16="http://schemas.microsoft.com/office/drawing/2014/main" id="{AE08DDBC-5D00-5E4B-9644-45EA2C2D506F}"/>
              </a:ext>
            </a:extLst>
          </p:cNvPr>
          <p:cNvSpPr txBox="1"/>
          <p:nvPr/>
        </p:nvSpPr>
        <p:spPr>
          <a:xfrm>
            <a:off x="5183574" y="1584715"/>
            <a:ext cx="2280578" cy="984885"/>
          </a:xfrm>
          <a:prstGeom prst="rect">
            <a:avLst/>
          </a:prstGeom>
          <a:noFill/>
        </p:spPr>
        <p:txBody>
          <a:bodyPr wrap="square" rtlCol="0">
            <a:spAutoFit/>
          </a:bodyPr>
          <a:lstStyle/>
          <a:p>
            <a:pPr marL="342900" indent="-342900">
              <a:buClr>
                <a:srgbClr val="698ED0"/>
              </a:buClr>
              <a:buFont typeface="Wingdings" pitchFamily="2" charset="2"/>
              <a:buChar char="n"/>
            </a:pPr>
            <a:r>
              <a:rPr kumimoji="1" lang="en-US" altLang="zh-CN" sz="2000" u="sng" dirty="0">
                <a:solidFill>
                  <a:srgbClr val="FF0000"/>
                </a:solidFill>
              </a:rPr>
              <a:t>Aggregation </a:t>
            </a:r>
          </a:p>
          <a:p>
            <a:pPr marL="342900" indent="-342900">
              <a:buClr>
                <a:srgbClr val="698ED0"/>
              </a:buClr>
              <a:buFont typeface="Wingdings" pitchFamily="2" charset="2"/>
              <a:buChar char="n"/>
            </a:pPr>
            <a:r>
              <a:rPr kumimoji="1" lang="en-US" altLang="zh-CN" sz="2000" dirty="0">
                <a:solidFill>
                  <a:srgbClr val="0000FF"/>
                </a:solidFill>
              </a:rPr>
              <a:t>Index</a:t>
            </a:r>
            <a:r>
              <a:rPr kumimoji="1" lang="zh-CN" altLang="en-US" sz="2000" dirty="0">
                <a:solidFill>
                  <a:srgbClr val="0000FF"/>
                </a:solidFill>
              </a:rPr>
              <a:t> </a:t>
            </a:r>
            <a:r>
              <a:rPr kumimoji="1" lang="en-US" altLang="zh-CN" sz="2000" dirty="0">
                <a:solidFill>
                  <a:srgbClr val="0000FF"/>
                </a:solidFill>
              </a:rPr>
              <a:t>name</a:t>
            </a:r>
          </a:p>
          <a:p>
            <a:pPr marL="285750" indent="-285750">
              <a:buFont typeface="Wingdings" pitchFamily="2" charset="2"/>
              <a:buChar char="n"/>
            </a:pPr>
            <a:endParaRPr kumimoji="1" lang="zh-CN" altLang="en-US" dirty="0"/>
          </a:p>
        </p:txBody>
      </p:sp>
      <p:pic>
        <p:nvPicPr>
          <p:cNvPr id="13" name="图片 12">
            <a:extLst>
              <a:ext uri="{FF2B5EF4-FFF2-40B4-BE49-F238E27FC236}">
                <a16:creationId xmlns:a16="http://schemas.microsoft.com/office/drawing/2014/main" id="{1725DBDF-66B8-0C4D-9901-62AE956161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8792" y="2924945"/>
            <a:ext cx="6920120" cy="3064625"/>
          </a:xfrm>
          <a:prstGeom prst="rect">
            <a:avLst/>
          </a:prstGeom>
        </p:spPr>
      </p:pic>
      <p:sp>
        <p:nvSpPr>
          <p:cNvPr id="14" name="圆角矩形 13">
            <a:extLst>
              <a:ext uri="{FF2B5EF4-FFF2-40B4-BE49-F238E27FC236}">
                <a16:creationId xmlns:a16="http://schemas.microsoft.com/office/drawing/2014/main" id="{F2DA09A9-9A4D-D94E-819D-A3BFDD009A6E}"/>
              </a:ext>
            </a:extLst>
          </p:cNvPr>
          <p:cNvSpPr/>
          <p:nvPr/>
        </p:nvSpPr>
        <p:spPr bwMode="gray">
          <a:xfrm>
            <a:off x="3762927" y="5448839"/>
            <a:ext cx="973209" cy="258476"/>
          </a:xfrm>
          <a:prstGeom prst="roundRect">
            <a:avLst/>
          </a:prstGeom>
          <a:noFill/>
          <a:ln w="3175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cxnSp>
        <p:nvCxnSpPr>
          <p:cNvPr id="15" name="直线箭头连接符 14">
            <a:extLst>
              <a:ext uri="{FF2B5EF4-FFF2-40B4-BE49-F238E27FC236}">
                <a16:creationId xmlns:a16="http://schemas.microsoft.com/office/drawing/2014/main" id="{25A03F06-8B4B-1D41-BB73-5ED33D4A2614}"/>
              </a:ext>
            </a:extLst>
          </p:cNvPr>
          <p:cNvCxnSpPr/>
          <p:nvPr/>
        </p:nvCxnSpPr>
        <p:spPr bwMode="auto">
          <a:xfrm>
            <a:off x="4556115" y="5604157"/>
            <a:ext cx="360040" cy="0"/>
          </a:xfrm>
          <a:prstGeom prst="straightConnector1">
            <a:avLst/>
          </a:prstGeom>
          <a:noFill/>
          <a:ln w="25400" cap="flat" cmpd="sng" algn="ctr">
            <a:solidFill>
              <a:schemeClr val="tx1"/>
            </a:solidFill>
            <a:prstDash val="solid"/>
            <a:round/>
            <a:headEnd type="none" w="med" len="med"/>
            <a:tailEnd type="triangle"/>
          </a:ln>
          <a:effectLst/>
        </p:spPr>
      </p:cxnSp>
      <p:sp>
        <p:nvSpPr>
          <p:cNvPr id="16" name="圆角矩形标注 15">
            <a:extLst>
              <a:ext uri="{FF2B5EF4-FFF2-40B4-BE49-F238E27FC236}">
                <a16:creationId xmlns:a16="http://schemas.microsoft.com/office/drawing/2014/main" id="{8605E760-92A0-6344-82F9-675822B675B5}"/>
              </a:ext>
            </a:extLst>
          </p:cNvPr>
          <p:cNvSpPr/>
          <p:nvPr/>
        </p:nvSpPr>
        <p:spPr bwMode="gray">
          <a:xfrm>
            <a:off x="2434085" y="5968852"/>
            <a:ext cx="2181490" cy="510778"/>
          </a:xfrm>
          <a:prstGeom prst="wedgeRoundRectCallout">
            <a:avLst>
              <a:gd name="adj1" fmla="val 33891"/>
              <a:gd name="adj2" fmla="val -98429"/>
              <a:gd name="adj3" fmla="val 16667"/>
            </a:avLst>
          </a:prstGeom>
          <a:ln w="38100">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400" b="1" dirty="0">
                <a:solidFill>
                  <a:srgbClr val="57697E"/>
                </a:solidFill>
              </a:rPr>
              <a:t>Aggregation</a:t>
            </a:r>
            <a:endParaRPr lang="zh-CN" altLang="en-US" sz="2400" b="1" dirty="0">
              <a:solidFill>
                <a:srgbClr val="57697E"/>
              </a:solidFill>
            </a:endParaRPr>
          </a:p>
        </p:txBody>
      </p:sp>
      <p:sp>
        <p:nvSpPr>
          <p:cNvPr id="17" name="圆角矩形 16">
            <a:extLst>
              <a:ext uri="{FF2B5EF4-FFF2-40B4-BE49-F238E27FC236}">
                <a16:creationId xmlns:a16="http://schemas.microsoft.com/office/drawing/2014/main" id="{2A866EE4-857D-9C4C-BA94-3DEDB810CA2D}"/>
              </a:ext>
            </a:extLst>
          </p:cNvPr>
          <p:cNvSpPr/>
          <p:nvPr/>
        </p:nvSpPr>
        <p:spPr bwMode="gray">
          <a:xfrm>
            <a:off x="4736152" y="5465948"/>
            <a:ext cx="4600209" cy="241367"/>
          </a:xfrm>
          <a:prstGeom prst="roundRect">
            <a:avLst/>
          </a:prstGeom>
          <a:noFill/>
          <a:ln w="3175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rgbClr val="0070C0"/>
              </a:solidFill>
              <a:effectLst>
                <a:outerShdw blurRad="38100" dist="38100" dir="2700000" algn="tl">
                  <a:srgbClr val="000000"/>
                </a:outerShdw>
              </a:effectLst>
              <a:ea typeface="微软雅黑" pitchFamily="34" charset="-122"/>
            </a:endParaRPr>
          </a:p>
        </p:txBody>
      </p:sp>
      <p:sp>
        <p:nvSpPr>
          <p:cNvPr id="19" name="圆角矩形 18">
            <a:extLst>
              <a:ext uri="{FF2B5EF4-FFF2-40B4-BE49-F238E27FC236}">
                <a16:creationId xmlns:a16="http://schemas.microsoft.com/office/drawing/2014/main" id="{8D5C4B4F-DD6F-9445-8063-E8877B21D1B1}"/>
              </a:ext>
            </a:extLst>
          </p:cNvPr>
          <p:cNvSpPr/>
          <p:nvPr/>
        </p:nvSpPr>
        <p:spPr bwMode="gray">
          <a:xfrm>
            <a:off x="4736152" y="4735356"/>
            <a:ext cx="4600209" cy="713481"/>
          </a:xfrm>
          <a:prstGeom prst="roundRect">
            <a:avLst/>
          </a:prstGeom>
          <a:noFill/>
          <a:ln w="3175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rgbClr val="0070C0"/>
              </a:solidFill>
              <a:effectLst>
                <a:outerShdw blurRad="38100" dist="38100" dir="2700000" algn="tl">
                  <a:srgbClr val="000000"/>
                </a:outerShdw>
              </a:effectLst>
              <a:ea typeface="微软雅黑" pitchFamily="34" charset="-122"/>
            </a:endParaRPr>
          </a:p>
        </p:txBody>
      </p:sp>
      <p:cxnSp>
        <p:nvCxnSpPr>
          <p:cNvPr id="20" name="直线箭头连接符 19">
            <a:extLst>
              <a:ext uri="{FF2B5EF4-FFF2-40B4-BE49-F238E27FC236}">
                <a16:creationId xmlns:a16="http://schemas.microsoft.com/office/drawing/2014/main" id="{DD0318BC-2124-214F-BF9F-9BCC53189EF6}"/>
              </a:ext>
            </a:extLst>
          </p:cNvPr>
          <p:cNvCxnSpPr>
            <a:cxnSpLocks/>
          </p:cNvCxnSpPr>
          <p:nvPr/>
        </p:nvCxnSpPr>
        <p:spPr bwMode="auto">
          <a:xfrm flipV="1">
            <a:off x="5879976" y="5180493"/>
            <a:ext cx="0" cy="423664"/>
          </a:xfrm>
          <a:prstGeom prst="straightConnector1">
            <a:avLst/>
          </a:prstGeom>
          <a:noFill/>
          <a:ln w="25400" cap="flat" cmpd="sng" algn="ctr">
            <a:solidFill>
              <a:schemeClr val="tx1"/>
            </a:solidFill>
            <a:prstDash val="solid"/>
            <a:round/>
            <a:headEnd type="none" w="med" len="med"/>
            <a:tailEnd type="triangle"/>
          </a:ln>
          <a:effectLst/>
        </p:spPr>
      </p:cxnSp>
      <p:cxnSp>
        <p:nvCxnSpPr>
          <p:cNvPr id="21" name="直线箭头连接符 20">
            <a:extLst>
              <a:ext uri="{FF2B5EF4-FFF2-40B4-BE49-F238E27FC236}">
                <a16:creationId xmlns:a16="http://schemas.microsoft.com/office/drawing/2014/main" id="{00F852CF-E192-8544-9036-53E526C4DBE6}"/>
              </a:ext>
            </a:extLst>
          </p:cNvPr>
          <p:cNvCxnSpPr>
            <a:cxnSpLocks/>
          </p:cNvCxnSpPr>
          <p:nvPr/>
        </p:nvCxnSpPr>
        <p:spPr bwMode="auto">
          <a:xfrm flipV="1">
            <a:off x="6960096" y="5167703"/>
            <a:ext cx="0" cy="423664"/>
          </a:xfrm>
          <a:prstGeom prst="straightConnector1">
            <a:avLst/>
          </a:prstGeom>
          <a:noFill/>
          <a:ln w="25400" cap="flat" cmpd="sng" algn="ctr">
            <a:solidFill>
              <a:schemeClr val="tx1"/>
            </a:solidFill>
            <a:prstDash val="solid"/>
            <a:round/>
            <a:headEnd type="none" w="med" len="med"/>
            <a:tailEnd type="triangle"/>
          </a:ln>
          <a:effectLst/>
        </p:spPr>
      </p:cxnSp>
      <p:cxnSp>
        <p:nvCxnSpPr>
          <p:cNvPr id="22" name="直线箭头连接符 21">
            <a:extLst>
              <a:ext uri="{FF2B5EF4-FFF2-40B4-BE49-F238E27FC236}">
                <a16:creationId xmlns:a16="http://schemas.microsoft.com/office/drawing/2014/main" id="{FF17040E-C0C7-A649-AE7D-A381C68D8445}"/>
              </a:ext>
            </a:extLst>
          </p:cNvPr>
          <p:cNvCxnSpPr>
            <a:cxnSpLocks/>
          </p:cNvCxnSpPr>
          <p:nvPr/>
        </p:nvCxnSpPr>
        <p:spPr bwMode="auto">
          <a:xfrm flipV="1">
            <a:off x="8112224" y="5167703"/>
            <a:ext cx="0" cy="423664"/>
          </a:xfrm>
          <a:prstGeom prst="straightConnector1">
            <a:avLst/>
          </a:prstGeom>
          <a:no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38777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Semantic</a:t>
            </a:r>
            <a:r>
              <a:rPr lang="zh-CN" altLang="en-US" dirty="0"/>
              <a:t> </a:t>
            </a:r>
            <a:r>
              <a:rPr lang="en-US" altLang="zh-CN" dirty="0"/>
              <a:t>Table</a:t>
            </a:r>
            <a:r>
              <a:rPr lang="zh-CN" altLang="en-US" dirty="0"/>
              <a:t> </a:t>
            </a:r>
            <a:r>
              <a:rPr lang="en-US" altLang="zh-CN" dirty="0"/>
              <a:t>Structure</a:t>
            </a:r>
            <a:endParaRPr lang="zh-CN" altLang="en-US" dirty="0"/>
          </a:p>
        </p:txBody>
      </p:sp>
      <p:sp>
        <p:nvSpPr>
          <p:cNvPr id="5" name="灯片编号占位符 4"/>
          <p:cNvSpPr>
            <a:spLocks noGrp="1"/>
          </p:cNvSpPr>
          <p:nvPr>
            <p:ph type="sldNum" sz="quarter" idx="10"/>
          </p:nvPr>
        </p:nvSpPr>
        <p:spPr/>
        <p:txBody>
          <a:bodyPr/>
          <a:lstStyle/>
          <a:p>
            <a:fld id="{02D3A351-36E5-4097-BD79-2998822781C0}" type="slidenum">
              <a:rPr lang="zh-CN" altLang="en-US" smtClean="0"/>
              <a:t>9</a:t>
            </a:fld>
            <a:endParaRPr lang="zh-CN" altLang="en-US"/>
          </a:p>
        </p:txBody>
      </p:sp>
      <p:sp>
        <p:nvSpPr>
          <p:cNvPr id="18" name="内容占位符 2">
            <a:extLst>
              <a:ext uri="{FF2B5EF4-FFF2-40B4-BE49-F238E27FC236}">
                <a16:creationId xmlns:a16="http://schemas.microsoft.com/office/drawing/2014/main" id="{9CF76646-2653-944F-96D0-C936C051E6E9}"/>
              </a:ext>
            </a:extLst>
          </p:cNvPr>
          <p:cNvSpPr>
            <a:spLocks noGrp="1"/>
          </p:cNvSpPr>
          <p:nvPr>
            <p:ph idx="1"/>
          </p:nvPr>
        </p:nvSpPr>
        <p:spPr>
          <a:xfrm>
            <a:off x="755651" y="1077914"/>
            <a:ext cx="10668000" cy="5741987"/>
          </a:xfrm>
        </p:spPr>
        <p:txBody>
          <a:bodyPr/>
          <a:lstStyle/>
          <a:p>
            <a:r>
              <a:rPr lang="en-US" altLang="zh-CN" dirty="0"/>
              <a:t>Header</a:t>
            </a:r>
            <a:r>
              <a:rPr lang="zh-CN" altLang="en-US" dirty="0"/>
              <a:t> </a:t>
            </a:r>
            <a:r>
              <a:rPr lang="en-US" altLang="zh-CN" dirty="0"/>
              <a:t>relation</a:t>
            </a:r>
          </a:p>
          <a:p>
            <a:pPr lvl="1"/>
            <a:r>
              <a:rPr lang="en-US" altLang="zh-CN" u="sng" dirty="0">
                <a:solidFill>
                  <a:srgbClr val="FF0000"/>
                </a:solidFill>
              </a:rPr>
              <a:t>Parent</a:t>
            </a:r>
            <a:r>
              <a:rPr lang="zh-CN" altLang="en-US" u="sng" dirty="0">
                <a:solidFill>
                  <a:srgbClr val="FF0000"/>
                </a:solidFill>
              </a:rPr>
              <a:t> </a:t>
            </a:r>
            <a:r>
              <a:rPr lang="en-US" altLang="zh-CN" u="sng" dirty="0">
                <a:solidFill>
                  <a:srgbClr val="FF0000"/>
                </a:solidFill>
              </a:rPr>
              <a:t>–</a:t>
            </a:r>
            <a:r>
              <a:rPr lang="zh-CN" altLang="en-US" u="sng" dirty="0">
                <a:solidFill>
                  <a:srgbClr val="FF0000"/>
                </a:solidFill>
              </a:rPr>
              <a:t> </a:t>
            </a:r>
            <a:r>
              <a:rPr lang="en-US" altLang="zh-CN" u="sng" dirty="0">
                <a:solidFill>
                  <a:srgbClr val="FF0000"/>
                </a:solidFill>
              </a:rPr>
              <a:t>child</a:t>
            </a:r>
            <a:r>
              <a:rPr lang="zh-CN" altLang="en-US" u="sng" dirty="0">
                <a:solidFill>
                  <a:srgbClr val="FF0000"/>
                </a:solidFill>
              </a:rPr>
              <a:t> </a:t>
            </a:r>
            <a:r>
              <a:rPr lang="en-US" altLang="zh-CN" u="sng" dirty="0">
                <a:solidFill>
                  <a:srgbClr val="FF0000"/>
                </a:solidFill>
              </a:rPr>
              <a:t>relation</a:t>
            </a:r>
            <a:endParaRPr lang="en-US" altLang="zh-CN" dirty="0"/>
          </a:p>
          <a:p>
            <a:pPr lvl="1"/>
            <a:r>
              <a:rPr lang="en-US" altLang="zh-CN" dirty="0"/>
              <a:t>Aggregation</a:t>
            </a:r>
            <a:r>
              <a:rPr lang="zh-CN" altLang="en-US" dirty="0"/>
              <a:t> </a:t>
            </a:r>
            <a:r>
              <a:rPr lang="en-US" altLang="zh-CN" dirty="0"/>
              <a:t>relation</a:t>
            </a:r>
          </a:p>
          <a:p>
            <a:pPr lvl="1"/>
            <a:r>
              <a:rPr lang="en-US" altLang="zh-CN" dirty="0"/>
              <a:t>Index</a:t>
            </a:r>
            <a:r>
              <a:rPr lang="zh-CN" altLang="en-US" dirty="0"/>
              <a:t> </a:t>
            </a:r>
            <a:r>
              <a:rPr lang="en-US" altLang="zh-CN" dirty="0"/>
              <a:t>name</a:t>
            </a:r>
            <a:r>
              <a:rPr lang="zh-CN" altLang="en-US" dirty="0"/>
              <a:t> </a:t>
            </a:r>
            <a:r>
              <a:rPr lang="en-US" altLang="zh-CN" dirty="0"/>
              <a:t>–</a:t>
            </a:r>
            <a:r>
              <a:rPr lang="zh-CN" altLang="en-US" dirty="0"/>
              <a:t> </a:t>
            </a:r>
            <a:r>
              <a:rPr lang="en-US" altLang="zh-CN" dirty="0"/>
              <a:t>index</a:t>
            </a:r>
            <a:r>
              <a:rPr lang="zh-CN" altLang="en-US" dirty="0"/>
              <a:t> </a:t>
            </a:r>
            <a:r>
              <a:rPr lang="en-US" altLang="zh-CN" dirty="0"/>
              <a:t>relation</a:t>
            </a:r>
          </a:p>
          <a:p>
            <a:pPr lvl="1"/>
            <a:endParaRPr lang="en-US" altLang="zh-CN" dirty="0"/>
          </a:p>
          <a:p>
            <a:endParaRPr lang="en-US" altLang="zh-CN" u="sng" dirty="0">
              <a:solidFill>
                <a:srgbClr val="698ECF"/>
              </a:solidFill>
            </a:endParaRPr>
          </a:p>
          <a:p>
            <a:endParaRPr lang="en-US" altLang="zh-CN" sz="2400" u="sng" dirty="0">
              <a:solidFill>
                <a:srgbClr val="698ECF"/>
              </a:solidFill>
            </a:endParaRPr>
          </a:p>
          <a:p>
            <a:pPr lvl="1"/>
            <a:endParaRPr lang="en-US" altLang="zh-CN" i="1" dirty="0"/>
          </a:p>
          <a:p>
            <a:pPr lvl="7"/>
            <a:endParaRPr lang="en-US" altLang="zh-CN" dirty="0"/>
          </a:p>
          <a:p>
            <a:pPr lvl="8"/>
            <a:endParaRPr lang="zh-CN" altLang="en-US" dirty="0"/>
          </a:p>
        </p:txBody>
      </p:sp>
      <p:sp>
        <p:nvSpPr>
          <p:cNvPr id="3" name="文本框 2">
            <a:extLst>
              <a:ext uri="{FF2B5EF4-FFF2-40B4-BE49-F238E27FC236}">
                <a16:creationId xmlns:a16="http://schemas.microsoft.com/office/drawing/2014/main" id="{93BB8326-FECE-F24B-802D-C6E4600C6614}"/>
              </a:ext>
            </a:extLst>
          </p:cNvPr>
          <p:cNvSpPr txBox="1"/>
          <p:nvPr/>
        </p:nvSpPr>
        <p:spPr>
          <a:xfrm>
            <a:off x="5552505" y="1601325"/>
            <a:ext cx="4488760" cy="984885"/>
          </a:xfrm>
          <a:prstGeom prst="rect">
            <a:avLst/>
          </a:prstGeom>
          <a:noFill/>
        </p:spPr>
        <p:txBody>
          <a:bodyPr wrap="square" rtlCol="0">
            <a:spAutoFit/>
          </a:bodyPr>
          <a:lstStyle/>
          <a:p>
            <a:pPr marL="342900" indent="-342900">
              <a:buClr>
                <a:srgbClr val="698ED0"/>
              </a:buClr>
              <a:buFont typeface="Wingdings" pitchFamily="2" charset="2"/>
              <a:buChar char="n"/>
            </a:pPr>
            <a:r>
              <a:rPr kumimoji="1" lang="en-US" altLang="zh-CN" sz="2000" dirty="0">
                <a:solidFill>
                  <a:srgbClr val="0000FF"/>
                </a:solidFill>
              </a:rPr>
              <a:t>Sibling</a:t>
            </a:r>
            <a:r>
              <a:rPr kumimoji="1" lang="zh-CN" altLang="en-US" sz="2000" dirty="0">
                <a:solidFill>
                  <a:srgbClr val="0000FF"/>
                </a:solidFill>
              </a:rPr>
              <a:t> </a:t>
            </a:r>
            <a:r>
              <a:rPr kumimoji="1" lang="en-US" altLang="zh-CN" sz="2000" dirty="0">
                <a:solidFill>
                  <a:srgbClr val="0000FF"/>
                </a:solidFill>
              </a:rPr>
              <a:t>relation</a:t>
            </a:r>
            <a:r>
              <a:rPr kumimoji="1" lang="zh-CN" altLang="en-US" sz="2000" dirty="0">
                <a:solidFill>
                  <a:srgbClr val="0000FF"/>
                </a:solidFill>
              </a:rPr>
              <a:t> </a:t>
            </a:r>
            <a:endParaRPr kumimoji="1" lang="en-US" altLang="zh-CN" sz="2000" dirty="0">
              <a:solidFill>
                <a:srgbClr val="0000FF"/>
              </a:solidFill>
            </a:endParaRPr>
          </a:p>
          <a:p>
            <a:pPr marL="342900" indent="-342900">
              <a:buClr>
                <a:srgbClr val="698ED0"/>
              </a:buClr>
              <a:buFont typeface="Wingdings" pitchFamily="2" charset="2"/>
              <a:buChar char="n"/>
            </a:pPr>
            <a:r>
              <a:rPr kumimoji="1" lang="en-US" altLang="zh-CN" sz="2000" dirty="0">
                <a:solidFill>
                  <a:srgbClr val="0000FF"/>
                </a:solidFill>
              </a:rPr>
              <a:t>No</a:t>
            </a:r>
            <a:r>
              <a:rPr kumimoji="1" lang="zh-CN" altLang="en-US" sz="2000" dirty="0">
                <a:solidFill>
                  <a:srgbClr val="0000FF"/>
                </a:solidFill>
              </a:rPr>
              <a:t> </a:t>
            </a:r>
            <a:r>
              <a:rPr kumimoji="1" lang="en-US" altLang="zh-CN" sz="2000" dirty="0">
                <a:solidFill>
                  <a:srgbClr val="0000FF"/>
                </a:solidFill>
              </a:rPr>
              <a:t>relation</a:t>
            </a:r>
          </a:p>
          <a:p>
            <a:pPr marL="285750" indent="-285750">
              <a:buFont typeface="Wingdings" pitchFamily="2" charset="2"/>
              <a:buChar char="n"/>
            </a:pPr>
            <a:endParaRPr kumimoji="1" lang="zh-CN" altLang="en-US" dirty="0"/>
          </a:p>
        </p:txBody>
      </p:sp>
      <p:pic>
        <p:nvPicPr>
          <p:cNvPr id="24" name="图片 23">
            <a:extLst>
              <a:ext uri="{FF2B5EF4-FFF2-40B4-BE49-F238E27FC236}">
                <a16:creationId xmlns:a16="http://schemas.microsoft.com/office/drawing/2014/main" id="{49AA0A88-3402-B34D-9DED-5A7EE73CFC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8792" y="2924945"/>
            <a:ext cx="6920120" cy="3064625"/>
          </a:xfrm>
          <a:prstGeom prst="rect">
            <a:avLst/>
          </a:prstGeom>
        </p:spPr>
      </p:pic>
      <p:sp>
        <p:nvSpPr>
          <p:cNvPr id="25" name="圆角矩形 24">
            <a:extLst>
              <a:ext uri="{FF2B5EF4-FFF2-40B4-BE49-F238E27FC236}">
                <a16:creationId xmlns:a16="http://schemas.microsoft.com/office/drawing/2014/main" id="{8FDD7C84-802F-CF40-A729-2285B0F3DEB9}"/>
              </a:ext>
            </a:extLst>
          </p:cNvPr>
          <p:cNvSpPr/>
          <p:nvPr/>
        </p:nvSpPr>
        <p:spPr bwMode="gray">
          <a:xfrm>
            <a:off x="2808183" y="4734683"/>
            <a:ext cx="981763" cy="974985"/>
          </a:xfrm>
          <a:prstGeom prst="roundRect">
            <a:avLst/>
          </a:prstGeom>
          <a:noFill/>
          <a:ln>
            <a:solidFill>
              <a:srgbClr val="FF000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cxnSp>
        <p:nvCxnSpPr>
          <p:cNvPr id="26" name="直线箭头连接符 25">
            <a:extLst>
              <a:ext uri="{FF2B5EF4-FFF2-40B4-BE49-F238E27FC236}">
                <a16:creationId xmlns:a16="http://schemas.microsoft.com/office/drawing/2014/main" id="{0305676D-3584-2F43-A50D-E9A6F1C4C4A1}"/>
              </a:ext>
            </a:extLst>
          </p:cNvPr>
          <p:cNvCxnSpPr>
            <a:cxnSpLocks/>
          </p:cNvCxnSpPr>
          <p:nvPr/>
        </p:nvCxnSpPr>
        <p:spPr bwMode="auto">
          <a:xfrm flipV="1">
            <a:off x="3610750" y="5115426"/>
            <a:ext cx="288032" cy="1"/>
          </a:xfrm>
          <a:prstGeom prst="straightConnector1">
            <a:avLst/>
          </a:prstGeom>
          <a:noFill/>
          <a:ln w="25400" cap="flat" cmpd="sng" algn="ctr">
            <a:solidFill>
              <a:schemeClr val="tx1"/>
            </a:solidFill>
            <a:prstDash val="solid"/>
            <a:round/>
            <a:headEnd type="none" w="med" len="med"/>
            <a:tailEnd type="triangle"/>
          </a:ln>
          <a:effectLst/>
        </p:spPr>
      </p:cxnSp>
      <p:sp>
        <p:nvSpPr>
          <p:cNvPr id="27" name="圆角矩形 26">
            <a:extLst>
              <a:ext uri="{FF2B5EF4-FFF2-40B4-BE49-F238E27FC236}">
                <a16:creationId xmlns:a16="http://schemas.microsoft.com/office/drawing/2014/main" id="{333FCFD3-607D-8845-8A6A-710D3B9A28AA}"/>
              </a:ext>
            </a:extLst>
          </p:cNvPr>
          <p:cNvSpPr/>
          <p:nvPr/>
        </p:nvSpPr>
        <p:spPr bwMode="gray">
          <a:xfrm>
            <a:off x="3789946" y="4974922"/>
            <a:ext cx="911405" cy="247228"/>
          </a:xfrm>
          <a:prstGeom prst="roundRect">
            <a:avLst/>
          </a:prstGeom>
          <a:noFill/>
          <a:ln w="3175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none" rtlCol="0" anchor="ctr"/>
          <a:lstStyle/>
          <a:p>
            <a:pPr algn="ctr"/>
            <a:endParaRPr kumimoji="1" lang="zh-CN" altLang="en-US" sz="2400">
              <a:solidFill>
                <a:schemeClr val="bg1"/>
              </a:solidFill>
              <a:effectLst>
                <a:outerShdw blurRad="38100" dist="38100" dir="2700000" algn="tl">
                  <a:srgbClr val="000000"/>
                </a:outerShdw>
              </a:effectLst>
              <a:ea typeface="微软雅黑" pitchFamily="34" charset="-122"/>
            </a:endParaRPr>
          </a:p>
        </p:txBody>
      </p:sp>
      <p:sp>
        <p:nvSpPr>
          <p:cNvPr id="28" name="圆角矩形标注 27">
            <a:extLst>
              <a:ext uri="{FF2B5EF4-FFF2-40B4-BE49-F238E27FC236}">
                <a16:creationId xmlns:a16="http://schemas.microsoft.com/office/drawing/2014/main" id="{DEA0A5EE-2A7D-874F-992A-7FFEEAE1484F}"/>
              </a:ext>
            </a:extLst>
          </p:cNvPr>
          <p:cNvSpPr/>
          <p:nvPr/>
        </p:nvSpPr>
        <p:spPr bwMode="gray">
          <a:xfrm>
            <a:off x="2351585" y="6110526"/>
            <a:ext cx="1819723" cy="442674"/>
          </a:xfrm>
          <a:prstGeom prst="wedgeRoundRectCallout">
            <a:avLst>
              <a:gd name="adj1" fmla="val 6424"/>
              <a:gd name="adj2" fmla="val -178065"/>
              <a:gd name="adj3" fmla="val 16667"/>
            </a:avLst>
          </a:prstGeom>
          <a:ln w="38100">
            <a:solidFill>
              <a:srgbClr val="0070C0"/>
            </a:solidFill>
            <a:headEnd/>
            <a:tailEnd/>
          </a:ln>
        </p:spPr>
        <p:style>
          <a:lnRef idx="2">
            <a:schemeClr val="accent2"/>
          </a:lnRef>
          <a:fillRef idx="1">
            <a:schemeClr val="lt1"/>
          </a:fillRef>
          <a:effectRef idx="0">
            <a:schemeClr val="accent2"/>
          </a:effectRef>
          <a:fontRef idx="minor">
            <a:schemeClr val="dk1"/>
          </a:fontRef>
        </p:style>
        <p:txBody>
          <a:bodyPr wrap="square" rtlCol="0" anchor="ctr">
            <a:spAutoFit/>
          </a:bodyPr>
          <a:lstStyle/>
          <a:p>
            <a:r>
              <a:rPr lang="en-US" altLang="zh-CN" sz="2000" b="1" dirty="0">
                <a:solidFill>
                  <a:srgbClr val="57697E"/>
                </a:solidFill>
              </a:rPr>
              <a:t>Parent</a:t>
            </a:r>
            <a:r>
              <a:rPr lang="zh-CN" altLang="en-US" sz="2000" b="1" dirty="0">
                <a:solidFill>
                  <a:srgbClr val="57697E"/>
                </a:solidFill>
              </a:rPr>
              <a:t> </a:t>
            </a:r>
            <a:r>
              <a:rPr lang="en-US" altLang="zh-CN" sz="2000" b="1" dirty="0">
                <a:solidFill>
                  <a:srgbClr val="57697E"/>
                </a:solidFill>
              </a:rPr>
              <a:t>-</a:t>
            </a:r>
            <a:r>
              <a:rPr lang="zh-CN" altLang="en-US" sz="2000" b="1" dirty="0">
                <a:solidFill>
                  <a:srgbClr val="57697E"/>
                </a:solidFill>
              </a:rPr>
              <a:t> </a:t>
            </a:r>
            <a:r>
              <a:rPr lang="en-US" altLang="zh-CN" sz="2000" b="1" dirty="0">
                <a:solidFill>
                  <a:srgbClr val="57697E"/>
                </a:solidFill>
              </a:rPr>
              <a:t>child</a:t>
            </a:r>
            <a:endParaRPr lang="zh-CN" altLang="en-US" sz="2000" b="1" dirty="0">
              <a:solidFill>
                <a:srgbClr val="57697E"/>
              </a:solidFill>
            </a:endParaRPr>
          </a:p>
        </p:txBody>
      </p:sp>
    </p:spTree>
    <p:extLst>
      <p:ext uri="{BB962C8B-B14F-4D97-AF65-F5344CB8AC3E}">
        <p14:creationId xmlns:p14="http://schemas.microsoft.com/office/powerpoint/2010/main" val="15327765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ademic-blu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spAutoFit/>
      </a:bodyPr>
      <a:lstStyle>
        <a:defPPr algn="l" fontAlgn="base">
          <a:spcBef>
            <a:spcPct val="20000"/>
          </a:spcBef>
          <a:spcAft>
            <a:spcPct val="0"/>
          </a:spcAft>
          <a:buClr>
            <a:srgbClr val="FF3300"/>
          </a:buClr>
          <a:buSzPct val="75000"/>
          <a:defRPr b="1" dirty="0" smtClean="0">
            <a:solidFill>
              <a:schemeClr val="bg1"/>
            </a:solidFill>
            <a:latin typeface="Verdana" pitchFamily="34" charset="0"/>
            <a:ea typeface="楷体_GB2312" pitchFamily="49" charset="-122"/>
          </a:defRPr>
        </a:defPPr>
      </a:lstStyle>
      <a:style>
        <a:lnRef idx="3">
          <a:schemeClr val="lt1"/>
        </a:lnRef>
        <a:fillRef idx="1">
          <a:schemeClr val="accent2"/>
        </a:fillRef>
        <a:effectRef idx="1">
          <a:schemeClr val="accent2"/>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
            <a:srgbClr val="FF3300"/>
          </a:buClr>
          <a:buSzPct val="75000"/>
          <a:buFont typeface="Wingdings" pitchFamily="2" charset="2"/>
          <a:buChar char="p"/>
          <a:tabLst/>
          <a:defRPr kumimoji="0" lang="en-US" sz="1800" b="1" i="0" u="none" strike="noStrike" cap="none" normalizeH="0" baseline="0" smtClean="0">
            <a:ln>
              <a:noFill/>
            </a:ln>
            <a:solidFill>
              <a:schemeClr val="accent2"/>
            </a:solidFill>
            <a:effectLst/>
            <a:latin typeface="Verdana" pitchFamily="34" charset="0"/>
            <a:ea typeface="楷体_GB2312" pitchFamily="49" charset="-122"/>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ademic-blue" id="{A52BBB86-BF8C-4F4C-95E0-035706077301}" vid="{648644BA-4EA6-487F-87C9-D9B1B5602DB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academic-blue</Template>
  <TotalTime>7969</TotalTime>
  <Words>2781</Words>
  <Application>Microsoft Office PowerPoint</Application>
  <PresentationFormat>宽屏</PresentationFormat>
  <Paragraphs>481</Paragraphs>
  <Slides>34</Slides>
  <Notes>34</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45" baseType="lpstr">
      <vt:lpstr>LinLibertineT</vt:lpstr>
      <vt:lpstr>LinLibertineTI</vt:lpstr>
      <vt:lpstr>DengXian</vt:lpstr>
      <vt:lpstr>Arial</vt:lpstr>
      <vt:lpstr>Calibri</vt:lpstr>
      <vt:lpstr>Franklin Gothic Medium</vt:lpstr>
      <vt:lpstr>Times New Roman</vt:lpstr>
      <vt:lpstr>Verdana</vt:lpstr>
      <vt:lpstr>Wingdings</vt:lpstr>
      <vt:lpstr>academic-blue</vt:lpstr>
      <vt:lpstr>Equation.KSEE3</vt:lpstr>
      <vt:lpstr>Semantic Table Structure Identification in Spreadsheets</vt:lpstr>
      <vt:lpstr>Spreadsheet</vt:lpstr>
      <vt:lpstr>Table</vt:lpstr>
      <vt:lpstr>Table Structure</vt:lpstr>
      <vt:lpstr>Spreadsheet Data cannot be Fully Utilized</vt:lpstr>
      <vt:lpstr>Research Outline</vt:lpstr>
      <vt:lpstr>Semantic Table Structure</vt:lpstr>
      <vt:lpstr>Semantic Table Structure</vt:lpstr>
      <vt:lpstr>Semantic Table Structure</vt:lpstr>
      <vt:lpstr>Semantic Table Structure</vt:lpstr>
      <vt:lpstr>Research Outline</vt:lpstr>
      <vt:lpstr>Key Observation</vt:lpstr>
      <vt:lpstr>Tasi Overview</vt:lpstr>
      <vt:lpstr>Header Pair Enumeration</vt:lpstr>
      <vt:lpstr>Style Feature Extraction</vt:lpstr>
      <vt:lpstr>Content Feature Extraction</vt:lpstr>
      <vt:lpstr>Spatial Feature Extraction</vt:lpstr>
      <vt:lpstr>Feature Extraction Summary</vt:lpstr>
      <vt:lpstr>Header Pair Structure Identification</vt:lpstr>
      <vt:lpstr>Generate Consistent Table Structure</vt:lpstr>
      <vt:lpstr>Research Outline</vt:lpstr>
      <vt:lpstr>Missing Formula</vt:lpstr>
      <vt:lpstr>Formula Error</vt:lpstr>
      <vt:lpstr>TasiError Detection</vt:lpstr>
      <vt:lpstr>TasiError Detection</vt:lpstr>
      <vt:lpstr>Research Outline</vt:lpstr>
      <vt:lpstr>Evaluation</vt:lpstr>
      <vt:lpstr>Build Ground Truth</vt:lpstr>
      <vt:lpstr>Ground Truth</vt:lpstr>
      <vt:lpstr>Semantic Table Structure Identification (RQ1)</vt:lpstr>
      <vt:lpstr>Structure Based Error Detection (RQ2)</vt:lpstr>
      <vt:lpstr>Compare with Existing Tools (RQ3)</vt:lpstr>
      <vt:lpstr>Summary</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Cache-Related Bugs in Spark Applications</dc:title>
  <dc:creator>lxwdm@jianglan.com</dc:creator>
  <cp:lastModifiedBy>Dou Wensheng</cp:lastModifiedBy>
  <cp:revision>786</cp:revision>
  <dcterms:created xsi:type="dcterms:W3CDTF">2020-07-02T17:29:58Z</dcterms:created>
  <dcterms:modified xsi:type="dcterms:W3CDTF">2021-07-22T09:50:06Z</dcterms:modified>
</cp:coreProperties>
</file>