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.xml" ContentType="application/vnd.openxmlformats-officedocument.presentationml.tags+xml"/>
  <Override PartName="/ppt/notesSlides/notesSlide33.xml" ContentType="application/vnd.openxmlformats-officedocument.presentationml.notesSlide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ppt/tags/tag4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42"/>
  </p:notesMasterIdLst>
  <p:handoutMasterIdLst>
    <p:handoutMasterId r:id="rId43"/>
  </p:handoutMasterIdLst>
  <p:sldIdLst>
    <p:sldId id="759" r:id="rId5"/>
    <p:sldId id="1099" r:id="rId6"/>
    <p:sldId id="652" r:id="rId7"/>
    <p:sldId id="1040" r:id="rId8"/>
    <p:sldId id="651" r:id="rId9"/>
    <p:sldId id="1128" r:id="rId10"/>
    <p:sldId id="1058" r:id="rId11"/>
    <p:sldId id="1104" r:id="rId12"/>
    <p:sldId id="1111" r:id="rId13"/>
    <p:sldId id="1067" r:id="rId14"/>
    <p:sldId id="1068" r:id="rId15"/>
    <p:sldId id="1112" r:id="rId16"/>
    <p:sldId id="1071" r:id="rId17"/>
    <p:sldId id="1114" r:id="rId18"/>
    <p:sldId id="1113" r:id="rId19"/>
    <p:sldId id="587" r:id="rId20"/>
    <p:sldId id="1115" r:id="rId21"/>
    <p:sldId id="1116" r:id="rId22"/>
    <p:sldId id="1109" r:id="rId23"/>
    <p:sldId id="1126" r:id="rId24"/>
    <p:sldId id="1118" r:id="rId25"/>
    <p:sldId id="1094" r:id="rId26"/>
    <p:sldId id="1120" r:id="rId27"/>
    <p:sldId id="1121" r:id="rId28"/>
    <p:sldId id="1110" r:id="rId29"/>
    <p:sldId id="1122" r:id="rId30"/>
    <p:sldId id="1129" r:id="rId31"/>
    <p:sldId id="1064" r:id="rId32"/>
    <p:sldId id="1124" r:id="rId33"/>
    <p:sldId id="1016" r:id="rId34"/>
    <p:sldId id="1066" r:id="rId35"/>
    <p:sldId id="1092" r:id="rId36"/>
    <p:sldId id="636" r:id="rId37"/>
    <p:sldId id="1108" r:id="rId38"/>
    <p:sldId id="637" r:id="rId39"/>
    <p:sldId id="1127" r:id="rId40"/>
    <p:sldId id="643" r:id="rId41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 Wensheng" initials="DW" lastIdx="1" clrIdx="0">
    <p:extLst>
      <p:ext uri="{19B8F6BF-5375-455C-9EA6-DF929625EA0E}">
        <p15:presenceInfo xmlns:p15="http://schemas.microsoft.com/office/powerpoint/2012/main" userId="72ea243022e55338" providerId="Windows Live"/>
      </p:ext>
    </p:extLst>
  </p:cmAuthor>
  <p:cmAuthor id="2" name="Dou Wensheng" initials="DW [2]" lastIdx="21" clrIdx="1">
    <p:extLst>
      <p:ext uri="{19B8F6BF-5375-455C-9EA6-DF929625EA0E}">
        <p15:presenceInfo xmlns:p15="http://schemas.microsoft.com/office/powerpoint/2012/main" userId="12b02de95bab5f65" providerId="Windows Live"/>
      </p:ext>
    </p:extLst>
  </p:cmAuthor>
  <p:cmAuthor id="3" name="张 雅坤" initials="张" lastIdx="1" clrIdx="2">
    <p:extLst>
      <p:ext uri="{19B8F6BF-5375-455C-9EA6-DF929625EA0E}">
        <p15:presenceInfo xmlns:p15="http://schemas.microsoft.com/office/powerpoint/2012/main" userId="831a59987a0b4f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81" autoAdjust="0"/>
    <p:restoredTop sz="95226" autoAdjust="0"/>
  </p:normalViewPr>
  <p:slideViewPr>
    <p:cSldViewPr>
      <p:cViewPr varScale="1">
        <p:scale>
          <a:sx n="82" d="100"/>
          <a:sy n="82" d="100"/>
        </p:scale>
        <p:origin x="111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88"/>
    </p:cViewPr>
  </p:sorterViewPr>
  <p:notesViewPr>
    <p:cSldViewPr>
      <p:cViewPr varScale="1">
        <p:scale>
          <a:sx n="52" d="100"/>
          <a:sy n="52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1284774-33F1-4E10-BBD7-A96DA6CD1D50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AC60F29-8738-47E7-A4C0-57BAEC3CC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59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406EE3E-1C0D-425A-AA1E-ABD38070E8AB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352944D-3C6C-456E-A3DD-3D2461A4CE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48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842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22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9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579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648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655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395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074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98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542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39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967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393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220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61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850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067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56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937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191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874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28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4248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34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83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080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014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747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615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0925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1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4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24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03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effectLst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407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09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42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85800" y="3140968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698ECF"/>
          </a:solidFill>
          <a:ln w="9525">
            <a:solidFill>
              <a:srgbClr val="698EC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6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0808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56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01008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SimSun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084168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ea typeface="SimSun" pitchFamily="2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lang="zh-CN" altLang="en-US" sz="2000" b="0" dirty="0" smtClean="0">
                <a:solidFill>
                  <a:srgbClr val="0000FF"/>
                </a:solidFill>
                <a:latin typeface="+mn-lt"/>
                <a:ea typeface="+mn-ea"/>
              </a:defRPr>
            </a:lvl2pPr>
            <a:lvl3pPr>
              <a:defRPr sz="1800" b="0"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  <a:ln/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580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  <a:ln/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659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  <a:ln/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324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  <a:ln/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098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63575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66738" y="1077913"/>
            <a:ext cx="8001000" cy="5741987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  <a:ln/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12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  <a:ln/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30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077913"/>
            <a:ext cx="8001000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469900" y="9683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698ECF"/>
          </a:solidFill>
          <a:ln w="9525">
            <a:solidFill>
              <a:srgbClr val="698EC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SimSun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2" r:id="rId4"/>
    <p:sldLayoutId id="2147483763" r:id="rId5"/>
    <p:sldLayoutId id="2147483768" r:id="rId6"/>
    <p:sldLayoutId id="2147483769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698EC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698ECF"/>
          </a:solidFill>
          <a:latin typeface="Franklin Gothic Medium" pitchFamily="34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698ECF"/>
          </a:solidFill>
          <a:latin typeface="Franklin Gothic Medium" pitchFamily="34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698ECF"/>
          </a:solidFill>
          <a:latin typeface="Franklin Gothic Medium" pitchFamily="34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698ECF"/>
          </a:solidFill>
          <a:latin typeface="Franklin Gothic Medium" pitchFamily="34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Verdana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Verdana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Verdana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Verdana" pitchFamily="34" charset="0"/>
          <a:ea typeface="黑体" pitchFamily="2" charset="-122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rgbClr val="698ECF"/>
        </a:buClr>
        <a:buFont typeface="Wingdings" pitchFamily="2" charset="2"/>
        <a:buChar char="o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rgbClr val="698ECF"/>
        </a:buClr>
        <a:buFont typeface="Wingdings" pitchFamily="2" charset="2"/>
        <a:buChar char="n"/>
        <a:defRPr sz="2000" b="1">
          <a:solidFill>
            <a:srgbClr val="4D4D4D"/>
          </a:solidFill>
          <a:latin typeface="+mn-lt"/>
          <a:ea typeface="+mn-ea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rgbClr val="698ECF"/>
        </a:buClr>
        <a:buFont typeface="Wingdings" pitchFamily="2" charset="2"/>
        <a:buChar char="o"/>
        <a:defRPr sz="2400" b="1">
          <a:solidFill>
            <a:schemeClr val="tx1"/>
          </a:solidFill>
          <a:latin typeface="+mn-lt"/>
          <a:ea typeface="+mn-ea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rgbClr val="698ECF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rgbClr val="698ECF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5699FA8-0C2C-460D-A71F-3900EDC1B2B9}"/>
              </a:ext>
            </a:extLst>
          </p:cNvPr>
          <p:cNvSpPr txBox="1"/>
          <p:nvPr/>
        </p:nvSpPr>
        <p:spPr>
          <a:xfrm>
            <a:off x="1177" y="246420"/>
            <a:ext cx="91428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Symposium on Software Testing</a:t>
            </a:r>
            <a:r>
              <a:rPr lang="zh-C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(ISSTA 2020)</a:t>
            </a:r>
            <a:endParaRPr lang="en-US" altLang="zh-CN" sz="2300" b="1" kern="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E7F379BE-1F8B-41B7-BD72-522ABF44F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8208912" cy="432048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zh-CN" sz="2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Yakun</a:t>
            </a:r>
            <a:r>
              <a:rPr lang="zh-CN" altLang="en-US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Wensheng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Dou, </a:t>
            </a:r>
            <a:r>
              <a:rPr lang="en-US" altLang="zh-C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Jiaxin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Zhu, Liang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Xu, 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9DA71818-A9C0-A441-A7FE-0510F3F9588B}"/>
              </a:ext>
            </a:extLst>
          </p:cNvPr>
          <p:cNvSpPr txBox="1">
            <a:spLocks/>
          </p:cNvSpPr>
          <p:nvPr/>
        </p:nvSpPr>
        <p:spPr bwMode="auto">
          <a:xfrm>
            <a:off x="467544" y="3933056"/>
            <a:ext cx="820891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None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sz="2000" b="1">
                <a:solidFill>
                  <a:srgbClr val="4D4D4D"/>
                </a:solidFill>
                <a:latin typeface="+mn-lt"/>
                <a:ea typeface="+mn-ea"/>
              </a:defRPr>
            </a:lvl2pPr>
            <a:lvl3pPr marL="1304925" indent="-3956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4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6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8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30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altLang="zh-CN" sz="24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Zhiyong</a:t>
            </a:r>
            <a:r>
              <a:rPr lang="en-US" altLang="zh-CN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Jun</a:t>
            </a:r>
            <a:r>
              <a:rPr lang="zh-CN" alt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Wei, Dan</a:t>
            </a:r>
            <a:r>
              <a:rPr lang="zh-CN" alt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Ye,</a:t>
            </a:r>
            <a:r>
              <a:rPr lang="zh-CN" alt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zh-CN" alt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zh-CN" alt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0" kern="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C37780-0BC1-0A4A-B46D-3B335E11801F}"/>
              </a:ext>
            </a:extLst>
          </p:cNvPr>
          <p:cNvGrpSpPr/>
          <p:nvPr/>
        </p:nvGrpSpPr>
        <p:grpSpPr>
          <a:xfrm>
            <a:off x="35496" y="4918824"/>
            <a:ext cx="9145016" cy="1606520"/>
            <a:chOff x="-226007" y="4757562"/>
            <a:chExt cx="10922619" cy="1918794"/>
          </a:xfrm>
        </p:grpSpPr>
        <p:pic>
          <p:nvPicPr>
            <p:cNvPr id="21508" name="Picture 4" descr="Image result for ucas chinese">
              <a:extLst>
                <a:ext uri="{FF2B5EF4-FFF2-40B4-BE49-F238E27FC236}">
                  <a16:creationId xmlns:a16="http://schemas.microsoft.com/office/drawing/2014/main" id="{A68905C3-1FEF-40E7-8E16-4D24FAF2A1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28" b="41986"/>
            <a:stretch/>
          </p:blipFill>
          <p:spPr bwMode="auto">
            <a:xfrm>
              <a:off x="-140002" y="4757562"/>
              <a:ext cx="2534047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67CBF7F-D48C-4A46-B1EA-AD50E6115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679" b="44261"/>
            <a:stretch/>
          </p:blipFill>
          <p:spPr>
            <a:xfrm>
              <a:off x="2278489" y="4971092"/>
              <a:ext cx="3171825" cy="648073"/>
            </a:xfrm>
            <a:prstGeom prst="rect">
              <a:avLst/>
            </a:prstGeom>
          </p:spPr>
        </p:pic>
        <p:sp>
          <p:nvSpPr>
            <p:cNvPr id="14" name="副标题 2">
              <a:extLst>
                <a:ext uri="{FF2B5EF4-FFF2-40B4-BE49-F238E27FC236}">
                  <a16:creationId xmlns:a16="http://schemas.microsoft.com/office/drawing/2014/main" id="{5AFBBC0C-FC5C-43AA-B80A-DBC57EB94B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37047" y="6095451"/>
              <a:ext cx="3271284" cy="57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None/>
                <a:defRPr sz="22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n"/>
                <a:defRPr sz="2000" b="1">
                  <a:solidFill>
                    <a:srgbClr val="4D4D4D"/>
                  </a:solidFill>
                  <a:latin typeface="+mn-lt"/>
                  <a:ea typeface="+mn-ea"/>
                </a:defRPr>
              </a:lvl2pPr>
              <a:lvl3pPr marL="1304925" indent="-39560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o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514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0086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658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9230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ctr">
                <a:spcAft>
                  <a:spcPts val="0"/>
                </a:spcAft>
                <a:defRPr/>
              </a:pPr>
              <a:r>
                <a:rPr lang="en-US" altLang="zh-CN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Institute of Software Chinese Academy of Sciences</a:t>
              </a:r>
            </a:p>
          </p:txBody>
        </p:sp>
        <p:sp>
          <p:nvSpPr>
            <p:cNvPr id="17" name="副标题 2">
              <a:extLst>
                <a:ext uri="{FF2B5EF4-FFF2-40B4-BE49-F238E27FC236}">
                  <a16:creationId xmlns:a16="http://schemas.microsoft.com/office/drawing/2014/main" id="{0E5DDA07-ECEF-41A5-8673-EECB9FE65B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26007" y="6098297"/>
              <a:ext cx="2534047" cy="57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None/>
                <a:defRPr sz="22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n"/>
                <a:defRPr sz="2000" b="1">
                  <a:solidFill>
                    <a:srgbClr val="4D4D4D"/>
                  </a:solidFill>
                  <a:latin typeface="+mn-lt"/>
                  <a:ea typeface="+mn-ea"/>
                </a:defRPr>
              </a:lvl2pPr>
              <a:lvl3pPr marL="1304925" indent="-39560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o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514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0086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658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9230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ctr">
                <a:spcAft>
                  <a:spcPts val="0"/>
                </a:spcAft>
                <a:defRPr/>
              </a:pPr>
              <a:r>
                <a:rPr lang="en-US" altLang="zh-CN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of Chinese Academy of Sciences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CDE340-48FF-7D4C-9C9D-1D1ECF54A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848" y="4784992"/>
              <a:ext cx="1170706" cy="1123988"/>
            </a:xfrm>
            <a:prstGeom prst="rect">
              <a:avLst/>
            </a:prstGeom>
          </p:spPr>
        </p:pic>
        <p:sp>
          <p:nvSpPr>
            <p:cNvPr id="16" name="副标题 2">
              <a:extLst>
                <a:ext uri="{FF2B5EF4-FFF2-40B4-BE49-F238E27FC236}">
                  <a16:creationId xmlns:a16="http://schemas.microsoft.com/office/drawing/2014/main" id="{03001563-1DC1-8E48-831A-43D274369C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43439" y="6083162"/>
              <a:ext cx="3053173" cy="57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None/>
                <a:defRPr sz="22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n"/>
                <a:defRPr sz="2000" b="1">
                  <a:solidFill>
                    <a:srgbClr val="4D4D4D"/>
                  </a:solidFill>
                  <a:latin typeface="+mn-lt"/>
                  <a:ea typeface="+mn-ea"/>
                </a:defRPr>
              </a:lvl2pPr>
              <a:lvl3pPr marL="1304925" indent="-39560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o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514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0086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658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9230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ctr">
                <a:spcAft>
                  <a:spcPts val="0"/>
                </a:spcAft>
                <a:defRPr/>
              </a:pPr>
              <a:r>
                <a:rPr lang="en-US" altLang="zh-CN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North</a:t>
              </a:r>
              <a:r>
                <a:rPr lang="zh-CN" altLang="en-US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China</a:t>
              </a:r>
              <a:r>
                <a:rPr lang="zh-CN" altLang="en-US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zh-CN" altLang="en-US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zh-CN" altLang="en-US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Technology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9DD578-8A34-0E44-A217-3D3617BBA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430" y="4784992"/>
              <a:ext cx="1123987" cy="1123988"/>
            </a:xfrm>
            <a:prstGeom prst="rect">
              <a:avLst/>
            </a:prstGeom>
          </p:spPr>
        </p:pic>
        <p:sp>
          <p:nvSpPr>
            <p:cNvPr id="15" name="副标题 2">
              <a:extLst>
                <a:ext uri="{FF2B5EF4-FFF2-40B4-BE49-F238E27FC236}">
                  <a16:creationId xmlns:a16="http://schemas.microsoft.com/office/drawing/2014/main" id="{BAB060E5-233E-B14D-A5A6-23DF5B2124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02655" y="6092063"/>
              <a:ext cx="3171825" cy="57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None/>
                <a:defRPr sz="22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n"/>
                <a:defRPr sz="2000" b="1">
                  <a:solidFill>
                    <a:srgbClr val="4D4D4D"/>
                  </a:solidFill>
                  <a:latin typeface="+mn-lt"/>
                  <a:ea typeface="+mn-ea"/>
                </a:defRPr>
              </a:lvl2pPr>
              <a:lvl3pPr marL="1304925" indent="-39560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o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rgbClr val="698ECF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514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0086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658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923030" indent="-3987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ctr">
                <a:spcAft>
                  <a:spcPts val="0"/>
                </a:spcAft>
                <a:defRPr/>
              </a:pPr>
              <a:r>
                <a:rPr lang="en-US" altLang="zh-CN" sz="2400" kern="0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Jinling</a:t>
              </a:r>
              <a:r>
                <a:rPr lang="zh-CN" altLang="en-US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Institute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zh-CN" altLang="en-US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zh-CN" altLang="en-US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Technology</a:t>
              </a:r>
            </a:p>
          </p:txBody>
        </p:sp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id="{4FDFC7F0-1807-3A4C-83C6-2112BB5E47FB}"/>
              </a:ext>
            </a:extLst>
          </p:cNvPr>
          <p:cNvSpPr txBox="1">
            <a:spLocks/>
          </p:cNvSpPr>
          <p:nvPr/>
        </p:nvSpPr>
        <p:spPr bwMode="auto">
          <a:xfrm>
            <a:off x="143508" y="1111424"/>
            <a:ext cx="8856984" cy="18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98EC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kern="0" dirty="0"/>
              <a:t>Learning</a:t>
            </a:r>
            <a:r>
              <a:rPr lang="zh-CN" altLang="en-US" kern="0" dirty="0"/>
              <a:t> </a:t>
            </a:r>
            <a:r>
              <a:rPr lang="en-US" altLang="zh-CN" kern="0" dirty="0"/>
              <a:t>to</a:t>
            </a:r>
            <a:r>
              <a:rPr lang="zh-CN" altLang="en-US" kern="0" dirty="0"/>
              <a:t> </a:t>
            </a:r>
            <a:r>
              <a:rPr lang="en-US" altLang="zh-CN" kern="0" dirty="0"/>
              <a:t>Detect</a:t>
            </a:r>
            <a:r>
              <a:rPr lang="zh-CN" altLang="en-US" kern="0" dirty="0"/>
              <a:t> </a:t>
            </a:r>
            <a:r>
              <a:rPr lang="en-US" altLang="zh-CN" kern="0" dirty="0"/>
              <a:t>Table</a:t>
            </a:r>
            <a:r>
              <a:rPr lang="zh-CN" altLang="en-US" kern="0" dirty="0"/>
              <a:t> </a:t>
            </a:r>
            <a:r>
              <a:rPr lang="en-US" altLang="zh-CN" kern="0" dirty="0"/>
              <a:t>Clones</a:t>
            </a:r>
            <a:br>
              <a:rPr lang="en-US" altLang="zh-CN" kern="0" dirty="0"/>
            </a:br>
            <a:r>
              <a:rPr lang="en-US" altLang="zh-CN" kern="0" dirty="0"/>
              <a:t>in Spreadsheets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2"/>
    </mc:Choice>
    <mc:Fallback xmlns="">
      <p:transition spd="slow" advTm="72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C5CA0B6-A2A1-1A46-A1A0-BC7F8A257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581" y="4387495"/>
            <a:ext cx="5560939" cy="20607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Clone 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Type-1</a:t>
            </a:r>
            <a:r>
              <a:rPr lang="en-US" altLang="zh-CN" dirty="0"/>
              <a:t>: Identical tables allowing variations in </a:t>
            </a:r>
            <a:r>
              <a:rPr lang="en-US" altLang="zh-CN" i="1" dirty="0">
                <a:solidFill>
                  <a:srgbClr val="FF0000"/>
                </a:solidFill>
              </a:rPr>
              <a:t>formats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 bwMode="gray">
          <a:xfrm>
            <a:off x="2406350" y="4058026"/>
            <a:ext cx="2769707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Identical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contents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A819BFE-18D0-A744-A37B-E78FA41F8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2" y="2147494"/>
            <a:ext cx="5401548" cy="1959251"/>
          </a:xfrm>
          <a:prstGeom prst="rect">
            <a:avLst/>
          </a:prstGeom>
        </p:spPr>
      </p:pic>
      <p:sp>
        <p:nvSpPr>
          <p:cNvPr id="12" name="圆角矩形 11">
            <a:extLst>
              <a:ext uri="{FF2B5EF4-FFF2-40B4-BE49-F238E27FC236}">
                <a16:creationId xmlns:a16="http://schemas.microsoft.com/office/drawing/2014/main" id="{274034DE-6C1D-E747-B3C2-75CDC53E89CB}"/>
              </a:ext>
            </a:extLst>
          </p:cNvPr>
          <p:cNvSpPr/>
          <p:nvPr/>
        </p:nvSpPr>
        <p:spPr bwMode="gray">
          <a:xfrm>
            <a:off x="1083006" y="2419356"/>
            <a:ext cx="5093562" cy="1641283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91FB6BD2-313A-FE40-A401-BAFF4513395F}"/>
              </a:ext>
            </a:extLst>
          </p:cNvPr>
          <p:cNvSpPr/>
          <p:nvPr/>
        </p:nvSpPr>
        <p:spPr bwMode="gray">
          <a:xfrm>
            <a:off x="1259632" y="4696561"/>
            <a:ext cx="4949594" cy="1723661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cxnSp>
        <p:nvCxnSpPr>
          <p:cNvPr id="19" name="连接符: 曲线 18">
            <a:extLst>
              <a:ext uri="{FF2B5EF4-FFF2-40B4-BE49-F238E27FC236}">
                <a16:creationId xmlns:a16="http://schemas.microsoft.com/office/drawing/2014/main" id="{D7159CA3-2BDA-4956-A05D-90342B1DD8B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348159" y="4364808"/>
            <a:ext cx="719492" cy="2"/>
          </a:xfrm>
          <a:prstGeom prst="curvedConnector3">
            <a:avLst>
              <a:gd name="adj1" fmla="val 57625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圆角矩形 11">
            <a:extLst>
              <a:ext uri="{FF2B5EF4-FFF2-40B4-BE49-F238E27FC236}">
                <a16:creationId xmlns:a16="http://schemas.microsoft.com/office/drawing/2014/main" id="{E71E04C9-93C6-4A0F-9B45-5147BF0A9140}"/>
              </a:ext>
            </a:extLst>
          </p:cNvPr>
          <p:cNvSpPr/>
          <p:nvPr/>
        </p:nvSpPr>
        <p:spPr bwMode="gray">
          <a:xfrm>
            <a:off x="4994099" y="2419356"/>
            <a:ext cx="1162077" cy="1638670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4" name="圆角矩形 11">
            <a:extLst>
              <a:ext uri="{FF2B5EF4-FFF2-40B4-BE49-F238E27FC236}">
                <a16:creationId xmlns:a16="http://schemas.microsoft.com/office/drawing/2014/main" id="{B1EC1BFE-EFA3-4FDA-8C6C-8FC9F8CA839E}"/>
              </a:ext>
            </a:extLst>
          </p:cNvPr>
          <p:cNvSpPr/>
          <p:nvPr/>
        </p:nvSpPr>
        <p:spPr bwMode="gray">
          <a:xfrm>
            <a:off x="5009460" y="4724554"/>
            <a:ext cx="1166670" cy="1695667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13C05FD9-1F6D-4D16-9D48-E5A2D062A221}"/>
              </a:ext>
            </a:extLst>
          </p:cNvPr>
          <p:cNvCxnSpPr>
            <a:cxnSpLocks/>
            <a:stCxn id="23" idx="3"/>
            <a:endCxn id="24" idx="3"/>
          </p:cNvCxnSpPr>
          <p:nvPr/>
        </p:nvCxnSpPr>
        <p:spPr bwMode="auto">
          <a:xfrm>
            <a:off x="6156176" y="3238691"/>
            <a:ext cx="19954" cy="2333697"/>
          </a:xfrm>
          <a:prstGeom prst="curvedConnector3">
            <a:avLst>
              <a:gd name="adj1" fmla="val 1245635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圆角矩形 19">
            <a:extLst>
              <a:ext uri="{FF2B5EF4-FFF2-40B4-BE49-F238E27FC236}">
                <a16:creationId xmlns:a16="http://schemas.microsoft.com/office/drawing/2014/main" id="{FAE620A3-D5E8-4A7C-B52A-DAC7FA65AC07}"/>
              </a:ext>
            </a:extLst>
          </p:cNvPr>
          <p:cNvSpPr/>
          <p:nvPr/>
        </p:nvSpPr>
        <p:spPr bwMode="gray">
          <a:xfrm>
            <a:off x="6434254" y="3861048"/>
            <a:ext cx="2709746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Changed background colors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1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2" grpId="0" animBg="1"/>
      <p:bldP spid="12" grpId="1" animBg="1"/>
      <p:bldP spid="13" grpId="0" animBg="1"/>
      <p:bldP spid="13" grpId="1" animBg="1"/>
      <p:bldP spid="23" grpId="0" animBg="1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CD0C020-FA32-504E-8DA0-4FFF49B6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4" y="4550374"/>
            <a:ext cx="5913462" cy="21058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Clone 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Type-2</a:t>
            </a:r>
            <a:r>
              <a:rPr lang="en-US" altLang="zh-CN" dirty="0"/>
              <a:t>: Table clones have variations on </a:t>
            </a:r>
            <a:r>
              <a:rPr lang="en-US" altLang="zh-CN" i="1" dirty="0">
                <a:solidFill>
                  <a:srgbClr val="FF0000"/>
                </a:solidFill>
              </a:rPr>
              <a:t>data </a:t>
            </a:r>
            <a:r>
              <a:rPr lang="en-US" altLang="zh-CN" dirty="0"/>
              <a:t>and </a:t>
            </a:r>
            <a:r>
              <a:rPr lang="en-US" altLang="zh-CN" i="1" dirty="0">
                <a:solidFill>
                  <a:srgbClr val="FF0000"/>
                </a:solidFill>
              </a:rPr>
              <a:t>formulas</a:t>
            </a:r>
            <a:r>
              <a:rPr lang="en-US" altLang="zh-CN" dirty="0"/>
              <a:t>, and also variations in </a:t>
            </a:r>
            <a:r>
              <a:rPr lang="en-US" altLang="zh-CN" i="1" dirty="0">
                <a:solidFill>
                  <a:srgbClr val="FF0000"/>
                </a:solidFill>
              </a:rPr>
              <a:t>Type-1</a:t>
            </a:r>
            <a:r>
              <a:rPr lang="en-US" altLang="zh-CN" i="1" dirty="0"/>
              <a:t>.</a:t>
            </a:r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A819BFE-18D0-A744-A37B-E78FA41F8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28324"/>
            <a:ext cx="5895726" cy="2138500"/>
          </a:xfrm>
          <a:prstGeom prst="rect">
            <a:avLst/>
          </a:prstGeom>
        </p:spPr>
      </p:pic>
      <p:sp>
        <p:nvSpPr>
          <p:cNvPr id="15" name="圆角矩形 11">
            <a:extLst>
              <a:ext uri="{FF2B5EF4-FFF2-40B4-BE49-F238E27FC236}">
                <a16:creationId xmlns:a16="http://schemas.microsoft.com/office/drawing/2014/main" id="{7EAAECEA-2675-4B27-BA52-2580F84D8240}"/>
              </a:ext>
            </a:extLst>
          </p:cNvPr>
          <p:cNvSpPr/>
          <p:nvPr/>
        </p:nvSpPr>
        <p:spPr bwMode="gray">
          <a:xfrm>
            <a:off x="2019062" y="3468350"/>
            <a:ext cx="2120890" cy="720080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7" name="圆角矩形 19">
            <a:extLst>
              <a:ext uri="{FF2B5EF4-FFF2-40B4-BE49-F238E27FC236}">
                <a16:creationId xmlns:a16="http://schemas.microsoft.com/office/drawing/2014/main" id="{416DF184-3898-401C-BF76-C68AEFAB3A80}"/>
              </a:ext>
            </a:extLst>
          </p:cNvPr>
          <p:cNvSpPr/>
          <p:nvPr/>
        </p:nvSpPr>
        <p:spPr bwMode="gray">
          <a:xfrm>
            <a:off x="1999342" y="4356396"/>
            <a:ext cx="2284626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Changed data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连接符: 曲线 17">
            <a:extLst>
              <a:ext uri="{FF2B5EF4-FFF2-40B4-BE49-F238E27FC236}">
                <a16:creationId xmlns:a16="http://schemas.microsoft.com/office/drawing/2014/main" id="{142DED98-CFF5-4EA0-AAD8-DEAF004C233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478582" y="5036568"/>
            <a:ext cx="1708975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圆角矩形 11">
            <a:extLst>
              <a:ext uri="{FF2B5EF4-FFF2-40B4-BE49-F238E27FC236}">
                <a16:creationId xmlns:a16="http://schemas.microsoft.com/office/drawing/2014/main" id="{C56A773E-D55B-491C-A70F-0DA328B65E47}"/>
              </a:ext>
            </a:extLst>
          </p:cNvPr>
          <p:cNvSpPr/>
          <p:nvPr/>
        </p:nvSpPr>
        <p:spPr bwMode="gray">
          <a:xfrm>
            <a:off x="2019062" y="5877272"/>
            <a:ext cx="2120890" cy="720080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3" name="圆角矩形 11">
            <a:extLst>
              <a:ext uri="{FF2B5EF4-FFF2-40B4-BE49-F238E27FC236}">
                <a16:creationId xmlns:a16="http://schemas.microsoft.com/office/drawing/2014/main" id="{0BDFC62C-8E73-4210-9C83-D18EEACFC2A9}"/>
              </a:ext>
            </a:extLst>
          </p:cNvPr>
          <p:cNvSpPr/>
          <p:nvPr/>
        </p:nvSpPr>
        <p:spPr bwMode="gray">
          <a:xfrm>
            <a:off x="4283968" y="3934640"/>
            <a:ext cx="2173268" cy="257984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:a16="http://schemas.microsoft.com/office/drawing/2014/main" id="{E816BFEF-3AA6-493B-9B8B-4C2616557DEC}"/>
              </a:ext>
            </a:extLst>
          </p:cNvPr>
          <p:cNvSpPr/>
          <p:nvPr/>
        </p:nvSpPr>
        <p:spPr bwMode="gray">
          <a:xfrm>
            <a:off x="4067944" y="5229200"/>
            <a:ext cx="2733972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Changed formulas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424A0AB5-37E2-4A70-A72D-A1D689EBDB4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273610" y="5285422"/>
            <a:ext cx="2206684" cy="12701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圆角矩形 11">
            <a:extLst>
              <a:ext uri="{FF2B5EF4-FFF2-40B4-BE49-F238E27FC236}">
                <a16:creationId xmlns:a16="http://schemas.microsoft.com/office/drawing/2014/main" id="{C773C099-7972-48E5-920A-0F7773719B6A}"/>
              </a:ext>
            </a:extLst>
          </p:cNvPr>
          <p:cNvSpPr/>
          <p:nvPr/>
        </p:nvSpPr>
        <p:spPr bwMode="gray">
          <a:xfrm>
            <a:off x="4283968" y="6418804"/>
            <a:ext cx="2173268" cy="222092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1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F8C1C6C-C99B-A44A-8DE5-C2EE461F9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0" y="4584673"/>
            <a:ext cx="5895726" cy="21190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Clone 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Type-3</a:t>
            </a:r>
            <a:r>
              <a:rPr lang="en-US" altLang="zh-CN" dirty="0"/>
              <a:t>: Table clones have variations on </a:t>
            </a:r>
            <a:r>
              <a:rPr lang="en-US" altLang="zh-CN" dirty="0">
                <a:solidFill>
                  <a:srgbClr val="FF0000"/>
                </a:solidFill>
              </a:rPr>
              <a:t>table headers</a:t>
            </a:r>
            <a:r>
              <a:rPr lang="en-US" altLang="zh-CN" dirty="0"/>
              <a:t>, and also variations in </a:t>
            </a:r>
            <a:r>
              <a:rPr lang="en-US" altLang="zh-CN" i="1" dirty="0">
                <a:solidFill>
                  <a:srgbClr val="FF0000"/>
                </a:solidFill>
              </a:rPr>
              <a:t>Type-2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 bwMode="gray">
          <a:xfrm>
            <a:off x="1477074" y="4285775"/>
            <a:ext cx="2733130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Changed</a:t>
            </a:r>
            <a:r>
              <a:rPr lang="zh-CN" altLang="en-US" sz="2400" b="1" dirty="0">
                <a:solidFill>
                  <a:srgbClr val="0070C0"/>
                </a:solidFill>
              </a:rPr>
              <a:t>  </a:t>
            </a:r>
            <a:r>
              <a:rPr lang="en-US" altLang="zh-CN" sz="2400" b="1" dirty="0">
                <a:solidFill>
                  <a:srgbClr val="0070C0"/>
                </a:solidFill>
              </a:rPr>
              <a:t>headers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A819BFE-18D0-A744-A37B-E78FA41F8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4" y="2163838"/>
            <a:ext cx="5895726" cy="2138500"/>
          </a:xfrm>
          <a:prstGeom prst="rect">
            <a:avLst/>
          </a:prstGeom>
        </p:spPr>
      </p:pic>
      <p:sp>
        <p:nvSpPr>
          <p:cNvPr id="15" name="圆角矩形 14">
            <a:extLst>
              <a:ext uri="{FF2B5EF4-FFF2-40B4-BE49-F238E27FC236}">
                <a16:creationId xmlns:a16="http://schemas.microsoft.com/office/drawing/2014/main" id="{23799D4A-A16D-7A49-B099-0AE22924DF4E}"/>
              </a:ext>
            </a:extLst>
          </p:cNvPr>
          <p:cNvSpPr/>
          <p:nvPr/>
        </p:nvSpPr>
        <p:spPr bwMode="gray">
          <a:xfrm>
            <a:off x="1115615" y="3717032"/>
            <a:ext cx="792089" cy="496106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BA1F16C5-8160-964C-9BD6-5D3B090AC7ED}"/>
              </a:ext>
            </a:extLst>
          </p:cNvPr>
          <p:cNvSpPr/>
          <p:nvPr/>
        </p:nvSpPr>
        <p:spPr bwMode="gray">
          <a:xfrm>
            <a:off x="1081105" y="6165933"/>
            <a:ext cx="781777" cy="516992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6FBA23F8-4B8F-4E49-892A-317F31D6032A}"/>
              </a:ext>
            </a:extLst>
          </p:cNvPr>
          <p:cNvCxnSpPr>
            <a:cxnSpLocks/>
          </p:cNvCxnSpPr>
          <p:nvPr/>
        </p:nvCxnSpPr>
        <p:spPr>
          <a:xfrm>
            <a:off x="1337353" y="4213138"/>
            <a:ext cx="0" cy="1880158"/>
          </a:xfrm>
          <a:prstGeom prst="straightConnector1">
            <a:avLst/>
          </a:prstGeom>
          <a:ln w="349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8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FAB14E4-2824-D14F-83AD-D654862B9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8" y="4668623"/>
            <a:ext cx="4700371" cy="18896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Clone 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77913"/>
            <a:ext cx="8244210" cy="5741987"/>
          </a:xfrm>
        </p:spPr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Type-4</a:t>
            </a:r>
            <a:r>
              <a:rPr lang="en-US" altLang="zh-CN" dirty="0"/>
              <a:t>: Table clones have variations on </a:t>
            </a:r>
            <a:r>
              <a:rPr lang="en-US" altLang="zh-CN" dirty="0">
                <a:solidFill>
                  <a:srgbClr val="FF0000"/>
                </a:solidFill>
              </a:rPr>
              <a:t>rows / columns</a:t>
            </a:r>
            <a:r>
              <a:rPr lang="en-US" altLang="zh-CN" dirty="0"/>
              <a:t>, and also variations in </a:t>
            </a:r>
            <a:r>
              <a:rPr lang="en-US" altLang="zh-CN" i="1" dirty="0">
                <a:solidFill>
                  <a:srgbClr val="FF0000"/>
                </a:solidFill>
              </a:rPr>
              <a:t>Type-3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 bwMode="gray">
          <a:xfrm>
            <a:off x="4077594" y="4344955"/>
            <a:ext cx="2645306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Changed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columns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A819BFE-18D0-A744-A37B-E78FA41F8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7" y="2274139"/>
            <a:ext cx="5895726" cy="2138500"/>
          </a:xfrm>
          <a:prstGeom prst="rect">
            <a:avLst/>
          </a:prstGeom>
        </p:spPr>
      </p:pic>
      <p:sp>
        <p:nvSpPr>
          <p:cNvPr id="15" name="圆角矩形 14">
            <a:extLst>
              <a:ext uri="{FF2B5EF4-FFF2-40B4-BE49-F238E27FC236}">
                <a16:creationId xmlns:a16="http://schemas.microsoft.com/office/drawing/2014/main" id="{FF065437-B576-5A4F-85AA-8D0E88CF8705}"/>
              </a:ext>
            </a:extLst>
          </p:cNvPr>
          <p:cNvSpPr/>
          <p:nvPr/>
        </p:nvSpPr>
        <p:spPr bwMode="gray">
          <a:xfrm>
            <a:off x="1109698" y="2498501"/>
            <a:ext cx="5576975" cy="341653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80020183-CD03-0444-BDA3-7926D87CE20D}"/>
              </a:ext>
            </a:extLst>
          </p:cNvPr>
          <p:cNvSpPr/>
          <p:nvPr/>
        </p:nvSpPr>
        <p:spPr bwMode="gray">
          <a:xfrm>
            <a:off x="1159841" y="2840154"/>
            <a:ext cx="711025" cy="1472607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DAB3D05E-6E30-ED45-91F5-CE3D26F7314B}"/>
              </a:ext>
            </a:extLst>
          </p:cNvPr>
          <p:cNvSpPr/>
          <p:nvPr/>
        </p:nvSpPr>
        <p:spPr bwMode="gray">
          <a:xfrm>
            <a:off x="985909" y="4388469"/>
            <a:ext cx="2313086" cy="527590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Changed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rows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BAE74286-0192-6C4A-AECD-565580071ED7}"/>
              </a:ext>
            </a:extLst>
          </p:cNvPr>
          <p:cNvSpPr/>
          <p:nvPr/>
        </p:nvSpPr>
        <p:spPr bwMode="gray">
          <a:xfrm>
            <a:off x="1159841" y="5204554"/>
            <a:ext cx="711025" cy="1348614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514AF8A8-8DF2-3E48-9B2C-590276718D0C}"/>
              </a:ext>
            </a:extLst>
          </p:cNvPr>
          <p:cNvSpPr/>
          <p:nvPr/>
        </p:nvSpPr>
        <p:spPr bwMode="gray">
          <a:xfrm>
            <a:off x="1124109" y="4938854"/>
            <a:ext cx="4311988" cy="260582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cxnSp>
        <p:nvCxnSpPr>
          <p:cNvPr id="21" name="连接符: 曲线 17">
            <a:extLst>
              <a:ext uri="{FF2B5EF4-FFF2-40B4-BE49-F238E27FC236}">
                <a16:creationId xmlns:a16="http://schemas.microsoft.com/office/drawing/2014/main" id="{4C418064-314B-7244-BCA8-26772A6810F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375449" y="3901425"/>
            <a:ext cx="2029269" cy="2"/>
          </a:xfrm>
          <a:prstGeom prst="curvedConnector3">
            <a:avLst>
              <a:gd name="adj1" fmla="val 50000"/>
            </a:avLst>
          </a:prstGeom>
          <a:ln w="317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任意多边形 13">
            <a:extLst>
              <a:ext uri="{FF2B5EF4-FFF2-40B4-BE49-F238E27FC236}">
                <a16:creationId xmlns:a16="http://schemas.microsoft.com/office/drawing/2014/main" id="{7F0EF8F6-199B-9D4B-90C1-7D69874D8E19}"/>
              </a:ext>
            </a:extLst>
          </p:cNvPr>
          <p:cNvSpPr/>
          <p:nvPr/>
        </p:nvSpPr>
        <p:spPr>
          <a:xfrm rot="10543502">
            <a:off x="620582" y="3216198"/>
            <a:ext cx="511531" cy="2193125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492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7" grpId="0" animBg="1"/>
      <p:bldP spid="19" grpId="0" animBg="1"/>
      <p:bldP spid="12" grpId="0" animBg="1"/>
      <p:bldP spid="13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Approach – Data Clone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0" y="6524332"/>
            <a:ext cx="9144000" cy="3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 F. </a:t>
            </a:r>
            <a:r>
              <a:rPr lang="en-US" altLang="zh-CN" sz="1400" b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Hermans</a:t>
            </a:r>
            <a:r>
              <a:rPr lang="en-US" altLang="zh-CN" sz="1400" b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et al., “Data clone detection and visualization in spreadsheets”, ICSE 2013.</a:t>
            </a: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566738" y="1077913"/>
            <a:ext cx="8001000" cy="5741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lang="zh-CN" altLang="en-US" sz="2000" b="0" dirty="0" smtClean="0">
                <a:solidFill>
                  <a:srgbClr val="0000FF"/>
                </a:solidFill>
                <a:latin typeface="+mn-lt"/>
                <a:ea typeface="+mn-ea"/>
              </a:defRPr>
            </a:lvl2pPr>
            <a:lvl3pPr marL="1304925" indent="-3956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o"/>
              <a:defRPr sz="18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4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6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8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30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</a:rPr>
              <a:t>Data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clone</a:t>
            </a:r>
            <a:r>
              <a:rPr lang="en-US" altLang="zh-CN" dirty="0"/>
              <a:t>: Two blocks of numerical cells with (almost) the same values [1].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C6BB5E7-2379-544F-AC3B-AD3722584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25067"/>
            <a:ext cx="5895726" cy="2138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3671CE-0628-1A42-A6B0-65BEBB535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111"/>
            <a:ext cx="5895726" cy="208604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B163536-4D06-B542-8333-5D1D281AD269}"/>
              </a:ext>
            </a:extLst>
          </p:cNvPr>
          <p:cNvGrpSpPr/>
          <p:nvPr/>
        </p:nvGrpSpPr>
        <p:grpSpPr>
          <a:xfrm>
            <a:off x="1895084" y="2654834"/>
            <a:ext cx="4756218" cy="3125253"/>
            <a:chOff x="1895084" y="2654834"/>
            <a:chExt cx="4756218" cy="3125253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A812A715-D071-3247-BABC-2D431E140F81}"/>
                </a:ext>
              </a:extLst>
            </p:cNvPr>
            <p:cNvSpPr/>
            <p:nvPr/>
          </p:nvSpPr>
          <p:spPr bwMode="gray">
            <a:xfrm>
              <a:off x="1929364" y="2654834"/>
              <a:ext cx="4721938" cy="77416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endParaRPr>
            </a:p>
          </p:txBody>
        </p:sp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5ECEAE42-60F2-AA47-984A-587E28E40B69}"/>
                </a:ext>
              </a:extLst>
            </p:cNvPr>
            <p:cNvSpPr/>
            <p:nvPr/>
          </p:nvSpPr>
          <p:spPr bwMode="gray">
            <a:xfrm>
              <a:off x="1895084" y="5005921"/>
              <a:ext cx="4756218" cy="77416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endParaRPr>
            </a:p>
          </p:txBody>
        </p:sp>
      </p:grp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DE89A152-82DD-EF4B-B38F-22A59B01F55B}"/>
              </a:ext>
            </a:extLst>
          </p:cNvPr>
          <p:cNvSpPr/>
          <p:nvPr/>
        </p:nvSpPr>
        <p:spPr bwMode="gray">
          <a:xfrm>
            <a:off x="7102316" y="3808318"/>
            <a:ext cx="2032160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Clone</a:t>
            </a:r>
            <a:r>
              <a:rPr lang="zh-CN" altLang="en-US" sz="24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任意多边形 13">
            <a:extLst>
              <a:ext uri="{FF2B5EF4-FFF2-40B4-BE49-F238E27FC236}">
                <a16:creationId xmlns:a16="http://schemas.microsoft.com/office/drawing/2014/main" id="{72B2D3F6-914B-714A-BCF1-71DB9A07C5AB}"/>
              </a:ext>
            </a:extLst>
          </p:cNvPr>
          <p:cNvSpPr/>
          <p:nvPr/>
        </p:nvSpPr>
        <p:spPr>
          <a:xfrm rot="10971524" flipH="1">
            <a:off x="6672001" y="3044298"/>
            <a:ext cx="420279" cy="2193125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492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圆角矩形标注 30">
            <a:extLst>
              <a:ext uri="{FF2B5EF4-FFF2-40B4-BE49-F238E27FC236}">
                <a16:creationId xmlns:a16="http://schemas.microsoft.com/office/drawing/2014/main" id="{3F4CFA84-91E1-4A8C-91BA-C64985A781AE}"/>
              </a:ext>
            </a:extLst>
          </p:cNvPr>
          <p:cNvSpPr/>
          <p:nvPr/>
        </p:nvSpPr>
        <p:spPr bwMode="gray">
          <a:xfrm>
            <a:off x="6958975" y="5168596"/>
            <a:ext cx="2175501" cy="510778"/>
          </a:xfrm>
          <a:prstGeom prst="wedgeRoundRectCallout">
            <a:avLst>
              <a:gd name="adj1" fmla="val -16652"/>
              <a:gd name="adj2" fmla="val -201233"/>
              <a:gd name="adj3" fmla="val 16667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Type-1 clones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82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57D4BAB-694A-A942-96F3-8EC39E8F4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2" y="4364444"/>
            <a:ext cx="5895726" cy="21190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Approach – </a:t>
            </a:r>
            <a:r>
              <a:rPr lang="en-US" altLang="zh-CN" dirty="0" err="1"/>
              <a:t>TableCheck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0" y="6524332"/>
            <a:ext cx="9144000" cy="3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 W. Dou, et al., “Detecting table clones and smells in spreadsheets”, FSE 2016.</a:t>
            </a: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566738" y="1077913"/>
            <a:ext cx="8001000" cy="5741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lang="zh-CN" altLang="en-US" sz="2000" b="0" dirty="0" smtClean="0">
                <a:solidFill>
                  <a:srgbClr val="0000FF"/>
                </a:solidFill>
                <a:latin typeface="+mn-lt"/>
                <a:ea typeface="+mn-ea"/>
              </a:defRPr>
            </a:lvl2pPr>
            <a:lvl3pPr marL="1304925" indent="-3956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o"/>
              <a:defRPr sz="18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4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6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8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30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</a:rPr>
              <a:t>TableCheck</a:t>
            </a:r>
            <a:r>
              <a:rPr lang="en-US" altLang="zh-CN" dirty="0"/>
              <a:t>: Two blocks of numerical cells with  the same headers [1].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C6BB5E7-2379-544F-AC3B-AD3722584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7" y="2125067"/>
            <a:ext cx="5895726" cy="21385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A2564BE-D7BA-8F47-B37E-054E340542B9}"/>
              </a:ext>
            </a:extLst>
          </p:cNvPr>
          <p:cNvGrpSpPr/>
          <p:nvPr/>
        </p:nvGrpSpPr>
        <p:grpSpPr>
          <a:xfrm>
            <a:off x="1549361" y="2653861"/>
            <a:ext cx="4772242" cy="3265595"/>
            <a:chOff x="1913340" y="2653861"/>
            <a:chExt cx="4772242" cy="3265595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A812A715-D071-3247-BABC-2D431E140F81}"/>
                </a:ext>
              </a:extLst>
            </p:cNvPr>
            <p:cNvSpPr/>
            <p:nvPr/>
          </p:nvSpPr>
          <p:spPr bwMode="gray">
            <a:xfrm>
              <a:off x="1913340" y="2653861"/>
              <a:ext cx="4721938" cy="108091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endParaRPr>
            </a:p>
          </p:txBody>
        </p:sp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5ECEAE42-60F2-AA47-984A-587E28E40B69}"/>
                </a:ext>
              </a:extLst>
            </p:cNvPr>
            <p:cNvSpPr/>
            <p:nvPr/>
          </p:nvSpPr>
          <p:spPr bwMode="gray">
            <a:xfrm>
              <a:off x="1929364" y="4909247"/>
              <a:ext cx="4756218" cy="101020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endParaRPr>
            </a:p>
          </p:txBody>
        </p:sp>
      </p:grp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7E2A8DE3-1F75-6048-BAAE-73BC41B8C353}"/>
              </a:ext>
            </a:extLst>
          </p:cNvPr>
          <p:cNvSpPr/>
          <p:nvPr/>
        </p:nvSpPr>
        <p:spPr bwMode="gray">
          <a:xfrm>
            <a:off x="6751173" y="3978131"/>
            <a:ext cx="1205203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Clone</a:t>
            </a:r>
            <a:r>
              <a:rPr lang="zh-CN" altLang="en-US" sz="24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D6F8EE17-DBDE-9042-A6D9-CB1C12C75496}"/>
              </a:ext>
            </a:extLst>
          </p:cNvPr>
          <p:cNvSpPr/>
          <p:nvPr/>
        </p:nvSpPr>
        <p:spPr bwMode="gray">
          <a:xfrm>
            <a:off x="751637" y="2610650"/>
            <a:ext cx="703305" cy="1124123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9E7C4AA8-9683-244A-A033-A960A2195F41}"/>
              </a:ext>
            </a:extLst>
          </p:cNvPr>
          <p:cNvSpPr/>
          <p:nvPr/>
        </p:nvSpPr>
        <p:spPr bwMode="gray">
          <a:xfrm>
            <a:off x="1565385" y="2405858"/>
            <a:ext cx="4705914" cy="248003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773A01FF-DEAA-C242-B903-CCDF6B03241C}"/>
              </a:ext>
            </a:extLst>
          </p:cNvPr>
          <p:cNvSpPr/>
          <p:nvPr/>
        </p:nvSpPr>
        <p:spPr bwMode="gray">
          <a:xfrm>
            <a:off x="1592520" y="4620439"/>
            <a:ext cx="4705914" cy="248003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C04F41E7-8EB8-F64F-BBAF-D00E3AB3A716}"/>
              </a:ext>
            </a:extLst>
          </p:cNvPr>
          <p:cNvSpPr/>
          <p:nvPr/>
        </p:nvSpPr>
        <p:spPr bwMode="gray">
          <a:xfrm>
            <a:off x="799401" y="4909248"/>
            <a:ext cx="703305" cy="1010209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2" name="任意多边形 13">
            <a:extLst>
              <a:ext uri="{FF2B5EF4-FFF2-40B4-BE49-F238E27FC236}">
                <a16:creationId xmlns:a16="http://schemas.microsoft.com/office/drawing/2014/main" id="{E06BC65F-81DF-F542-A1FB-CFF5758EE8C8}"/>
              </a:ext>
            </a:extLst>
          </p:cNvPr>
          <p:cNvSpPr/>
          <p:nvPr/>
        </p:nvSpPr>
        <p:spPr>
          <a:xfrm rot="10800000" flipH="1">
            <a:off x="6296254" y="2551314"/>
            <a:ext cx="442572" cy="2193125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任意多边形 13">
            <a:extLst>
              <a:ext uri="{FF2B5EF4-FFF2-40B4-BE49-F238E27FC236}">
                <a16:creationId xmlns:a16="http://schemas.microsoft.com/office/drawing/2014/main" id="{41CE76A7-909B-2541-90C2-95DC0AA1D245}"/>
              </a:ext>
            </a:extLst>
          </p:cNvPr>
          <p:cNvSpPr/>
          <p:nvPr/>
        </p:nvSpPr>
        <p:spPr>
          <a:xfrm rot="10608043">
            <a:off x="240312" y="3019504"/>
            <a:ext cx="511531" cy="2193125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圆角矩形标注 30">
            <a:extLst>
              <a:ext uri="{FF2B5EF4-FFF2-40B4-BE49-F238E27FC236}">
                <a16:creationId xmlns:a16="http://schemas.microsoft.com/office/drawing/2014/main" id="{CC75584F-66D8-8348-89BD-E60A4044B338}"/>
              </a:ext>
            </a:extLst>
          </p:cNvPr>
          <p:cNvSpPr/>
          <p:nvPr/>
        </p:nvSpPr>
        <p:spPr bwMode="gray">
          <a:xfrm>
            <a:off x="6804248" y="4799067"/>
            <a:ext cx="2312827" cy="919401"/>
          </a:xfrm>
          <a:prstGeom prst="wedgeRoundRectCallout">
            <a:avLst>
              <a:gd name="adj1" fmla="val -32386"/>
              <a:gd name="adj2" fmla="val -85539"/>
              <a:gd name="adj3" fmla="val 16667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Type-1&amp;Type-2 clones</a:t>
            </a:r>
            <a:endParaRPr lang="zh-CN" altLang="en-US" sz="2400" b="1" dirty="0"/>
          </a:p>
        </p:txBody>
      </p:sp>
      <p:sp>
        <p:nvSpPr>
          <p:cNvPr id="21" name="任意多边形 13">
            <a:extLst>
              <a:ext uri="{FF2B5EF4-FFF2-40B4-BE49-F238E27FC236}">
                <a16:creationId xmlns:a16="http://schemas.microsoft.com/office/drawing/2014/main" id="{5DDE4708-CD15-1F44-A46B-C699DFC9D923}"/>
              </a:ext>
            </a:extLst>
          </p:cNvPr>
          <p:cNvSpPr/>
          <p:nvPr/>
        </p:nvSpPr>
        <p:spPr>
          <a:xfrm rot="10800000" flipH="1">
            <a:off x="6259770" y="3123172"/>
            <a:ext cx="420279" cy="2193125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4" grpId="0" animBg="1"/>
      <p:bldP spid="24" grpId="1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Goal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95537" y="1844824"/>
            <a:ext cx="83034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98EC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4400" b="0" kern="0" dirty="0">
                <a:latin typeface="Bodoni MT Black" panose="02070A03080606020203" pitchFamily="18" charset="0"/>
              </a:rPr>
              <a:t>LTC</a:t>
            </a:r>
            <a:endParaRPr lang="zh-CN" altLang="en-US" sz="2400" b="0" kern="0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474717" y="2852936"/>
            <a:ext cx="830344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98EC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b="0" kern="0" dirty="0"/>
              <a:t>Identify All Types of Table Clones</a:t>
            </a:r>
          </a:p>
          <a:p>
            <a:pPr algn="ctr"/>
            <a:r>
              <a:rPr lang="en-US" altLang="zh-CN" b="0" kern="0" dirty="0"/>
              <a:t>in Spreadsheets</a:t>
            </a:r>
            <a:r>
              <a:rPr lang="zh-CN" altLang="en-US" b="0" kern="0" dirty="0"/>
              <a:t> </a:t>
            </a:r>
            <a:endParaRPr lang="zh-CN" altLang="en-US" sz="2400" b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1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4"/>
    </mc:Choice>
    <mc:Fallback xmlns="">
      <p:transition spd="slow" advTm="2504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Insight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Table clones share the </a:t>
            </a:r>
            <a:r>
              <a:rPr lang="en-US" altLang="zh-CN" dirty="0">
                <a:solidFill>
                  <a:srgbClr val="FF0000"/>
                </a:solidFill>
              </a:rPr>
              <a:t>similar structures and formats</a:t>
            </a:r>
            <a:r>
              <a:rPr lang="en-US" altLang="zh-CN" dirty="0"/>
              <a:t>, even though they contain various modifications.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1A7730E-D7C6-CB41-AE1D-C3ABE6389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30" y="2258285"/>
            <a:ext cx="5300919" cy="19227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F3F420E-2AEA-9443-BFD3-CA423C893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21" y="4494623"/>
            <a:ext cx="5300919" cy="1875586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:a16="http://schemas.microsoft.com/office/drawing/2014/main" id="{C863A1F6-96FA-C443-BCEC-C8CAB86EA754}"/>
              </a:ext>
            </a:extLst>
          </p:cNvPr>
          <p:cNvSpPr txBox="1"/>
          <p:nvPr/>
        </p:nvSpPr>
        <p:spPr>
          <a:xfrm>
            <a:off x="7324134" y="3318083"/>
            <a:ext cx="123605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Similar </a:t>
            </a:r>
          </a:p>
          <a:p>
            <a:r>
              <a:rPr lang="en-US" sz="2400" b="1" i="1" dirty="0">
                <a:solidFill>
                  <a:srgbClr val="0070C0"/>
                </a:solidFill>
              </a:rPr>
              <a:t>headers</a:t>
            </a: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624EC9EE-BEFC-BD45-989F-DA1CAF3498DA}"/>
              </a:ext>
            </a:extLst>
          </p:cNvPr>
          <p:cNvCxnSpPr>
            <a:cxnSpLocks/>
          </p:cNvCxnSpPr>
          <p:nvPr/>
        </p:nvCxnSpPr>
        <p:spPr bwMode="auto">
          <a:xfrm>
            <a:off x="6809306" y="2560706"/>
            <a:ext cx="234167" cy="2145041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D18E9D14-8B8B-654C-B42C-F51A357B1021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2424" y="2822810"/>
            <a:ext cx="25198" cy="251834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4C80BE3B-69EC-BD44-974B-18175CE1F1E9}"/>
              </a:ext>
            </a:extLst>
          </p:cNvPr>
          <p:cNvCxnSpPr/>
          <p:nvPr/>
        </p:nvCxnSpPr>
        <p:spPr bwMode="auto">
          <a:xfrm>
            <a:off x="8179928" y="2213619"/>
            <a:ext cx="1115418" cy="927349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0187068D-8925-4942-A931-B634A883CA3A}"/>
              </a:ext>
            </a:extLst>
          </p:cNvPr>
          <p:cNvSpPr/>
          <p:nvPr/>
        </p:nvSpPr>
        <p:spPr bwMode="gray">
          <a:xfrm>
            <a:off x="2584016" y="2537911"/>
            <a:ext cx="4225290" cy="208291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D58A2656-E38A-994F-A5F0-120C0C3CA365}"/>
              </a:ext>
            </a:extLst>
          </p:cNvPr>
          <p:cNvSpPr/>
          <p:nvPr/>
        </p:nvSpPr>
        <p:spPr bwMode="gray">
          <a:xfrm>
            <a:off x="2584016" y="4794307"/>
            <a:ext cx="4225290" cy="208291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35" name="任意多边形 13">
            <a:extLst>
              <a:ext uri="{FF2B5EF4-FFF2-40B4-BE49-F238E27FC236}">
                <a16:creationId xmlns:a16="http://schemas.microsoft.com/office/drawing/2014/main" id="{703D6714-D6AE-EF49-A9BF-A423EC444527}"/>
              </a:ext>
            </a:extLst>
          </p:cNvPr>
          <p:cNvSpPr/>
          <p:nvPr/>
        </p:nvSpPr>
        <p:spPr>
          <a:xfrm rot="10956484" flipH="1">
            <a:off x="6789234" y="2647338"/>
            <a:ext cx="511531" cy="2342428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A3AE3FA-48A1-2542-8BEE-1E68C8489CA6}"/>
              </a:ext>
            </a:extLst>
          </p:cNvPr>
          <p:cNvGrpSpPr/>
          <p:nvPr/>
        </p:nvGrpSpPr>
        <p:grpSpPr>
          <a:xfrm>
            <a:off x="1863936" y="2746202"/>
            <a:ext cx="720080" cy="3594136"/>
            <a:chOff x="1115616" y="2740951"/>
            <a:chExt cx="720080" cy="3594136"/>
          </a:xfrm>
        </p:grpSpPr>
        <p:sp>
          <p:nvSpPr>
            <p:cNvPr id="37" name="圆角矩形 36">
              <a:extLst>
                <a:ext uri="{FF2B5EF4-FFF2-40B4-BE49-F238E27FC236}">
                  <a16:creationId xmlns:a16="http://schemas.microsoft.com/office/drawing/2014/main" id="{011F3C0B-3E10-7042-8CA8-925C4A98BF35}"/>
                </a:ext>
              </a:extLst>
            </p:cNvPr>
            <p:cNvSpPr/>
            <p:nvPr/>
          </p:nvSpPr>
          <p:spPr bwMode="gray">
            <a:xfrm>
              <a:off x="1115616" y="2740951"/>
              <a:ext cx="720080" cy="1399413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endParaRPr>
            </a:p>
          </p:txBody>
        </p:sp>
        <p:sp>
          <p:nvSpPr>
            <p:cNvPr id="38" name="圆角矩形 37">
              <a:extLst>
                <a:ext uri="{FF2B5EF4-FFF2-40B4-BE49-F238E27FC236}">
                  <a16:creationId xmlns:a16="http://schemas.microsoft.com/office/drawing/2014/main" id="{53404FF0-D57D-2247-94EA-A167BCCA69AB}"/>
                </a:ext>
              </a:extLst>
            </p:cNvPr>
            <p:cNvSpPr/>
            <p:nvPr/>
          </p:nvSpPr>
          <p:spPr bwMode="gray">
            <a:xfrm>
              <a:off x="1115616" y="5042330"/>
              <a:ext cx="672012" cy="1292757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endParaRPr>
            </a:p>
          </p:txBody>
        </p:sp>
      </p:grpSp>
      <p:sp>
        <p:nvSpPr>
          <p:cNvPr id="39" name="任意多边形 13">
            <a:extLst>
              <a:ext uri="{FF2B5EF4-FFF2-40B4-BE49-F238E27FC236}">
                <a16:creationId xmlns:a16="http://schemas.microsoft.com/office/drawing/2014/main" id="{A87A8DE0-551F-3846-8683-C1CCD142A9CC}"/>
              </a:ext>
            </a:extLst>
          </p:cNvPr>
          <p:cNvSpPr/>
          <p:nvPr/>
        </p:nvSpPr>
        <p:spPr>
          <a:xfrm rot="10603874">
            <a:off x="1331016" y="3201373"/>
            <a:ext cx="528918" cy="2193125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472BE1E8-C050-AE43-AAE0-C28A023A0202}"/>
              </a:ext>
            </a:extLst>
          </p:cNvPr>
          <p:cNvSpPr/>
          <p:nvPr/>
        </p:nvSpPr>
        <p:spPr bwMode="gray">
          <a:xfrm>
            <a:off x="4650538" y="5017185"/>
            <a:ext cx="2158768" cy="1332880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61F99C1A-4A5E-994C-B077-17F33EDB9661}"/>
              </a:ext>
            </a:extLst>
          </p:cNvPr>
          <p:cNvSpPr/>
          <p:nvPr/>
        </p:nvSpPr>
        <p:spPr bwMode="gray">
          <a:xfrm>
            <a:off x="4713246" y="2799712"/>
            <a:ext cx="2158768" cy="1332880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42" name="任意多边形 13">
            <a:extLst>
              <a:ext uri="{FF2B5EF4-FFF2-40B4-BE49-F238E27FC236}">
                <a16:creationId xmlns:a16="http://schemas.microsoft.com/office/drawing/2014/main" id="{36AAAA43-6E70-3C44-BE91-2512A8DED310}"/>
              </a:ext>
            </a:extLst>
          </p:cNvPr>
          <p:cNvSpPr/>
          <p:nvPr/>
        </p:nvSpPr>
        <p:spPr>
          <a:xfrm rot="11066196" flipH="1">
            <a:off x="6823684" y="3429000"/>
            <a:ext cx="607716" cy="2193125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23">
            <a:extLst>
              <a:ext uri="{FF2B5EF4-FFF2-40B4-BE49-F238E27FC236}">
                <a16:creationId xmlns:a16="http://schemas.microsoft.com/office/drawing/2014/main" id="{640693EC-4EFE-8741-A589-A01E0ED7E37E}"/>
              </a:ext>
            </a:extLst>
          </p:cNvPr>
          <p:cNvSpPr txBox="1"/>
          <p:nvPr/>
        </p:nvSpPr>
        <p:spPr>
          <a:xfrm>
            <a:off x="7471292" y="4079124"/>
            <a:ext cx="15095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Similar 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formulas</a:t>
            </a:r>
          </a:p>
        </p:txBody>
      </p:sp>
      <p:sp>
        <p:nvSpPr>
          <p:cNvPr id="44" name="圆角矩形 43">
            <a:extLst>
              <a:ext uri="{FF2B5EF4-FFF2-40B4-BE49-F238E27FC236}">
                <a16:creationId xmlns:a16="http://schemas.microsoft.com/office/drawing/2014/main" id="{7899A0D5-7F61-BD4B-A083-EF360A8E2FB8}"/>
              </a:ext>
            </a:extLst>
          </p:cNvPr>
          <p:cNvSpPr/>
          <p:nvPr/>
        </p:nvSpPr>
        <p:spPr bwMode="gray">
          <a:xfrm>
            <a:off x="1876005" y="2523362"/>
            <a:ext cx="720080" cy="208291"/>
          </a:xfrm>
          <a:prstGeom prst="roundRect">
            <a:avLst/>
          </a:prstGeom>
          <a:noFill/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C9DFA403-1D97-E04A-BE43-AEB3FF9A272A}"/>
              </a:ext>
            </a:extLst>
          </p:cNvPr>
          <p:cNvSpPr/>
          <p:nvPr/>
        </p:nvSpPr>
        <p:spPr bwMode="gray">
          <a:xfrm>
            <a:off x="1876005" y="4753137"/>
            <a:ext cx="659943" cy="208291"/>
          </a:xfrm>
          <a:prstGeom prst="roundRect">
            <a:avLst/>
          </a:prstGeom>
          <a:noFill/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46" name="任意多边形 13">
            <a:extLst>
              <a:ext uri="{FF2B5EF4-FFF2-40B4-BE49-F238E27FC236}">
                <a16:creationId xmlns:a16="http://schemas.microsoft.com/office/drawing/2014/main" id="{4C1830CA-5718-324B-B98C-66D5016411D9}"/>
              </a:ext>
            </a:extLst>
          </p:cNvPr>
          <p:cNvSpPr/>
          <p:nvPr/>
        </p:nvSpPr>
        <p:spPr>
          <a:xfrm rot="10631521">
            <a:off x="1332912" y="2664396"/>
            <a:ext cx="528918" cy="2193125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23">
            <a:extLst>
              <a:ext uri="{FF2B5EF4-FFF2-40B4-BE49-F238E27FC236}">
                <a16:creationId xmlns:a16="http://schemas.microsoft.com/office/drawing/2014/main" id="{840C3E3E-A892-A24C-A1E3-1A1EC2D80EA4}"/>
              </a:ext>
            </a:extLst>
          </p:cNvPr>
          <p:cNvSpPr txBox="1"/>
          <p:nvPr/>
        </p:nvSpPr>
        <p:spPr>
          <a:xfrm>
            <a:off x="70709" y="3123154"/>
            <a:ext cx="123605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92D050"/>
                </a:solidFill>
              </a:rPr>
              <a:t>Similar </a:t>
            </a:r>
          </a:p>
          <a:p>
            <a:r>
              <a:rPr lang="en-US" sz="2400" b="1" i="1" dirty="0">
                <a:solidFill>
                  <a:srgbClr val="92D050"/>
                </a:solidFill>
              </a:rPr>
              <a:t>formats</a:t>
            </a:r>
          </a:p>
        </p:txBody>
      </p:sp>
    </p:spTree>
    <p:extLst>
      <p:ext uri="{BB962C8B-B14F-4D97-AF65-F5344CB8AC3E}">
        <p14:creationId xmlns:p14="http://schemas.microsoft.com/office/powerpoint/2010/main" val="351490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Overview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8" y="1077914"/>
            <a:ext cx="8001000" cy="1089632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FAF98D-973F-1D4D-BE88-8C1B8E8816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7440" y="6422175"/>
            <a:ext cx="576262" cy="3195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29807B4-6406-4244-9E6D-1369E26F8020}"/>
              </a:ext>
            </a:extLst>
          </p:cNvPr>
          <p:cNvGrpSpPr/>
          <p:nvPr/>
        </p:nvGrpSpPr>
        <p:grpSpPr>
          <a:xfrm>
            <a:off x="298689" y="1983152"/>
            <a:ext cx="1535962" cy="1987089"/>
            <a:chOff x="182786" y="1798348"/>
            <a:chExt cx="1771323" cy="241972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4F7EC35-DB80-B446-B660-0748D57CA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09" y="1798348"/>
              <a:ext cx="1625600" cy="1625600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0F01665-F176-EA40-8C7D-702316A349E4}"/>
                </a:ext>
              </a:extLst>
            </p:cNvPr>
            <p:cNvSpPr txBox="1"/>
            <p:nvPr/>
          </p:nvSpPr>
          <p:spPr>
            <a:xfrm>
              <a:off x="182786" y="3730846"/>
              <a:ext cx="1753570" cy="4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/>
                <a:t>Spreadsheet</a:t>
              </a:r>
              <a:endParaRPr kumimoji="1" lang="zh-CN" altLang="en-US" sz="2000" b="1" dirty="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2BED15F-809D-654A-8685-AD369CEC5AFE}"/>
              </a:ext>
            </a:extLst>
          </p:cNvPr>
          <p:cNvGrpSpPr/>
          <p:nvPr/>
        </p:nvGrpSpPr>
        <p:grpSpPr>
          <a:xfrm>
            <a:off x="1899715" y="1874392"/>
            <a:ext cx="2406118" cy="2126803"/>
            <a:chOff x="1945660" y="1708398"/>
            <a:chExt cx="2586432" cy="2281203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4D92A2-B330-CB4F-B88B-8F103C0DA08A}"/>
                </a:ext>
              </a:extLst>
            </p:cNvPr>
            <p:cNvSpPr/>
            <p:nvPr/>
          </p:nvSpPr>
          <p:spPr>
            <a:xfrm>
              <a:off x="1950333" y="2140324"/>
              <a:ext cx="1208418" cy="302802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/>
                <a:t>Identify</a:t>
              </a:r>
              <a:endParaRPr lang="zh-CN" altLang="en-US" sz="2000" b="1" dirty="0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319085C-4A28-0C4B-A398-FFB78FCF0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517" y="1708398"/>
              <a:ext cx="1506575" cy="1506575"/>
            </a:xfrm>
            <a:prstGeom prst="rect">
              <a:avLst/>
            </a:prstGeom>
          </p:spPr>
        </p:pic>
        <p:cxnSp>
          <p:nvCxnSpPr>
            <p:cNvPr id="9" name="直接箭头连接符 78">
              <a:extLst>
                <a:ext uri="{FF2B5EF4-FFF2-40B4-BE49-F238E27FC236}">
                  <a16:creationId xmlns:a16="http://schemas.microsoft.com/office/drawing/2014/main" id="{0EE9FF10-00A8-8648-9CCD-9DF1854C39BB}"/>
                </a:ext>
              </a:extLst>
            </p:cNvPr>
            <p:cNvCxnSpPr>
              <a:cxnSpLocks/>
            </p:cNvCxnSpPr>
            <p:nvPr/>
          </p:nvCxnSpPr>
          <p:spPr>
            <a:xfrm>
              <a:off x="1945660" y="2596782"/>
              <a:ext cx="99393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3F825F1-5C2E-5547-9105-06F0545E56A3}"/>
                </a:ext>
              </a:extLst>
            </p:cNvPr>
            <p:cNvSpPr txBox="1"/>
            <p:nvPr/>
          </p:nvSpPr>
          <p:spPr>
            <a:xfrm>
              <a:off x="3158752" y="3589491"/>
              <a:ext cx="1338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/>
                <a:t>Table</a:t>
              </a:r>
              <a:endParaRPr kumimoji="1" lang="zh-CN" altLang="en-US" sz="2000" b="1" dirty="0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836192C-758B-5C41-85BF-5DAF1613126D}"/>
              </a:ext>
            </a:extLst>
          </p:cNvPr>
          <p:cNvGrpSpPr/>
          <p:nvPr/>
        </p:nvGrpSpPr>
        <p:grpSpPr>
          <a:xfrm>
            <a:off x="4515400" y="1733600"/>
            <a:ext cx="2865567" cy="2316811"/>
            <a:chOff x="4289684" y="1340768"/>
            <a:chExt cx="3091283" cy="272597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27B458C-52DC-914D-8625-5C130DA5302E}"/>
                </a:ext>
              </a:extLst>
            </p:cNvPr>
            <p:cNvSpPr/>
            <p:nvPr/>
          </p:nvSpPr>
          <p:spPr>
            <a:xfrm>
              <a:off x="4289684" y="1982454"/>
              <a:ext cx="1537454" cy="40512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/>
                <a:t>Enumerate</a:t>
              </a:r>
              <a:endParaRPr lang="zh-CN" altLang="en-US" sz="2000" b="1" dirty="0"/>
            </a:p>
          </p:txBody>
        </p:sp>
        <p:cxnSp>
          <p:nvCxnSpPr>
            <p:cNvPr id="8" name="直接箭头连接符 78">
              <a:extLst>
                <a:ext uri="{FF2B5EF4-FFF2-40B4-BE49-F238E27FC236}">
                  <a16:creationId xmlns:a16="http://schemas.microsoft.com/office/drawing/2014/main" id="{277B8B46-3849-064D-ACE2-7F42F56FC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14" y="2461686"/>
              <a:ext cx="1525120" cy="517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09211E2-5D50-6840-8B4E-48F831BCA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718" y="1340768"/>
              <a:ext cx="1107995" cy="110799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E79C55D-1963-574C-A684-E01398477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828" y="2448763"/>
              <a:ext cx="1107995" cy="1107995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757C662-7DDF-EF45-8107-D36D4641D10D}"/>
                </a:ext>
              </a:extLst>
            </p:cNvPr>
            <p:cNvSpPr txBox="1"/>
            <p:nvPr/>
          </p:nvSpPr>
          <p:spPr>
            <a:xfrm>
              <a:off x="5724674" y="3595967"/>
              <a:ext cx="1656293" cy="47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/>
                <a:t>Table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pair</a:t>
              </a:r>
              <a:endParaRPr kumimoji="1" lang="zh-CN" altLang="en-US" sz="2000" b="1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32C0AC4-CD5D-EA48-A44C-916A0CF03663}"/>
              </a:ext>
            </a:extLst>
          </p:cNvPr>
          <p:cNvGrpSpPr/>
          <p:nvPr/>
        </p:nvGrpSpPr>
        <p:grpSpPr>
          <a:xfrm>
            <a:off x="5967843" y="3141423"/>
            <a:ext cx="3331624" cy="3567534"/>
            <a:chOff x="5967843" y="3141423"/>
            <a:chExt cx="3331624" cy="3567534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85E6BE2-DD1A-3947-8EEB-348D97A6D497}"/>
                </a:ext>
              </a:extLst>
            </p:cNvPr>
            <p:cNvSpPr/>
            <p:nvPr/>
          </p:nvSpPr>
          <p:spPr>
            <a:xfrm>
              <a:off x="7973299" y="3843979"/>
              <a:ext cx="1326168" cy="24331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/>
                <a:t>Extract</a:t>
              </a:r>
              <a:endParaRPr lang="zh-CN" altLang="en-US" sz="2000" b="1" dirty="0"/>
            </a:p>
          </p:txBody>
        </p:sp>
        <p:sp>
          <p:nvSpPr>
            <p:cNvPr id="16" name="任意多边形 13">
              <a:extLst>
                <a:ext uri="{FF2B5EF4-FFF2-40B4-BE49-F238E27FC236}">
                  <a16:creationId xmlns:a16="http://schemas.microsoft.com/office/drawing/2014/main" id="{585B5CDE-B83C-7C4B-B811-1D8622540C87}"/>
                </a:ext>
              </a:extLst>
            </p:cNvPr>
            <p:cNvSpPr/>
            <p:nvPr/>
          </p:nvSpPr>
          <p:spPr>
            <a:xfrm rot="10800000" flipH="1">
              <a:off x="7540056" y="3141423"/>
              <a:ext cx="559173" cy="1823705"/>
            </a:xfrm>
            <a:custGeom>
              <a:avLst/>
              <a:gdLst>
                <a:gd name="connsiteX0" fmla="*/ 216569 w 1036853"/>
                <a:gd name="connsiteY0" fmla="*/ 0 h 2069431"/>
                <a:gd name="connsiteX1" fmla="*/ 1034716 w 1036853"/>
                <a:gd name="connsiteY1" fmla="*/ 1155031 h 2069431"/>
                <a:gd name="connsiteX2" fmla="*/ 0 w 1036853"/>
                <a:gd name="connsiteY2" fmla="*/ 2069431 h 206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6853" h="2069431">
                  <a:moveTo>
                    <a:pt x="216569" y="0"/>
                  </a:moveTo>
                  <a:cubicBezTo>
                    <a:pt x="643690" y="405063"/>
                    <a:pt x="1070811" y="810126"/>
                    <a:pt x="1034716" y="1155031"/>
                  </a:cubicBezTo>
                  <a:cubicBezTo>
                    <a:pt x="998621" y="1499936"/>
                    <a:pt x="56147" y="1904999"/>
                    <a:pt x="0" y="20694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8D225C2-FA57-3240-B5E3-93D24E9A8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904" y="4589516"/>
              <a:ext cx="1351776" cy="1351776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D3B903D-7F8A-734C-8B24-D2DE666F6FD0}"/>
                </a:ext>
              </a:extLst>
            </p:cNvPr>
            <p:cNvSpPr txBox="1"/>
            <p:nvPr/>
          </p:nvSpPr>
          <p:spPr>
            <a:xfrm>
              <a:off x="5967843" y="6308847"/>
              <a:ext cx="2294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/>
                <a:t>12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features</a:t>
              </a:r>
              <a:endParaRPr kumimoji="1" lang="zh-CN" altLang="en-US" sz="2000" b="1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151CE58-A5F1-3948-A443-A35A3C69FDED}"/>
              </a:ext>
            </a:extLst>
          </p:cNvPr>
          <p:cNvGrpSpPr/>
          <p:nvPr/>
        </p:nvGrpSpPr>
        <p:grpSpPr>
          <a:xfrm>
            <a:off x="298688" y="4298604"/>
            <a:ext cx="5464779" cy="2370758"/>
            <a:chOff x="298688" y="4298604"/>
            <a:chExt cx="5464779" cy="2370758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A4FE825C-2786-D947-BEC5-5A23F76F3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856" y="5374249"/>
              <a:ext cx="857453" cy="809886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180C787E-7814-F044-BE62-D30264351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56" y="4415842"/>
              <a:ext cx="826841" cy="91774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558C0B1-DB8C-8D4A-9513-DB700A4A928C}"/>
                </a:ext>
              </a:extLst>
            </p:cNvPr>
            <p:cNvSpPr txBox="1"/>
            <p:nvPr/>
          </p:nvSpPr>
          <p:spPr>
            <a:xfrm>
              <a:off x="298688" y="6269252"/>
              <a:ext cx="2329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/>
                <a:t>Clone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or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non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clone</a:t>
              </a:r>
              <a:endParaRPr kumimoji="1" lang="zh-CN" altLang="en-US" sz="2000" b="1" dirty="0"/>
            </a:p>
          </p:txBody>
        </p:sp>
        <p:cxnSp>
          <p:nvCxnSpPr>
            <p:cNvPr id="37" name="直接箭头连接符 78">
              <a:extLst>
                <a:ext uri="{FF2B5EF4-FFF2-40B4-BE49-F238E27FC236}">
                  <a16:creationId xmlns:a16="http://schemas.microsoft.com/office/drawing/2014/main" id="{6F4FD1F0-D10A-184B-B9FC-F5A54CE2F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5473" y="5139068"/>
              <a:ext cx="906565" cy="249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4CB9920-847C-6A4D-BE32-949EC2DE83A8}"/>
                </a:ext>
              </a:extLst>
            </p:cNvPr>
            <p:cNvSpPr/>
            <p:nvPr/>
          </p:nvSpPr>
          <p:spPr>
            <a:xfrm>
              <a:off x="1463459" y="5328682"/>
              <a:ext cx="1078945" cy="248589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/>
                <a:t>Predict</a:t>
              </a:r>
              <a:endParaRPr lang="zh-CN" altLang="en-US" sz="2000" b="1" dirty="0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426C15D-0446-BB4E-A8EB-613D0A0FD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7984" y="4298604"/>
              <a:ext cx="1587850" cy="1507888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867A1457-9753-5349-90A0-1AF75600939F}"/>
                </a:ext>
              </a:extLst>
            </p:cNvPr>
            <p:cNvSpPr txBox="1"/>
            <p:nvPr/>
          </p:nvSpPr>
          <p:spPr>
            <a:xfrm>
              <a:off x="2861408" y="6267808"/>
              <a:ext cx="2366589" cy="354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/>
                <a:t>Binary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classifier</a:t>
              </a:r>
              <a:endParaRPr kumimoji="1" lang="zh-CN" altLang="en-US" sz="2000" b="1" dirty="0"/>
            </a:p>
          </p:txBody>
        </p:sp>
        <p:cxnSp>
          <p:nvCxnSpPr>
            <p:cNvPr id="35" name="直接箭头连接符 78">
              <a:extLst>
                <a:ext uri="{FF2B5EF4-FFF2-40B4-BE49-F238E27FC236}">
                  <a16:creationId xmlns:a16="http://schemas.microsoft.com/office/drawing/2014/main" id="{22DF1834-31E5-AB42-897B-4F2F2C6FC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1984" y="5130683"/>
              <a:ext cx="1149401" cy="26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6F31EC2-760F-BF41-8D1C-42A3394D6536}"/>
                </a:ext>
              </a:extLst>
            </p:cNvPr>
            <p:cNvSpPr/>
            <p:nvPr/>
          </p:nvSpPr>
          <p:spPr>
            <a:xfrm>
              <a:off x="4395511" y="5333591"/>
              <a:ext cx="1367956" cy="25922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/>
                <a:t>Calculate</a:t>
              </a:r>
              <a:endParaRPr lang="zh-CN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243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C7946B2-6814-BE4A-9E6C-953E816F7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5" y="2214587"/>
            <a:ext cx="8279233" cy="40388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Identification </a:t>
            </a:r>
            <a:endParaRPr lang="zh-CN" altLang="en-US" dirty="0"/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BE5E7CEF-A047-F145-96AF-1F9361F30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290B25-2F5B-EC43-8C56-7036602B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Identify</a:t>
            </a:r>
            <a:r>
              <a:rPr kumimoji="1" lang="zh-CN" altLang="en-US" dirty="0"/>
              <a:t> </a:t>
            </a:r>
            <a:r>
              <a:rPr kumimoji="1" lang="en-US" altLang="zh-CN" i="1" dirty="0">
                <a:solidFill>
                  <a:srgbClr val="FF0000"/>
                </a:solidFill>
              </a:rPr>
              <a:t>blocks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 contain continuous cells.</a:t>
            </a:r>
            <a:endParaRPr kumimoji="1" lang="zh-CN" altLang="en-US" dirty="0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0249B39E-F83D-CD46-9159-D4685D4603FE}"/>
              </a:ext>
            </a:extLst>
          </p:cNvPr>
          <p:cNvSpPr/>
          <p:nvPr/>
        </p:nvSpPr>
        <p:spPr bwMode="gray">
          <a:xfrm>
            <a:off x="709689" y="3866013"/>
            <a:ext cx="7853955" cy="200173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F60EF9B8-F88D-8B48-920B-00E558E3DD2A}"/>
              </a:ext>
            </a:extLst>
          </p:cNvPr>
          <p:cNvSpPr/>
          <p:nvPr/>
        </p:nvSpPr>
        <p:spPr bwMode="gray">
          <a:xfrm>
            <a:off x="709689" y="4653136"/>
            <a:ext cx="7855200" cy="200174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A38B94BF-DA09-FD4E-844C-C381A0A1EA39}"/>
              </a:ext>
            </a:extLst>
          </p:cNvPr>
          <p:cNvSpPr/>
          <p:nvPr/>
        </p:nvSpPr>
        <p:spPr bwMode="gray">
          <a:xfrm>
            <a:off x="755576" y="2486282"/>
            <a:ext cx="7808068" cy="1393079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92D02915-DDFB-D74C-8577-4277E6A6FAD1}"/>
              </a:ext>
            </a:extLst>
          </p:cNvPr>
          <p:cNvSpPr/>
          <p:nvPr/>
        </p:nvSpPr>
        <p:spPr bwMode="gray">
          <a:xfrm>
            <a:off x="755576" y="4149080"/>
            <a:ext cx="7808068" cy="504055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290D0037-6A79-8F4E-B1DC-1730085AA81C}"/>
              </a:ext>
            </a:extLst>
          </p:cNvPr>
          <p:cNvSpPr/>
          <p:nvPr/>
        </p:nvSpPr>
        <p:spPr bwMode="gray">
          <a:xfrm>
            <a:off x="729561" y="4853310"/>
            <a:ext cx="3194368" cy="1400125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9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BC954-3541-4F78-8FFC-3220B011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8386"/>
            <a:ext cx="8001000" cy="663575"/>
          </a:xfrm>
        </p:spPr>
        <p:txBody>
          <a:bodyPr/>
          <a:lstStyle/>
          <a:p>
            <a:r>
              <a:rPr lang="en-US" altLang="zh-CN" dirty="0"/>
              <a:t>Benefits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Spreadsheets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E78F8E-CA51-4C96-A5CB-A07763AAF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899A56-A277-8F41-B454-A84394448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76" y="1653889"/>
            <a:ext cx="3830536" cy="168670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F9C3480-0D4E-DF40-A994-A34550503A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01"/>
          <a:stretch>
            <a:fillRect/>
          </a:stretch>
        </p:blipFill>
        <p:spPr>
          <a:xfrm>
            <a:off x="479680" y="4627835"/>
            <a:ext cx="2051339" cy="146818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4A51B2D-7AE3-1444-8FAE-ABDD182C490A}"/>
              </a:ext>
            </a:extLst>
          </p:cNvPr>
          <p:cNvSpPr txBox="1"/>
          <p:nvPr/>
        </p:nvSpPr>
        <p:spPr>
          <a:xfrm>
            <a:off x="515986" y="6075984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Data Storage</a:t>
            </a:r>
            <a:endParaRPr lang="zh-CN" altLang="en-US" sz="2000" b="1" dirty="0"/>
          </a:p>
        </p:txBody>
      </p:sp>
      <p:pic>
        <p:nvPicPr>
          <p:cNvPr id="23" name="Picture 2" descr="An animated screenshot demonstrates Insights in Excel.">
            <a:extLst>
              <a:ext uri="{FF2B5EF4-FFF2-40B4-BE49-F238E27FC236}">
                <a16:creationId xmlns:a16="http://schemas.microsoft.com/office/drawing/2014/main" id="{28E34D74-B6D0-DE45-861F-B924D76E70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8961" y="4478885"/>
            <a:ext cx="2364128" cy="15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E1A8D1A-248E-FD40-8F31-202EAD054459}"/>
              </a:ext>
            </a:extLst>
          </p:cNvPr>
          <p:cNvSpPr txBox="1"/>
          <p:nvPr/>
        </p:nvSpPr>
        <p:spPr>
          <a:xfrm>
            <a:off x="3438680" y="6121719"/>
            <a:ext cx="1686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Data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Analysis</a:t>
            </a:r>
            <a:endParaRPr lang="zh-CN" altLang="en-US" sz="2000" b="1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7885793-B5F4-8242-B1F1-5C042BE22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40" y="4691425"/>
            <a:ext cx="1368152" cy="136815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1706419-7F39-864E-9FDE-700E0243CA1D}"/>
              </a:ext>
            </a:extLst>
          </p:cNvPr>
          <p:cNvSpPr txBox="1"/>
          <p:nvPr/>
        </p:nvSpPr>
        <p:spPr>
          <a:xfrm>
            <a:off x="6576677" y="6096020"/>
            <a:ext cx="2051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Financial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Report</a:t>
            </a:r>
            <a:endParaRPr kumimoji="1" lang="zh-CN" altLang="en-US" sz="2000" b="1" dirty="0"/>
          </a:p>
        </p:txBody>
      </p:sp>
      <p:sp>
        <p:nvSpPr>
          <p:cNvPr id="27" name="箭头: 下 10">
            <a:extLst>
              <a:ext uri="{FF2B5EF4-FFF2-40B4-BE49-F238E27FC236}">
                <a16:creationId xmlns:a16="http://schemas.microsoft.com/office/drawing/2014/main" id="{2E157A6B-2342-3F4F-BF5B-709A2FBF7C62}"/>
              </a:ext>
            </a:extLst>
          </p:cNvPr>
          <p:cNvSpPr/>
          <p:nvPr/>
        </p:nvSpPr>
        <p:spPr>
          <a:xfrm>
            <a:off x="4008072" y="3486652"/>
            <a:ext cx="576064" cy="808687"/>
          </a:xfrm>
          <a:prstGeom prst="downArrow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箭头: 圆角右 12">
            <a:extLst>
              <a:ext uri="{FF2B5EF4-FFF2-40B4-BE49-F238E27FC236}">
                <a16:creationId xmlns:a16="http://schemas.microsoft.com/office/drawing/2014/main" id="{AEC307E7-E83A-8E4F-A161-9873B9DAB2E1}"/>
              </a:ext>
            </a:extLst>
          </p:cNvPr>
          <p:cNvSpPr/>
          <p:nvPr/>
        </p:nvSpPr>
        <p:spPr>
          <a:xfrm rot="16200000" flipH="1" flipV="1">
            <a:off x="6192078" y="2831463"/>
            <a:ext cx="1908212" cy="1368152"/>
          </a:xfrm>
          <a:prstGeom prst="bentArrow">
            <a:avLst>
              <a:gd name="adj1" fmla="val 25000"/>
              <a:gd name="adj2" fmla="val 25352"/>
              <a:gd name="adj3" fmla="val 25000"/>
              <a:gd name="adj4" fmla="val 43750"/>
            </a:avLst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箭头: 圆角右 11">
            <a:extLst>
              <a:ext uri="{FF2B5EF4-FFF2-40B4-BE49-F238E27FC236}">
                <a16:creationId xmlns:a16="http://schemas.microsoft.com/office/drawing/2014/main" id="{C19FE98A-17F2-FE47-9584-411A4A2EAB8D}"/>
              </a:ext>
            </a:extLst>
          </p:cNvPr>
          <p:cNvSpPr/>
          <p:nvPr/>
        </p:nvSpPr>
        <p:spPr>
          <a:xfrm rot="16200000" flipH="1">
            <a:off x="821717" y="2917645"/>
            <a:ext cx="1908213" cy="1152128"/>
          </a:xfrm>
          <a:prstGeom prst="bentArrow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C7946B2-6814-BE4A-9E6C-953E816F7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5" y="2214587"/>
            <a:ext cx="8279233" cy="40388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Identification </a:t>
            </a:r>
            <a:endParaRPr lang="zh-CN" altLang="en-US" dirty="0"/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BE5E7CEF-A047-F145-96AF-1F9361F30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290B25-2F5B-EC43-8C56-7036602B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However, a </a:t>
            </a:r>
            <a:r>
              <a:rPr lang="en-US" altLang="zh-CN" i="1" dirty="0">
                <a:solidFill>
                  <a:srgbClr val="FF0000"/>
                </a:solidFill>
              </a:rPr>
              <a:t>table</a:t>
            </a:r>
            <a:r>
              <a:rPr lang="en-US" altLang="zh-CN" dirty="0"/>
              <a:t> can be separated into multiple </a:t>
            </a:r>
            <a:r>
              <a:rPr lang="en-US" altLang="zh-CN" i="1" dirty="0">
                <a:solidFill>
                  <a:srgbClr val="FF0000"/>
                </a:solidFill>
              </a:rPr>
              <a:t>blocks</a:t>
            </a:r>
            <a:r>
              <a:rPr lang="en-US" altLang="zh-CN" i="1" dirty="0"/>
              <a:t>.</a:t>
            </a:r>
          </a:p>
          <a:p>
            <a:r>
              <a:rPr lang="en-US" altLang="zh-CN" dirty="0"/>
              <a:t>We merge </a:t>
            </a:r>
            <a:r>
              <a:rPr lang="en-US" altLang="zh-CN" i="1" dirty="0">
                <a:solidFill>
                  <a:srgbClr val="FF0000"/>
                </a:solidFill>
              </a:rPr>
              <a:t>blocks</a:t>
            </a:r>
            <a:r>
              <a:rPr lang="en-US" altLang="zh-CN" dirty="0"/>
              <a:t> with the same row / column headers.</a:t>
            </a:r>
          </a:p>
          <a:p>
            <a:endParaRPr kumimoji="1" lang="zh-CN" altLang="en-US" dirty="0"/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A38B94BF-DA09-FD4E-844C-C381A0A1EA39}"/>
              </a:ext>
            </a:extLst>
          </p:cNvPr>
          <p:cNvSpPr/>
          <p:nvPr/>
        </p:nvSpPr>
        <p:spPr bwMode="gray">
          <a:xfrm>
            <a:off x="755576" y="2486282"/>
            <a:ext cx="7808068" cy="1393079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92D02915-DDFB-D74C-8577-4277E6A6FAD1}"/>
              </a:ext>
            </a:extLst>
          </p:cNvPr>
          <p:cNvSpPr/>
          <p:nvPr/>
        </p:nvSpPr>
        <p:spPr bwMode="gray">
          <a:xfrm>
            <a:off x="755576" y="4149080"/>
            <a:ext cx="7808068" cy="504055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290D0037-6A79-8F4E-B1DC-1730085AA81C}"/>
              </a:ext>
            </a:extLst>
          </p:cNvPr>
          <p:cNvSpPr/>
          <p:nvPr/>
        </p:nvSpPr>
        <p:spPr bwMode="gray">
          <a:xfrm>
            <a:off x="729561" y="4853310"/>
            <a:ext cx="3194368" cy="1400125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3" name="圆角矩形 52">
            <a:extLst>
              <a:ext uri="{FF2B5EF4-FFF2-40B4-BE49-F238E27FC236}">
                <a16:creationId xmlns:a16="http://schemas.microsoft.com/office/drawing/2014/main" id="{B4CF8E71-4952-4244-B74B-19F3356126A2}"/>
              </a:ext>
            </a:extLst>
          </p:cNvPr>
          <p:cNvSpPr/>
          <p:nvPr/>
        </p:nvSpPr>
        <p:spPr bwMode="gray">
          <a:xfrm>
            <a:off x="2051720" y="2515941"/>
            <a:ext cx="6511923" cy="264987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cxnSp>
        <p:nvCxnSpPr>
          <p:cNvPr id="14" name="直线箭头连接符 17">
            <a:extLst>
              <a:ext uri="{FF2B5EF4-FFF2-40B4-BE49-F238E27FC236}">
                <a16:creationId xmlns:a16="http://schemas.microsoft.com/office/drawing/2014/main" id="{560CE712-046D-4CB8-B126-A10A66038D0E}"/>
              </a:ext>
            </a:extLst>
          </p:cNvPr>
          <p:cNvCxnSpPr>
            <a:cxnSpLocks/>
          </p:cNvCxnSpPr>
          <p:nvPr/>
        </p:nvCxnSpPr>
        <p:spPr>
          <a:xfrm flipV="1">
            <a:off x="2267744" y="2792542"/>
            <a:ext cx="0" cy="106850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9">
            <a:extLst>
              <a:ext uri="{FF2B5EF4-FFF2-40B4-BE49-F238E27FC236}">
                <a16:creationId xmlns:a16="http://schemas.microsoft.com/office/drawing/2014/main" id="{1C631F29-4FF8-4A05-84E4-9A77CA7C0E93}"/>
              </a:ext>
            </a:extLst>
          </p:cNvPr>
          <p:cNvCxnSpPr>
            <a:cxnSpLocks/>
          </p:cNvCxnSpPr>
          <p:nvPr/>
        </p:nvCxnSpPr>
        <p:spPr>
          <a:xfrm flipV="1">
            <a:off x="4211960" y="2792542"/>
            <a:ext cx="0" cy="99649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16">
            <a:extLst>
              <a:ext uri="{FF2B5EF4-FFF2-40B4-BE49-F238E27FC236}">
                <a16:creationId xmlns:a16="http://schemas.microsoft.com/office/drawing/2014/main" id="{C423B8B2-687A-4A78-A206-C663968B1F2A}"/>
              </a:ext>
            </a:extLst>
          </p:cNvPr>
          <p:cNvSpPr/>
          <p:nvPr/>
        </p:nvSpPr>
        <p:spPr bwMode="gray">
          <a:xfrm>
            <a:off x="683568" y="2486282"/>
            <a:ext cx="7892107" cy="2224319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cxnSp>
        <p:nvCxnSpPr>
          <p:cNvPr id="16" name="直线箭头连接符 17">
            <a:extLst>
              <a:ext uri="{FF2B5EF4-FFF2-40B4-BE49-F238E27FC236}">
                <a16:creationId xmlns:a16="http://schemas.microsoft.com/office/drawing/2014/main" id="{04FB727D-FD6C-46DE-9741-B0FEBEBD2205}"/>
              </a:ext>
            </a:extLst>
          </p:cNvPr>
          <p:cNvCxnSpPr>
            <a:cxnSpLocks/>
          </p:cNvCxnSpPr>
          <p:nvPr/>
        </p:nvCxnSpPr>
        <p:spPr>
          <a:xfrm flipV="1">
            <a:off x="6156176" y="2792542"/>
            <a:ext cx="0" cy="106850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4D7F4E3-3D14-4869-8CC6-DDC61CEFED3F}"/>
              </a:ext>
            </a:extLst>
          </p:cNvPr>
          <p:cNvGrpSpPr/>
          <p:nvPr/>
        </p:nvGrpSpPr>
        <p:grpSpPr>
          <a:xfrm>
            <a:off x="2627784" y="2780928"/>
            <a:ext cx="4032448" cy="1716578"/>
            <a:chOff x="2627784" y="2780928"/>
            <a:chExt cx="4032448" cy="1716578"/>
          </a:xfrm>
        </p:grpSpPr>
        <p:cxnSp>
          <p:nvCxnSpPr>
            <p:cNvPr id="18" name="直线箭头连接符 19">
              <a:extLst>
                <a:ext uri="{FF2B5EF4-FFF2-40B4-BE49-F238E27FC236}">
                  <a16:creationId xmlns:a16="http://schemas.microsoft.com/office/drawing/2014/main" id="{8D9110F2-D669-4130-B958-DA3E9197E0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008" y="2780928"/>
              <a:ext cx="0" cy="171657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箭头连接符 19">
              <a:extLst>
                <a:ext uri="{FF2B5EF4-FFF2-40B4-BE49-F238E27FC236}">
                  <a16:creationId xmlns:a16="http://schemas.microsoft.com/office/drawing/2014/main" id="{DFE9799B-2770-4C0C-8F69-29E15C7D0F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0232" y="2780928"/>
              <a:ext cx="0" cy="171657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箭头连接符 19">
              <a:extLst>
                <a:ext uri="{FF2B5EF4-FFF2-40B4-BE49-F238E27FC236}">
                  <a16:creationId xmlns:a16="http://schemas.microsoft.com/office/drawing/2014/main" id="{3E599848-810E-4893-8FE3-91AF74BC6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784" y="2780928"/>
              <a:ext cx="0" cy="171657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圆角矩形 16">
            <a:extLst>
              <a:ext uri="{FF2B5EF4-FFF2-40B4-BE49-F238E27FC236}">
                <a16:creationId xmlns:a16="http://schemas.microsoft.com/office/drawing/2014/main" id="{2A80BF33-7AE8-47DD-A1C8-2F91E69AAF11}"/>
              </a:ext>
            </a:extLst>
          </p:cNvPr>
          <p:cNvSpPr/>
          <p:nvPr/>
        </p:nvSpPr>
        <p:spPr bwMode="gray">
          <a:xfrm>
            <a:off x="714156" y="4889703"/>
            <a:ext cx="3209772" cy="1347609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59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13" grpId="0" animBg="1"/>
      <p:bldP spid="13" grpId="1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CE694E1-97CE-5E42-85E2-4A31FEA13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3" y="4417841"/>
            <a:ext cx="4700371" cy="18896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Features – Structure</a:t>
            </a:r>
            <a:endParaRPr lang="zh-CN" altLang="en-US" dirty="0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93983056-F1E7-A14A-9D6E-3CDDDA8B6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B3C6333-0B9F-1F4D-B0C4-90920D6E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077913"/>
            <a:ext cx="8383002" cy="821027"/>
          </a:xfrm>
        </p:spPr>
        <p:txBody>
          <a:bodyPr/>
          <a:lstStyle/>
          <a:p>
            <a:r>
              <a:rPr lang="en-US" altLang="zh-CN" dirty="0"/>
              <a:t>Column</a:t>
            </a:r>
            <a:r>
              <a:rPr lang="zh-CN" altLang="en-US" dirty="0"/>
              <a:t> </a:t>
            </a:r>
            <a:r>
              <a:rPr lang="en-US" altLang="zh-CN" dirty="0"/>
              <a:t>/ Row headers</a:t>
            </a:r>
          </a:p>
          <a:p>
            <a:pPr lvl="1"/>
            <a:r>
              <a:rPr lang="en-US" altLang="zh-CN" dirty="0">
                <a:solidFill>
                  <a:srgbClr val="5652F9"/>
                </a:solidFill>
              </a:rPr>
              <a:t>How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many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common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headers?</a:t>
            </a:r>
            <a:endParaRPr lang="zh-CN" altLang="en-US" dirty="0">
              <a:solidFill>
                <a:srgbClr val="5652F9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95361C-36BB-F541-AE89-072CEA819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9" y="2197015"/>
            <a:ext cx="5300919" cy="1922751"/>
          </a:xfrm>
          <a:prstGeom prst="rect">
            <a:avLst/>
          </a:prstGeom>
        </p:spPr>
      </p:pic>
      <p:cxnSp>
        <p:nvCxnSpPr>
          <p:cNvPr id="15" name="Straight Arrow Connector 5">
            <a:extLst>
              <a:ext uri="{FF2B5EF4-FFF2-40B4-BE49-F238E27FC236}">
                <a16:creationId xmlns:a16="http://schemas.microsoft.com/office/drawing/2014/main" id="{2ECACE83-4AAA-A64A-8167-793D19C4CA15}"/>
              </a:ext>
            </a:extLst>
          </p:cNvPr>
          <p:cNvCxnSpPr>
            <a:cxnSpLocks/>
          </p:cNvCxnSpPr>
          <p:nvPr/>
        </p:nvCxnSpPr>
        <p:spPr bwMode="auto">
          <a:xfrm>
            <a:off x="6391187" y="2606172"/>
            <a:ext cx="705456" cy="147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57B19266-080F-5843-B9EE-FC8A65C96096}"/>
              </a:ext>
            </a:extLst>
          </p:cNvPr>
          <p:cNvSpPr/>
          <p:nvPr/>
        </p:nvSpPr>
        <p:spPr bwMode="gray">
          <a:xfrm>
            <a:off x="1252419" y="2473396"/>
            <a:ext cx="4974465" cy="200055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B693AC9D-9460-7548-A7A0-0A9B0A4E0745}"/>
              </a:ext>
            </a:extLst>
          </p:cNvPr>
          <p:cNvSpPr/>
          <p:nvPr/>
        </p:nvSpPr>
        <p:spPr bwMode="gray">
          <a:xfrm>
            <a:off x="1115616" y="4725144"/>
            <a:ext cx="4320480" cy="288032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02C2C5E-2DBD-4D49-99C1-B0417F3124DF}"/>
                  </a:ext>
                </a:extLst>
              </p:cNvPr>
              <p:cNvSpPr txBox="1"/>
              <p:nvPr/>
            </p:nvSpPr>
            <p:spPr>
              <a:xfrm>
                <a:off x="7092280" y="2420888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02C2C5E-2DBD-4D49-99C1-B0417F312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420888"/>
                <a:ext cx="129614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6159E92-5679-844E-AA0D-70A6CD52D73F}"/>
                  </a:ext>
                </a:extLst>
              </p:cNvPr>
              <p:cNvSpPr txBox="1"/>
              <p:nvPr/>
            </p:nvSpPr>
            <p:spPr>
              <a:xfrm>
                <a:off x="7030343" y="5075699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6159E92-5679-844E-AA0D-70A6CD52D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343" y="5075699"/>
                <a:ext cx="129614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5">
            <a:extLst>
              <a:ext uri="{FF2B5EF4-FFF2-40B4-BE49-F238E27FC236}">
                <a16:creationId xmlns:a16="http://schemas.microsoft.com/office/drawing/2014/main" id="{CD8CA9DD-1B6F-254A-9760-DDE35E78C210}"/>
              </a:ext>
            </a:extLst>
          </p:cNvPr>
          <p:cNvCxnSpPr>
            <a:cxnSpLocks/>
          </p:cNvCxnSpPr>
          <p:nvPr/>
        </p:nvCxnSpPr>
        <p:spPr bwMode="auto">
          <a:xfrm>
            <a:off x="6324887" y="5260983"/>
            <a:ext cx="705456" cy="147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7682B8-E3D6-754C-A4D3-54438239EE23}"/>
                  </a:ext>
                </a:extLst>
              </p:cNvPr>
              <p:cNvSpPr txBox="1"/>
              <p:nvPr/>
            </p:nvSpPr>
            <p:spPr>
              <a:xfrm>
                <a:off x="6157108" y="4037003"/>
                <a:ext cx="2289508" cy="728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𝑆𝑖𝑚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7682B8-E3D6-754C-A4D3-54438239E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108" y="4037003"/>
                <a:ext cx="2289508" cy="728661"/>
              </a:xfrm>
              <a:prstGeom prst="rect">
                <a:avLst/>
              </a:prstGeom>
              <a:blipFill>
                <a:blip r:embed="rId7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99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D7477AE-39CD-0447-AAFF-29696CA67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9" y="4691174"/>
            <a:ext cx="4700371" cy="18896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Features – Structure</a:t>
            </a:r>
            <a:endParaRPr lang="zh-CN" altLang="en-US" dirty="0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93983056-F1E7-A14A-9D6E-3CDDDA8B6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B3C6333-0B9F-1F4D-B0C4-90920D6E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077913"/>
            <a:ext cx="8383002" cy="821027"/>
          </a:xfrm>
        </p:spPr>
        <p:txBody>
          <a:bodyPr/>
          <a:lstStyle/>
          <a:p>
            <a:r>
              <a:rPr lang="en-US" altLang="zh-CN" dirty="0"/>
              <a:t>Formulas</a:t>
            </a:r>
          </a:p>
          <a:p>
            <a:pPr lvl="1"/>
            <a:r>
              <a:rPr lang="en-US" altLang="zh-CN" dirty="0">
                <a:solidFill>
                  <a:srgbClr val="5652F9"/>
                </a:solidFill>
              </a:rPr>
              <a:t>How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many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common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parts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in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formulas?</a:t>
            </a:r>
            <a:endParaRPr lang="zh-CN" altLang="en-US" dirty="0">
              <a:solidFill>
                <a:srgbClr val="5652F9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3C629FA-F2C7-9F43-B499-493D927FE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9" y="2191139"/>
            <a:ext cx="5300919" cy="1922751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F780F92C-35E4-7042-A753-3E828D88BFF4}"/>
              </a:ext>
            </a:extLst>
          </p:cNvPr>
          <p:cNvSpPr/>
          <p:nvPr/>
        </p:nvSpPr>
        <p:spPr bwMode="gray">
          <a:xfrm>
            <a:off x="4007751" y="2636912"/>
            <a:ext cx="1128498" cy="1476978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F9AF75E8-0FD1-3D4D-9CC8-910F1B7AEF47}"/>
              </a:ext>
            </a:extLst>
          </p:cNvPr>
          <p:cNvSpPr/>
          <p:nvPr/>
        </p:nvSpPr>
        <p:spPr bwMode="gray">
          <a:xfrm>
            <a:off x="3283364" y="5231013"/>
            <a:ext cx="1128498" cy="1349825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1" name="圆角矩形标注 20">
            <a:extLst>
              <a:ext uri="{FF2B5EF4-FFF2-40B4-BE49-F238E27FC236}">
                <a16:creationId xmlns:a16="http://schemas.microsoft.com/office/drawing/2014/main" id="{D00FAB97-F141-4A45-9678-F5255483F25B}"/>
              </a:ext>
            </a:extLst>
          </p:cNvPr>
          <p:cNvSpPr/>
          <p:nvPr/>
        </p:nvSpPr>
        <p:spPr bwMode="gray">
          <a:xfrm>
            <a:off x="5784343" y="3008000"/>
            <a:ext cx="3179334" cy="510778"/>
          </a:xfrm>
          <a:prstGeom prst="wedgeRoundRectCallout">
            <a:avLst>
              <a:gd name="adj1" fmla="val -59488"/>
              <a:gd name="adj2" fmla="val 31542"/>
              <a:gd name="adj3" fmla="val 16667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SUM(RC[-3]:RC[-1])</a:t>
            </a:r>
            <a:endParaRPr lang="zh-CN" altLang="en-US" sz="2400" b="1" dirty="0"/>
          </a:p>
        </p:txBody>
      </p:sp>
      <p:sp>
        <p:nvSpPr>
          <p:cNvPr id="22" name="圆角矩形标注 21">
            <a:extLst>
              <a:ext uri="{FF2B5EF4-FFF2-40B4-BE49-F238E27FC236}">
                <a16:creationId xmlns:a16="http://schemas.microsoft.com/office/drawing/2014/main" id="{40B3D05E-5CCB-B742-B131-C6A6447CBE95}"/>
              </a:ext>
            </a:extLst>
          </p:cNvPr>
          <p:cNvSpPr/>
          <p:nvPr/>
        </p:nvSpPr>
        <p:spPr bwMode="gray">
          <a:xfrm>
            <a:off x="5779479" y="5636006"/>
            <a:ext cx="3179334" cy="510778"/>
          </a:xfrm>
          <a:prstGeom prst="wedgeRoundRectCallout">
            <a:avLst>
              <a:gd name="adj1" fmla="val -59488"/>
              <a:gd name="adj2" fmla="val 31542"/>
              <a:gd name="adj3" fmla="val 16667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SUM(RC[-2]:RC[-1])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56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Features – Structure</a:t>
            </a:r>
            <a:r>
              <a:rPr lang="zh-CN" altLang="en-US" dirty="0"/>
              <a:t> </a:t>
            </a: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93983056-F1E7-A14A-9D6E-3CDDDA8B6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B3C6333-0B9F-1F4D-B0C4-90920D6E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077913"/>
            <a:ext cx="8383002" cy="821027"/>
          </a:xfrm>
        </p:spPr>
        <p:txBody>
          <a:bodyPr/>
          <a:lstStyle/>
          <a:p>
            <a:r>
              <a:rPr lang="en-US" altLang="zh-CN" dirty="0"/>
              <a:t>Formulas</a:t>
            </a:r>
          </a:p>
          <a:p>
            <a:pPr lvl="1"/>
            <a:r>
              <a:rPr lang="en-US" altLang="zh-CN" dirty="0">
                <a:solidFill>
                  <a:srgbClr val="5652F9"/>
                </a:solidFill>
              </a:rPr>
              <a:t>Operators</a:t>
            </a:r>
          </a:p>
          <a:p>
            <a:pPr lvl="1"/>
            <a:r>
              <a:rPr lang="en-US" altLang="zh-CN" dirty="0">
                <a:solidFill>
                  <a:srgbClr val="5652F9"/>
                </a:solidFill>
              </a:rPr>
              <a:t>Parameters</a:t>
            </a:r>
          </a:p>
          <a:p>
            <a:pPr lvl="1"/>
            <a:endParaRPr lang="en-US" altLang="zh-CN" dirty="0">
              <a:solidFill>
                <a:schemeClr val="tx2"/>
              </a:solidFill>
            </a:endParaRPr>
          </a:p>
          <a:p>
            <a:pPr lvl="1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21" name="圆角矩形标注 20">
            <a:extLst>
              <a:ext uri="{FF2B5EF4-FFF2-40B4-BE49-F238E27FC236}">
                <a16:creationId xmlns:a16="http://schemas.microsoft.com/office/drawing/2014/main" id="{D00FAB97-F141-4A45-9678-F5255483F25B}"/>
              </a:ext>
            </a:extLst>
          </p:cNvPr>
          <p:cNvSpPr/>
          <p:nvPr/>
        </p:nvSpPr>
        <p:spPr bwMode="gray">
          <a:xfrm>
            <a:off x="546195" y="2917906"/>
            <a:ext cx="3179334" cy="510778"/>
          </a:xfrm>
          <a:prstGeom prst="wedgeRoundRectCallout">
            <a:avLst>
              <a:gd name="adj1" fmla="val -49901"/>
              <a:gd name="adj2" fmla="val 38562"/>
              <a:gd name="adj3" fmla="val 16667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SUM(RC[-3]:RC[-1])</a:t>
            </a:r>
            <a:endParaRPr lang="zh-CN" altLang="en-US" sz="2400" b="1" dirty="0"/>
          </a:p>
        </p:txBody>
      </p:sp>
      <p:sp>
        <p:nvSpPr>
          <p:cNvPr id="22" name="圆角矩形标注 21">
            <a:extLst>
              <a:ext uri="{FF2B5EF4-FFF2-40B4-BE49-F238E27FC236}">
                <a16:creationId xmlns:a16="http://schemas.microsoft.com/office/drawing/2014/main" id="{40B3D05E-5CCB-B742-B131-C6A6447CBE95}"/>
              </a:ext>
            </a:extLst>
          </p:cNvPr>
          <p:cNvSpPr/>
          <p:nvPr/>
        </p:nvSpPr>
        <p:spPr bwMode="gray">
          <a:xfrm>
            <a:off x="546195" y="4448283"/>
            <a:ext cx="3179334" cy="510778"/>
          </a:xfrm>
          <a:prstGeom prst="wedgeRoundRectCallout">
            <a:avLst>
              <a:gd name="adj1" fmla="val -49901"/>
              <a:gd name="adj2" fmla="val 38563"/>
              <a:gd name="adj3" fmla="val 16667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 SUM(RC[-2]:RC[-1])</a:t>
            </a:r>
            <a:endParaRPr lang="zh-CN" altLang="en-US" sz="2400" b="1" dirty="0"/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8E461EC0-487A-254B-9097-B8EEE604E89C}"/>
              </a:ext>
            </a:extLst>
          </p:cNvPr>
          <p:cNvSpPr/>
          <p:nvPr/>
        </p:nvSpPr>
        <p:spPr>
          <a:xfrm>
            <a:off x="3801038" y="2588587"/>
            <a:ext cx="770962" cy="1056438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037F736-8448-3040-AE30-9E0BC587628F}"/>
                  </a:ext>
                </a:extLst>
              </p:cNvPr>
              <p:cNvSpPr txBox="1"/>
              <p:nvPr/>
            </p:nvSpPr>
            <p:spPr>
              <a:xfrm>
                <a:off x="4758239" y="2394447"/>
                <a:ext cx="2406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𝑂𝑝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： </a:t>
                </a:r>
                <a:r>
                  <a:rPr kumimoji="1" lang="en-US" altLang="zh-CN" sz="2000" dirty="0"/>
                  <a:t>SUM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037F736-8448-3040-AE30-9E0BC587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39" y="2394447"/>
                <a:ext cx="2406049" cy="400110"/>
              </a:xfrm>
              <a:prstGeom prst="rect">
                <a:avLst/>
              </a:prstGeom>
              <a:blipFill>
                <a:blip r:embed="rId3"/>
                <a:stretch>
                  <a:fillRect l="-1053" t="-12500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11CA59C-9407-1F4C-A22E-496E12C239F4}"/>
                  </a:ext>
                </a:extLst>
              </p:cNvPr>
              <p:cNvSpPr txBox="1"/>
              <p:nvPr/>
            </p:nvSpPr>
            <p:spPr>
              <a:xfrm>
                <a:off x="4758238" y="3432850"/>
                <a:ext cx="3449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𝑃𝑎𝑟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：</a:t>
                </a:r>
                <a:r>
                  <a:rPr kumimoji="1" lang="en-US" altLang="zh-CN" sz="2000" dirty="0"/>
                  <a:t>RC[-3], RC[-2], RC[-1]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11CA59C-9407-1F4C-A22E-496E12C23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38" y="3432850"/>
                <a:ext cx="3449741" cy="400110"/>
              </a:xfrm>
              <a:prstGeom prst="rect">
                <a:avLst/>
              </a:prstGeom>
              <a:blipFill>
                <a:blip r:embed="rId4"/>
                <a:stretch>
                  <a:fillRect t="-909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>
            <a:extLst>
              <a:ext uri="{FF2B5EF4-FFF2-40B4-BE49-F238E27FC236}">
                <a16:creationId xmlns:a16="http://schemas.microsoft.com/office/drawing/2014/main" id="{D7E8F0D3-BCBC-C04C-9F74-708715D5BA18}"/>
              </a:ext>
            </a:extLst>
          </p:cNvPr>
          <p:cNvSpPr/>
          <p:nvPr/>
        </p:nvSpPr>
        <p:spPr>
          <a:xfrm>
            <a:off x="3854826" y="4172014"/>
            <a:ext cx="770962" cy="1056438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BF6750F-55F3-694E-9317-7AB05D2EC1F0}"/>
                  </a:ext>
                </a:extLst>
              </p:cNvPr>
              <p:cNvSpPr txBox="1"/>
              <p:nvPr/>
            </p:nvSpPr>
            <p:spPr>
              <a:xfrm>
                <a:off x="4758239" y="4088033"/>
                <a:ext cx="22620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𝑂𝑃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： </a:t>
                </a:r>
                <a:r>
                  <a:rPr kumimoji="1" lang="en-US" altLang="zh-CN" sz="2000" dirty="0"/>
                  <a:t>SUM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BF6750F-55F3-694E-9317-7AB05D2EC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39" y="4088033"/>
                <a:ext cx="2262034" cy="400110"/>
              </a:xfrm>
              <a:prstGeom prst="rect">
                <a:avLst/>
              </a:prstGeom>
              <a:blipFill>
                <a:blip r:embed="rId5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900D61D-1FC8-2742-89E7-FB18CA584EE8}"/>
                  </a:ext>
                </a:extLst>
              </p:cNvPr>
              <p:cNvSpPr txBox="1"/>
              <p:nvPr/>
            </p:nvSpPr>
            <p:spPr>
              <a:xfrm>
                <a:off x="4785168" y="5012926"/>
                <a:ext cx="3449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𝑃𝑎𝑟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：</a:t>
                </a:r>
                <a:r>
                  <a:rPr kumimoji="1" lang="en-US" altLang="zh-CN" sz="2000" dirty="0"/>
                  <a:t>RC[-2], RC[-1]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900D61D-1FC8-2742-89E7-FB18CA584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68" y="5012926"/>
                <a:ext cx="3449741" cy="400110"/>
              </a:xfrm>
              <a:prstGeom prst="rect">
                <a:avLst/>
              </a:prstGeom>
              <a:blipFill>
                <a:blip r:embed="rId6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7233E8-6F6F-3043-9AE6-7569021B3804}"/>
                  </a:ext>
                </a:extLst>
              </p:cNvPr>
              <p:cNvSpPr txBox="1"/>
              <p:nvPr/>
            </p:nvSpPr>
            <p:spPr>
              <a:xfrm>
                <a:off x="1916882" y="5777517"/>
                <a:ext cx="5256584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𝑆𝑖𝑚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𝑂𝑃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 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𝑂𝑃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𝑂𝑃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𝑂𝑃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𝑃𝑎𝑟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𝑃𝑎𝑟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𝑃𝑎𝑟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sub>
                                  </m:s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𝑃𝑎𝑟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∗ 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7233E8-6F6F-3043-9AE6-7569021B3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82" y="5777517"/>
                <a:ext cx="5256584" cy="783869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圆角矩形 19">
            <a:extLst>
              <a:ext uri="{FF2B5EF4-FFF2-40B4-BE49-F238E27FC236}">
                <a16:creationId xmlns:a16="http://schemas.microsoft.com/office/drawing/2014/main" id="{2F35BE7F-FBE1-DA45-9F20-E14E19E17157}"/>
              </a:ext>
            </a:extLst>
          </p:cNvPr>
          <p:cNvSpPr/>
          <p:nvPr/>
        </p:nvSpPr>
        <p:spPr bwMode="gray">
          <a:xfrm>
            <a:off x="5436096" y="2316970"/>
            <a:ext cx="879265" cy="640800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56783C45-3514-B542-9ACA-457A5E88D2F7}"/>
              </a:ext>
            </a:extLst>
          </p:cNvPr>
          <p:cNvSpPr/>
          <p:nvPr/>
        </p:nvSpPr>
        <p:spPr bwMode="gray">
          <a:xfrm>
            <a:off x="5436097" y="4016336"/>
            <a:ext cx="879264" cy="600937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B48D1864-B610-A54C-A8E0-44B5DAEC90E9}"/>
              </a:ext>
            </a:extLst>
          </p:cNvPr>
          <p:cNvSpPr/>
          <p:nvPr/>
        </p:nvSpPr>
        <p:spPr bwMode="gray">
          <a:xfrm>
            <a:off x="6359717" y="3319716"/>
            <a:ext cx="1715411" cy="600936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D5050A5D-F131-2549-9886-E6071A2CB6F3}"/>
              </a:ext>
            </a:extLst>
          </p:cNvPr>
          <p:cNvSpPr/>
          <p:nvPr/>
        </p:nvSpPr>
        <p:spPr bwMode="gray">
          <a:xfrm>
            <a:off x="5502012" y="4946072"/>
            <a:ext cx="1715411" cy="600936"/>
          </a:xfrm>
          <a:prstGeom prst="roundRect">
            <a:avLst/>
          </a:prstGeom>
          <a:solidFill>
            <a:srgbClr val="0070C0">
              <a:alpha val="20000"/>
            </a:srgb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48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  <p:bldP spid="7" grpId="0"/>
      <p:bldP spid="16" grpId="0"/>
      <p:bldP spid="19" grpId="0" animBg="1"/>
      <p:bldP spid="23" grpId="0"/>
      <p:bldP spid="24" grpId="0"/>
      <p:bldP spid="10" grpId="0"/>
      <p:bldP spid="20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Features – Format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8" y="1077913"/>
            <a:ext cx="8383002" cy="821027"/>
          </a:xfrm>
        </p:spPr>
        <p:txBody>
          <a:bodyPr/>
          <a:lstStyle/>
          <a:p>
            <a:r>
              <a:rPr lang="en-US" altLang="zh-CN" dirty="0"/>
              <a:t>Font</a:t>
            </a:r>
            <a:r>
              <a:rPr lang="zh-CN" altLang="en-US" dirty="0"/>
              <a:t> </a:t>
            </a:r>
            <a:r>
              <a:rPr lang="en-US" altLang="zh-CN" dirty="0"/>
              <a:t>colors</a:t>
            </a:r>
          </a:p>
          <a:p>
            <a:pPr lvl="1"/>
            <a:r>
              <a:rPr lang="en-US" altLang="zh-CN" dirty="0">
                <a:solidFill>
                  <a:srgbClr val="5652F9"/>
                </a:solidFill>
              </a:rPr>
              <a:t>How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many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common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font</a:t>
            </a:r>
            <a:r>
              <a:rPr lang="zh-CN" altLang="en-US" dirty="0">
                <a:solidFill>
                  <a:srgbClr val="5652F9"/>
                </a:solidFill>
              </a:rPr>
              <a:t> </a:t>
            </a:r>
            <a:r>
              <a:rPr lang="en-US" altLang="zh-CN" dirty="0">
                <a:solidFill>
                  <a:srgbClr val="5652F9"/>
                </a:solidFill>
              </a:rPr>
              <a:t>colors?</a:t>
            </a:r>
            <a:endParaRPr lang="zh-CN" altLang="en-US" dirty="0">
              <a:solidFill>
                <a:srgbClr val="5652F9"/>
              </a:solidFill>
            </a:endParaRP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93983056-F1E7-A14A-9D6E-3CDDDA8B6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7738" y="6475290"/>
            <a:ext cx="576262" cy="3195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1D25C20-9F7A-664E-86AE-122FFFFF4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3" y="4567958"/>
            <a:ext cx="4159874" cy="16723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B6D1EE-B2FF-4749-832D-7D4B44EBE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5" y="2482744"/>
            <a:ext cx="5300919" cy="1922751"/>
          </a:xfrm>
          <a:prstGeom prst="rect">
            <a:avLst/>
          </a:prstGeom>
        </p:spPr>
      </p:pic>
      <p:cxnSp>
        <p:nvCxnSpPr>
          <p:cNvPr id="16" name="Straight Arrow Connector 5">
            <a:extLst>
              <a:ext uri="{FF2B5EF4-FFF2-40B4-BE49-F238E27FC236}">
                <a16:creationId xmlns:a16="http://schemas.microsoft.com/office/drawing/2014/main" id="{4285CD57-BA06-D146-AE2C-99AA2455C08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12972" y="2367940"/>
            <a:ext cx="21541" cy="3489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1918AC9E-C799-C44A-9685-C70451347A21}"/>
              </a:ext>
            </a:extLst>
          </p:cNvPr>
          <p:cNvSpPr/>
          <p:nvPr/>
        </p:nvSpPr>
        <p:spPr bwMode="gray">
          <a:xfrm>
            <a:off x="977910" y="2735907"/>
            <a:ext cx="604054" cy="210389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A37D181-4A09-394F-9DD4-F6F61D429F1B}"/>
              </a:ext>
            </a:extLst>
          </p:cNvPr>
          <p:cNvSpPr txBox="1"/>
          <p:nvPr/>
        </p:nvSpPr>
        <p:spPr>
          <a:xfrm>
            <a:off x="6852770" y="290439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Red</a:t>
            </a:r>
            <a:r>
              <a:rPr kumimoji="1" lang="zh-CN" altLang="en-US" sz="2000" dirty="0"/>
              <a:t>：</a:t>
            </a:r>
            <a:r>
              <a:rPr kumimoji="1" lang="en-US" altLang="zh-CN" sz="2000" dirty="0"/>
              <a:t>1</a:t>
            </a:r>
            <a:endParaRPr kumimoji="1" lang="zh-CN" altLang="en-US" sz="20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B44CF83-56EA-C546-B6D0-85E7901A4349}"/>
              </a:ext>
            </a:extLst>
          </p:cNvPr>
          <p:cNvSpPr txBox="1"/>
          <p:nvPr/>
        </p:nvSpPr>
        <p:spPr>
          <a:xfrm>
            <a:off x="935238" y="2068135"/>
            <a:ext cx="78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Red</a:t>
            </a:r>
            <a:r>
              <a:rPr kumimoji="1" lang="en-US" altLang="zh-CN" dirty="0"/>
              <a:t>  </a:t>
            </a:r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F2B3937-53B5-5B47-97E8-BD870886128F}"/>
              </a:ext>
            </a:extLst>
          </p:cNvPr>
          <p:cNvSpPr txBox="1"/>
          <p:nvPr/>
        </p:nvSpPr>
        <p:spPr>
          <a:xfrm>
            <a:off x="980117" y="6469705"/>
            <a:ext cx="69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Red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5">
            <a:extLst>
              <a:ext uri="{FF2B5EF4-FFF2-40B4-BE49-F238E27FC236}">
                <a16:creationId xmlns:a16="http://schemas.microsoft.com/office/drawing/2014/main" id="{97344074-F148-4642-8DC2-64B2C0B522AD}"/>
              </a:ext>
            </a:extLst>
          </p:cNvPr>
          <p:cNvCxnSpPr>
            <a:cxnSpLocks/>
          </p:cNvCxnSpPr>
          <p:nvPr/>
        </p:nvCxnSpPr>
        <p:spPr bwMode="auto">
          <a:xfrm>
            <a:off x="1259632" y="5123202"/>
            <a:ext cx="0" cy="140214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2158B574-1624-B041-84A4-C902E66D552C}"/>
              </a:ext>
            </a:extLst>
          </p:cNvPr>
          <p:cNvSpPr/>
          <p:nvPr/>
        </p:nvSpPr>
        <p:spPr bwMode="gray">
          <a:xfrm>
            <a:off x="1668580" y="2744270"/>
            <a:ext cx="651600" cy="216000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cxnSp>
        <p:nvCxnSpPr>
          <p:cNvPr id="31" name="Straight Arrow Connector 5">
            <a:extLst>
              <a:ext uri="{FF2B5EF4-FFF2-40B4-BE49-F238E27FC236}">
                <a16:creationId xmlns:a16="http://schemas.microsoft.com/office/drawing/2014/main" id="{F32B9109-DCEB-0D46-BF2D-C36BA4300C76}"/>
              </a:ext>
            </a:extLst>
          </p:cNvPr>
          <p:cNvCxnSpPr>
            <a:cxnSpLocks/>
          </p:cNvCxnSpPr>
          <p:nvPr/>
        </p:nvCxnSpPr>
        <p:spPr bwMode="auto">
          <a:xfrm flipV="1">
            <a:off x="1907704" y="2367940"/>
            <a:ext cx="0" cy="346109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A84B7020-68B7-F046-8512-1B0761FFFC1F}"/>
              </a:ext>
            </a:extLst>
          </p:cNvPr>
          <p:cNvSpPr txBox="1"/>
          <p:nvPr/>
        </p:nvSpPr>
        <p:spPr>
          <a:xfrm>
            <a:off x="1747712" y="2083190"/>
            <a:ext cx="11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Black</a:t>
            </a:r>
            <a:endParaRPr kumimoji="1" lang="zh-CN" altLang="en-US" dirty="0"/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69FC8A32-BB45-754B-81F4-D2CAF3BEE453}"/>
              </a:ext>
            </a:extLst>
          </p:cNvPr>
          <p:cNvSpPr/>
          <p:nvPr/>
        </p:nvSpPr>
        <p:spPr bwMode="gray">
          <a:xfrm>
            <a:off x="1581963" y="4869184"/>
            <a:ext cx="653160" cy="216000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35F7A6DD-EAFE-CC49-8906-BF017D0E5B26}"/>
              </a:ext>
            </a:extLst>
          </p:cNvPr>
          <p:cNvSpPr/>
          <p:nvPr/>
        </p:nvSpPr>
        <p:spPr bwMode="gray">
          <a:xfrm>
            <a:off x="955012" y="4865095"/>
            <a:ext cx="524108" cy="208800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cxnSp>
        <p:nvCxnSpPr>
          <p:cNvPr id="43" name="Straight Arrow Connector 5">
            <a:extLst>
              <a:ext uri="{FF2B5EF4-FFF2-40B4-BE49-F238E27FC236}">
                <a16:creationId xmlns:a16="http://schemas.microsoft.com/office/drawing/2014/main" id="{604960B7-9AE3-C848-9584-E9B8641269E1}"/>
              </a:ext>
            </a:extLst>
          </p:cNvPr>
          <p:cNvCxnSpPr>
            <a:cxnSpLocks/>
          </p:cNvCxnSpPr>
          <p:nvPr/>
        </p:nvCxnSpPr>
        <p:spPr bwMode="auto">
          <a:xfrm>
            <a:off x="1979712" y="5097784"/>
            <a:ext cx="0" cy="142756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BCC6EBB2-E628-FB4F-A958-D740ADF0FCAC}"/>
              </a:ext>
            </a:extLst>
          </p:cNvPr>
          <p:cNvSpPr txBox="1"/>
          <p:nvPr/>
        </p:nvSpPr>
        <p:spPr>
          <a:xfrm>
            <a:off x="1743758" y="6475914"/>
            <a:ext cx="11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Black</a:t>
            </a:r>
            <a:endParaRPr kumimoji="1" lang="zh-CN" altLang="en-US" dirty="0"/>
          </a:p>
        </p:txBody>
      </p:sp>
      <p:sp>
        <p:nvSpPr>
          <p:cNvPr id="47" name="左大括号 46">
            <a:extLst>
              <a:ext uri="{FF2B5EF4-FFF2-40B4-BE49-F238E27FC236}">
                <a16:creationId xmlns:a16="http://schemas.microsoft.com/office/drawing/2014/main" id="{E99D470D-59BB-4049-86BA-06BF7871ABEF}"/>
              </a:ext>
            </a:extLst>
          </p:cNvPr>
          <p:cNvSpPr/>
          <p:nvPr/>
        </p:nvSpPr>
        <p:spPr>
          <a:xfrm>
            <a:off x="6007971" y="3007795"/>
            <a:ext cx="770962" cy="771998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D523928-26A6-0042-8A53-A7626D428B48}"/>
              </a:ext>
            </a:extLst>
          </p:cNvPr>
          <p:cNvSpPr txBox="1"/>
          <p:nvPr/>
        </p:nvSpPr>
        <p:spPr>
          <a:xfrm>
            <a:off x="6819126" y="350964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Black</a:t>
            </a:r>
            <a:r>
              <a:rPr kumimoji="1" lang="zh-CN" altLang="en-US" sz="2000" dirty="0"/>
              <a:t>：</a:t>
            </a:r>
            <a:r>
              <a:rPr kumimoji="1" lang="en-US" altLang="zh-CN" sz="2000" dirty="0"/>
              <a:t>41</a:t>
            </a:r>
            <a:endParaRPr kumimoji="1" lang="zh-CN" altLang="en-US" sz="20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FAF1490-A554-F74B-80AB-AF464797302E}"/>
              </a:ext>
            </a:extLst>
          </p:cNvPr>
          <p:cNvSpPr txBox="1"/>
          <p:nvPr/>
        </p:nvSpPr>
        <p:spPr>
          <a:xfrm>
            <a:off x="6871122" y="526330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Red</a:t>
            </a:r>
            <a:r>
              <a:rPr kumimoji="1" lang="zh-CN" altLang="en-US" sz="2000" dirty="0"/>
              <a:t>：</a:t>
            </a:r>
            <a:r>
              <a:rPr kumimoji="1" lang="en-US" altLang="zh-CN" sz="2000" dirty="0"/>
              <a:t>1</a:t>
            </a:r>
            <a:endParaRPr kumimoji="1" lang="zh-CN" altLang="en-US" sz="2000" dirty="0"/>
          </a:p>
        </p:txBody>
      </p:sp>
      <p:sp>
        <p:nvSpPr>
          <p:cNvPr id="50" name="左大括号 49">
            <a:extLst>
              <a:ext uri="{FF2B5EF4-FFF2-40B4-BE49-F238E27FC236}">
                <a16:creationId xmlns:a16="http://schemas.microsoft.com/office/drawing/2014/main" id="{37648DA6-66A8-C84A-8744-1758CD133064}"/>
              </a:ext>
            </a:extLst>
          </p:cNvPr>
          <p:cNvSpPr/>
          <p:nvPr/>
        </p:nvSpPr>
        <p:spPr>
          <a:xfrm>
            <a:off x="5934896" y="5427814"/>
            <a:ext cx="770962" cy="821027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DA78523-0E28-8945-B606-A5871C38F547}"/>
              </a:ext>
            </a:extLst>
          </p:cNvPr>
          <p:cNvSpPr txBox="1"/>
          <p:nvPr/>
        </p:nvSpPr>
        <p:spPr>
          <a:xfrm>
            <a:off x="6819126" y="586855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Black</a:t>
            </a:r>
            <a:r>
              <a:rPr kumimoji="1" lang="zh-CN" altLang="en-US" sz="2000" dirty="0"/>
              <a:t>：</a:t>
            </a:r>
            <a:r>
              <a:rPr kumimoji="1" lang="en-US" altLang="zh-CN" sz="2000" dirty="0"/>
              <a:t>29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07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5" grpId="0"/>
      <p:bldP spid="27" grpId="0"/>
      <p:bldP spid="30" grpId="0" animBg="1"/>
      <p:bldP spid="37" grpId="0"/>
      <p:bldP spid="38" grpId="0" animBg="1"/>
      <p:bldP spid="39" grpId="0" animBg="1"/>
      <p:bldP spid="46" grpId="0"/>
      <p:bldP spid="47" grpId="0" animBg="1"/>
      <p:bldP spid="48" grpId="0"/>
      <p:bldP spid="49" grpId="0"/>
      <p:bldP spid="50" grpId="0" animBg="1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Features – Format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圆角矩形标注 25">
                <a:extLst>
                  <a:ext uri="{FF2B5EF4-FFF2-40B4-BE49-F238E27FC236}">
                    <a16:creationId xmlns:a16="http://schemas.microsoft.com/office/drawing/2014/main" id="{2B9F11D3-6F51-5A44-9D95-7F11EC0AE3D5}"/>
                  </a:ext>
                </a:extLst>
              </p:cNvPr>
              <p:cNvSpPr/>
              <p:nvPr/>
            </p:nvSpPr>
            <p:spPr bwMode="gray">
              <a:xfrm>
                <a:off x="1742560" y="2779509"/>
                <a:ext cx="1361509" cy="513616"/>
              </a:xfrm>
              <a:prstGeom prst="wedgeRoundRectCallout">
                <a:avLst>
                  <a:gd name="adj1" fmla="val -49901"/>
                  <a:gd name="adj2" fmla="val 38562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6" name="圆角矩形标注 25">
                <a:extLst>
                  <a:ext uri="{FF2B5EF4-FFF2-40B4-BE49-F238E27FC236}">
                    <a16:creationId xmlns:a16="http://schemas.microsoft.com/office/drawing/2014/main" id="{2B9F11D3-6F51-5A44-9D95-7F11EC0AE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742560" y="2779509"/>
                <a:ext cx="1361509" cy="513616"/>
              </a:xfrm>
              <a:prstGeom prst="wedgeRoundRectCallout">
                <a:avLst>
                  <a:gd name="adj1" fmla="val -49901"/>
                  <a:gd name="adj2" fmla="val 3856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bg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圆角矩形标注 28">
                <a:extLst>
                  <a:ext uri="{FF2B5EF4-FFF2-40B4-BE49-F238E27FC236}">
                    <a16:creationId xmlns:a16="http://schemas.microsoft.com/office/drawing/2014/main" id="{D0512611-005F-8545-8E35-4718D437F4C2}"/>
                  </a:ext>
                </a:extLst>
              </p:cNvPr>
              <p:cNvSpPr/>
              <p:nvPr/>
            </p:nvSpPr>
            <p:spPr bwMode="gray">
              <a:xfrm>
                <a:off x="1771040" y="4317600"/>
                <a:ext cx="1360800" cy="513616"/>
              </a:xfrm>
              <a:prstGeom prst="wedgeRoundRectCallout">
                <a:avLst>
                  <a:gd name="adj1" fmla="val -49901"/>
                  <a:gd name="adj2" fmla="val 38562"/>
                  <a:gd name="adj3" fmla="val 16667"/>
                </a:avLst>
              </a:prstGeom>
              <a:ln w="38100"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9" name="圆角矩形标注 28">
                <a:extLst>
                  <a:ext uri="{FF2B5EF4-FFF2-40B4-BE49-F238E27FC236}">
                    <a16:creationId xmlns:a16="http://schemas.microsoft.com/office/drawing/2014/main" id="{D0512611-005F-8545-8E35-4718D437F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771040" y="4317600"/>
                <a:ext cx="1360800" cy="513616"/>
              </a:xfrm>
              <a:prstGeom prst="wedgeRoundRectCallout">
                <a:avLst>
                  <a:gd name="adj1" fmla="val -49901"/>
                  <a:gd name="adj2" fmla="val 3856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左大括号 31">
            <a:extLst>
              <a:ext uri="{FF2B5EF4-FFF2-40B4-BE49-F238E27FC236}">
                <a16:creationId xmlns:a16="http://schemas.microsoft.com/office/drawing/2014/main" id="{ECBCC2BA-FF21-8F41-B6DC-C566F795B14B}"/>
              </a:ext>
            </a:extLst>
          </p:cNvPr>
          <p:cNvSpPr/>
          <p:nvPr/>
        </p:nvSpPr>
        <p:spPr>
          <a:xfrm>
            <a:off x="3160960" y="2649249"/>
            <a:ext cx="770962" cy="821027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BFDCDEC4-564E-FB4B-B07A-B7B830220153}"/>
              </a:ext>
            </a:extLst>
          </p:cNvPr>
          <p:cNvSpPr/>
          <p:nvPr/>
        </p:nvSpPr>
        <p:spPr>
          <a:xfrm>
            <a:off x="3160960" y="4293096"/>
            <a:ext cx="770962" cy="673679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78C215D-9A26-104F-9CFA-9E025C7748F2}"/>
                  </a:ext>
                </a:extLst>
              </p:cNvPr>
              <p:cNvSpPr txBox="1"/>
              <p:nvPr/>
            </p:nvSpPr>
            <p:spPr>
              <a:xfrm>
                <a:off x="3923928" y="2507306"/>
                <a:ext cx="309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/>
                  <a:t>&lt;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𝐾𝑒𝑦</m:t>
                    </m:r>
                  </m:oMath>
                </a14:m>
                <a:r>
                  <a:rPr kumimoji="1"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𝐶𝑜𝑢𝑛𝑡</m:t>
                    </m:r>
                  </m:oMath>
                </a14:m>
                <a:r>
                  <a:rPr kumimoji="1" lang="en-US" altLang="zh-CN" sz="2000" dirty="0"/>
                  <a:t>&gt; : &lt;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Red</a:t>
                </a:r>
                <a:r>
                  <a:rPr kumimoji="1" lang="en-US" altLang="zh-CN" sz="2000" dirty="0"/>
                  <a:t>, 1&gt;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78C215D-9A26-104F-9CFA-9E025C774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507306"/>
                <a:ext cx="3096344" cy="400110"/>
              </a:xfrm>
              <a:prstGeom prst="rect">
                <a:avLst/>
              </a:prstGeom>
              <a:blipFill>
                <a:blip r:embed="rId5"/>
                <a:stretch>
                  <a:fillRect l="-216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CB26883-A473-8B46-953A-855E33FB82CD}"/>
                  </a:ext>
                </a:extLst>
              </p:cNvPr>
              <p:cNvSpPr txBox="1"/>
              <p:nvPr/>
            </p:nvSpPr>
            <p:spPr>
              <a:xfrm>
                <a:off x="3923928" y="3173295"/>
                <a:ext cx="3965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/>
                  <a:t>&lt;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𝐾𝑒𝑦</m:t>
                    </m:r>
                  </m:oMath>
                </a14:m>
                <a:r>
                  <a:rPr kumimoji="1"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𝐶𝑜𝑢𝑛𝑡</m:t>
                    </m:r>
                  </m:oMath>
                </a14:m>
                <a:r>
                  <a:rPr kumimoji="1" lang="en-US" altLang="zh-CN" sz="2000" dirty="0"/>
                  <a:t>&gt; : &lt;Black, 41&gt;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CB26883-A473-8B46-953A-855E33FB8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173295"/>
                <a:ext cx="3965667" cy="400110"/>
              </a:xfrm>
              <a:prstGeom prst="rect">
                <a:avLst/>
              </a:prstGeom>
              <a:blipFill>
                <a:blip r:embed="rId6"/>
                <a:stretch>
                  <a:fillRect l="-1692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1C7E6A4-0563-F747-842B-553A152474E2}"/>
                  </a:ext>
                </a:extLst>
              </p:cNvPr>
              <p:cNvSpPr txBox="1"/>
              <p:nvPr/>
            </p:nvSpPr>
            <p:spPr>
              <a:xfrm>
                <a:off x="3923928" y="4086665"/>
                <a:ext cx="309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/>
                  <a:t> &lt;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𝐾𝑒𝑦</m:t>
                    </m:r>
                  </m:oMath>
                </a14:m>
                <a:r>
                  <a:rPr kumimoji="1"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𝐶𝑜𝑢𝑛𝑡</m:t>
                    </m:r>
                  </m:oMath>
                </a14:m>
                <a:r>
                  <a:rPr kumimoji="1" lang="en-US" altLang="zh-CN" sz="2000" dirty="0"/>
                  <a:t>&gt; : &lt;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Red</a:t>
                </a:r>
                <a:r>
                  <a:rPr kumimoji="1" lang="en-US" altLang="zh-CN" sz="2000" dirty="0"/>
                  <a:t>, 1&gt;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1C7E6A4-0563-F747-842B-553A15247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86665"/>
                <a:ext cx="3096344" cy="400110"/>
              </a:xfrm>
              <a:prstGeom prst="rect">
                <a:avLst/>
              </a:prstGeom>
              <a:blipFill>
                <a:blip r:embed="rId7"/>
                <a:stretch>
                  <a:fillRect l="-197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F2DC5E6-6F99-3344-9F5D-5F63A4DAE0DB}"/>
                  </a:ext>
                </a:extLst>
              </p:cNvPr>
              <p:cNvSpPr txBox="1"/>
              <p:nvPr/>
            </p:nvSpPr>
            <p:spPr>
              <a:xfrm>
                <a:off x="3923928" y="4738678"/>
                <a:ext cx="38095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/>
                  <a:t>&lt;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𝐾𝑒𝑦</m:t>
                    </m:r>
                  </m:oMath>
                </a14:m>
                <a:r>
                  <a:rPr kumimoji="1"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𝐶𝑜𝑢𝑛𝑡</m:t>
                    </m:r>
                  </m:oMath>
                </a14:m>
                <a:r>
                  <a:rPr kumimoji="1" lang="en-US" altLang="zh-CN" sz="2000" dirty="0"/>
                  <a:t>&gt; :&lt;Black, 29&gt;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F2DC5E6-6F99-3344-9F5D-5F63A4DAE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738678"/>
                <a:ext cx="3809571" cy="400110"/>
              </a:xfrm>
              <a:prstGeom prst="rect">
                <a:avLst/>
              </a:prstGeom>
              <a:blipFill>
                <a:blip r:embed="rId8"/>
                <a:stretch>
                  <a:fillRect l="-1661" t="-6061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FE8745A-E198-5D42-B2AB-753ED598BD0C}"/>
                  </a:ext>
                </a:extLst>
              </p:cNvPr>
              <p:cNvSpPr txBox="1"/>
              <p:nvPr/>
            </p:nvSpPr>
            <p:spPr>
              <a:xfrm>
                <a:off x="1439652" y="5595421"/>
                <a:ext cx="6264696" cy="78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=1 − 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𝑘𝑒𝑦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𝐶𝑜𝑢𝑛𝑡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𝑘𝑒𝑦</m:t>
                              </m:r>
                            </m:e>
                          </m:d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𝐶𝑜𝑢𝑛𝑡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𝑘𝑒𝑦</m:t>
                              </m:r>
                            </m:e>
                          </m:d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𝑘𝑒𝑦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𝐶𝑜𝑢𝑛𝑡</m:t>
                          </m:r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𝑘𝑒𝑦</m:t>
                              </m:r>
                            </m:e>
                          </m:d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𝐶𝑜𝑢𝑛𝑡</m:t>
                          </m:r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𝑘𝑒𝑦</m:t>
                              </m:r>
                            </m:e>
                          </m:d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FE8745A-E198-5D42-B2AB-753ED598B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52" y="5595421"/>
                <a:ext cx="6264696" cy="784317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圆角矩形 13">
            <a:extLst>
              <a:ext uri="{FF2B5EF4-FFF2-40B4-BE49-F238E27FC236}">
                <a16:creationId xmlns:a16="http://schemas.microsoft.com/office/drawing/2014/main" id="{8F13BC95-7FF4-6542-899D-745A2C8D4816}"/>
              </a:ext>
            </a:extLst>
          </p:cNvPr>
          <p:cNvSpPr/>
          <p:nvPr/>
        </p:nvSpPr>
        <p:spPr bwMode="gray">
          <a:xfrm>
            <a:off x="3707904" y="5545478"/>
            <a:ext cx="3780000" cy="400110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F79EB599-F6C4-9247-91BC-5A60E0E0FC1C}"/>
              </a:ext>
            </a:extLst>
          </p:cNvPr>
          <p:cNvSpPr/>
          <p:nvPr/>
        </p:nvSpPr>
        <p:spPr bwMode="gray">
          <a:xfrm>
            <a:off x="3707904" y="6029571"/>
            <a:ext cx="3780000" cy="400110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E9386DE-18A6-1944-986C-2A9669192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Key frequency distribution</a:t>
            </a:r>
          </a:p>
          <a:p>
            <a:pPr lvl="1"/>
            <a:r>
              <a:rPr kumimoji="1" lang="en-US" altLang="zh-CN" dirty="0"/>
              <a:t>How similar are their distributions of font colors?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49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4" grpId="1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 Summary</a:t>
            </a:r>
            <a:endParaRPr lang="zh-CN" altLang="en-US" dirty="0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93983056-F1E7-A14A-9D6E-3CDDDA8B6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5BA4FE4-42E3-EB4C-A2A8-4A28BF3ECA4D}"/>
              </a:ext>
            </a:extLst>
          </p:cNvPr>
          <p:cNvGraphicFramePr>
            <a:graphicFrameLocks noGrp="1"/>
          </p:cNvGraphicFramePr>
          <p:nvPr/>
        </p:nvGraphicFramePr>
        <p:xfrm>
          <a:off x="1763886" y="1498765"/>
          <a:ext cx="3024138" cy="4956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922">
                  <a:extLst>
                    <a:ext uri="{9D8B030D-6E8A-4147-A177-3AD203B41FA5}">
                      <a16:colId xmlns:a16="http://schemas.microsoft.com/office/drawing/2014/main" val="97147974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749928820"/>
                    </a:ext>
                  </a:extLst>
                </a:gridCol>
              </a:tblGrid>
              <a:tr h="567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Feature name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272447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Column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header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326530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Row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header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135667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Formula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56102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Cell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type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118139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Font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596309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Font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type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17771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Font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style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230530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Bottom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border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06042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Top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border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73405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Left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border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39116"/>
                  </a:ext>
                </a:extLst>
              </a:tr>
              <a:tr h="360515"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Right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border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706172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Background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27966"/>
                  </a:ext>
                </a:extLst>
              </a:tr>
            </a:tbl>
          </a:graphicData>
        </a:graphic>
      </p:graphicFrame>
      <p:sp>
        <p:nvSpPr>
          <p:cNvPr id="6" name="右大括号 5">
            <a:extLst>
              <a:ext uri="{FF2B5EF4-FFF2-40B4-BE49-F238E27FC236}">
                <a16:creationId xmlns:a16="http://schemas.microsoft.com/office/drawing/2014/main" id="{57FABF29-DB54-4544-86AD-7C1C96EE86EE}"/>
              </a:ext>
            </a:extLst>
          </p:cNvPr>
          <p:cNvSpPr/>
          <p:nvPr/>
        </p:nvSpPr>
        <p:spPr>
          <a:xfrm>
            <a:off x="4780371" y="2052975"/>
            <a:ext cx="903295" cy="1520041"/>
          </a:xfrm>
          <a:prstGeom prst="righ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右大括号 6">
            <a:extLst>
              <a:ext uri="{FF2B5EF4-FFF2-40B4-BE49-F238E27FC236}">
                <a16:creationId xmlns:a16="http://schemas.microsoft.com/office/drawing/2014/main" id="{C8DAADF1-1697-AD4F-9166-FEFFA875FC9C}"/>
              </a:ext>
            </a:extLst>
          </p:cNvPr>
          <p:cNvSpPr/>
          <p:nvPr/>
        </p:nvSpPr>
        <p:spPr>
          <a:xfrm>
            <a:off x="4780371" y="3645024"/>
            <a:ext cx="903295" cy="2810664"/>
          </a:xfrm>
          <a:prstGeom prst="righ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6FB3547-8A4E-3E49-94A8-27E1DAF90074}"/>
              </a:ext>
            </a:extLst>
          </p:cNvPr>
          <p:cNvSpPr txBox="1"/>
          <p:nvPr/>
        </p:nvSpPr>
        <p:spPr>
          <a:xfrm>
            <a:off x="5868144" y="2393012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Structure features</a:t>
            </a:r>
          </a:p>
          <a:p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A96C5A-FD6C-874B-ACFF-4DD43063ED7E}"/>
              </a:ext>
            </a:extLst>
          </p:cNvPr>
          <p:cNvSpPr txBox="1"/>
          <p:nvPr/>
        </p:nvSpPr>
        <p:spPr>
          <a:xfrm>
            <a:off x="5868144" y="4552197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Format features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923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Clone Identification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A group of table clones and non table clones</a:t>
            </a:r>
          </a:p>
          <a:p>
            <a:pPr lvl="0"/>
            <a:endParaRPr lang="en-US" altLang="zh-CN" dirty="0"/>
          </a:p>
          <a:p>
            <a:pPr lvl="0"/>
            <a:r>
              <a:rPr lang="en-US" altLang="zh-CN" dirty="0"/>
              <a:t>Binary classifier</a:t>
            </a:r>
          </a:p>
          <a:p>
            <a:pPr lvl="1"/>
            <a:r>
              <a:rPr lang="en-US" altLang="zh-CN" dirty="0">
                <a:solidFill>
                  <a:srgbClr val="5652F9"/>
                </a:solidFill>
              </a:rPr>
              <a:t>Random Forest classifier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 dirty="0"/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A90A7148-E0F0-D947-91AA-462AFDB30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83" y="3832502"/>
            <a:ext cx="1625600" cy="16256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07D1FC6-06E6-BC45-846D-B79176B688E5}"/>
              </a:ext>
            </a:extLst>
          </p:cNvPr>
          <p:cNvSpPr txBox="1"/>
          <p:nvPr/>
        </p:nvSpPr>
        <p:spPr>
          <a:xfrm>
            <a:off x="504079" y="5724970"/>
            <a:ext cx="2438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12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features</a:t>
            </a:r>
            <a:endParaRPr kumimoji="1" lang="zh-CN" altLang="en-US" sz="20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8EAB468-66BC-D14D-B061-5761B0279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9872" y="3945294"/>
            <a:ext cx="1702048" cy="17020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E8069-CFB0-CF42-93D3-2C6A956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2106" y="4603410"/>
            <a:ext cx="1174677" cy="99961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7041329-CA1F-B14A-8C0F-A7895332C37F}"/>
              </a:ext>
            </a:extLst>
          </p:cNvPr>
          <p:cNvSpPr txBox="1"/>
          <p:nvPr/>
        </p:nvSpPr>
        <p:spPr>
          <a:xfrm>
            <a:off x="6763030" y="5625815"/>
            <a:ext cx="2438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Clone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non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clone</a:t>
            </a:r>
            <a:endParaRPr kumimoji="1"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0BC154-D405-E448-9990-E673762CA87E}"/>
              </a:ext>
            </a:extLst>
          </p:cNvPr>
          <p:cNvSpPr txBox="1"/>
          <p:nvPr/>
        </p:nvSpPr>
        <p:spPr>
          <a:xfrm>
            <a:off x="3547442" y="5756880"/>
            <a:ext cx="2438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Binary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classifier</a:t>
            </a:r>
            <a:endParaRPr kumimoji="1" lang="zh-CN" altLang="en-US" sz="2000" b="1" dirty="0"/>
          </a:p>
        </p:txBody>
      </p:sp>
      <p:cxnSp>
        <p:nvCxnSpPr>
          <p:cNvPr id="14" name="直接箭头连接符 78">
            <a:extLst>
              <a:ext uri="{FF2B5EF4-FFF2-40B4-BE49-F238E27FC236}">
                <a16:creationId xmlns:a16="http://schemas.microsoft.com/office/drawing/2014/main" id="{EFD3ED4A-AB31-7C46-A5D3-E1E82965BE96}"/>
              </a:ext>
            </a:extLst>
          </p:cNvPr>
          <p:cNvCxnSpPr>
            <a:cxnSpLocks/>
          </p:cNvCxnSpPr>
          <p:nvPr/>
        </p:nvCxnSpPr>
        <p:spPr>
          <a:xfrm>
            <a:off x="2418602" y="4751299"/>
            <a:ext cx="1118707" cy="213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78">
            <a:extLst>
              <a:ext uri="{FF2B5EF4-FFF2-40B4-BE49-F238E27FC236}">
                <a16:creationId xmlns:a16="http://schemas.microsoft.com/office/drawing/2014/main" id="{D258E2BB-1EF5-0B47-8AB5-0A8DBCF12B75}"/>
              </a:ext>
            </a:extLst>
          </p:cNvPr>
          <p:cNvCxnSpPr>
            <a:cxnSpLocks/>
          </p:cNvCxnSpPr>
          <p:nvPr/>
        </p:nvCxnSpPr>
        <p:spPr>
          <a:xfrm>
            <a:off x="5585319" y="4645302"/>
            <a:ext cx="93037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281CEF22-2820-5C4A-86E6-F0BC884275F7}"/>
              </a:ext>
            </a:extLst>
          </p:cNvPr>
          <p:cNvSpPr/>
          <p:nvPr/>
        </p:nvSpPr>
        <p:spPr>
          <a:xfrm>
            <a:off x="5353429" y="4894197"/>
            <a:ext cx="1409601" cy="29260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/>
              <a:t>Predict</a:t>
            </a:r>
            <a:endParaRPr lang="zh-CN" altLang="en-US" sz="20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BF4166A-749C-274C-8D17-581BE3837435}"/>
              </a:ext>
            </a:extLst>
          </p:cNvPr>
          <p:cNvSpPr/>
          <p:nvPr/>
        </p:nvSpPr>
        <p:spPr>
          <a:xfrm>
            <a:off x="2317942" y="4976785"/>
            <a:ext cx="1409601" cy="29260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/>
              <a:t>Calculate</a:t>
            </a:r>
            <a:endParaRPr lang="zh-CN" altLang="en-US" sz="2000" b="1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9D5F41B-5CF1-1044-B18F-BEC9FE7AA2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06" y="3486658"/>
            <a:ext cx="1094270" cy="10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99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RQ1: How effective is LTC in detecting table clones in spreadsheets?</a:t>
            </a:r>
          </a:p>
          <a:p>
            <a:endParaRPr lang="en-US" altLang="zh-CN" dirty="0"/>
          </a:p>
          <a:p>
            <a:r>
              <a:rPr lang="en-US" altLang="zh-CN" dirty="0"/>
              <a:t>RQ2: How is LTC compared with existing techniques, e.g., </a:t>
            </a:r>
            <a:r>
              <a:rPr lang="en-US" altLang="zh-CN" dirty="0" err="1"/>
              <a:t>TableCheck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altLang="zh-CN" dirty="0"/>
              <a:t>RQ3:</a:t>
            </a:r>
            <a:r>
              <a:rPr lang="zh-CN" altLang="en-US" dirty="0"/>
              <a:t> </a:t>
            </a:r>
            <a:r>
              <a:rPr lang="en-US" altLang="zh-CN" dirty="0"/>
              <a:t>Is LTC robust on different datasets?</a:t>
            </a:r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908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Build Ground Truth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Experimental subject</a:t>
            </a:r>
            <a:endParaRPr lang="en-US" altLang="zh-CN" sz="2800" dirty="0"/>
          </a:p>
          <a:p>
            <a:pPr lvl="1"/>
            <a:r>
              <a:rPr lang="en-US" altLang="zh-CN" dirty="0"/>
              <a:t>EUSES [1]</a:t>
            </a:r>
          </a:p>
          <a:p>
            <a:pPr lvl="1"/>
            <a:r>
              <a:rPr lang="en-US" altLang="zh-CN" dirty="0"/>
              <a:t>Enron [2]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Sample spreadsheets and manually extract all table clones.</a:t>
            </a:r>
          </a:p>
          <a:p>
            <a:pPr lvl="1"/>
            <a:r>
              <a:rPr lang="en-US" altLang="zh-CN" dirty="0"/>
              <a:t>Sample 50 spreadsheets in EUSES and Enron, respectively.</a:t>
            </a:r>
          </a:p>
          <a:p>
            <a:pPr lvl="1"/>
            <a:r>
              <a:rPr lang="en-US" altLang="zh-CN" dirty="0"/>
              <a:t>Label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clones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non</a:t>
            </a:r>
            <a:r>
              <a:rPr lang="zh-CN" altLang="en-US" dirty="0"/>
              <a:t> </a:t>
            </a:r>
            <a:r>
              <a:rPr lang="en-US" altLang="zh-CN" dirty="0"/>
              <a:t>clones in the spreadsheets.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-10041" y="5917681"/>
            <a:ext cx="9144000" cy="87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[1] M. Fisher, et al., “The EUSES spreadsheet corpus: a Shared resource for supporting experimentation with spreadsheet dependability mechanisms” , WEUSE</a:t>
            </a:r>
            <a:r>
              <a:rPr lang="zh-CN" altLang="en-US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I 2005.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[2] F. Hermans, et al., “Enron’s spreadsheets and related emails: A dataset and analysis”, ICSE 2015.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061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Cloning in Spreadsheet Development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34948" y="6228020"/>
            <a:ext cx="1376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New report</a:t>
            </a:r>
            <a:endParaRPr lang="zh-CN" altLang="en-US" sz="2000" b="1" dirty="0"/>
          </a:p>
        </p:txBody>
      </p:sp>
      <p:sp>
        <p:nvSpPr>
          <p:cNvPr id="9" name="云形标注 8"/>
          <p:cNvSpPr/>
          <p:nvPr/>
        </p:nvSpPr>
        <p:spPr bwMode="gray">
          <a:xfrm>
            <a:off x="3042660" y="1098952"/>
            <a:ext cx="1385324" cy="609064"/>
          </a:xfrm>
          <a:prstGeom prst="cloudCallout">
            <a:avLst>
              <a:gd name="adj1" fmla="val -110508"/>
              <a:gd name="adj2" fmla="val 11441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2000" b="1" dirty="0"/>
              <a:t>How?</a:t>
            </a:r>
            <a:endParaRPr lang="zh-CN" altLang="en-US" sz="2000" b="1" dirty="0"/>
          </a:p>
        </p:txBody>
      </p:sp>
      <p:sp>
        <p:nvSpPr>
          <p:cNvPr id="10" name="右箭头 9"/>
          <p:cNvSpPr/>
          <p:nvPr/>
        </p:nvSpPr>
        <p:spPr bwMode="gray">
          <a:xfrm>
            <a:off x="2898644" y="2411596"/>
            <a:ext cx="1944216" cy="324036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3330705" y="2042264"/>
            <a:ext cx="93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Search</a:t>
            </a:r>
            <a:endParaRPr lang="zh-CN" altLang="en-US" sz="20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5634948" y="1403484"/>
            <a:ext cx="1746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report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箭头 13"/>
          <p:cNvSpPr/>
          <p:nvPr/>
        </p:nvSpPr>
        <p:spPr bwMode="gray">
          <a:xfrm rot="5400000">
            <a:off x="5760011" y="3238257"/>
            <a:ext cx="858702" cy="308907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2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6343816" y="3213514"/>
            <a:ext cx="1611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Copy &amp; Paste</a:t>
            </a:r>
            <a:endParaRPr lang="zh-CN" altLang="en-US" sz="20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343816" y="4089266"/>
            <a:ext cx="158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Update data</a:t>
            </a:r>
          </a:p>
          <a:p>
            <a:r>
              <a:rPr lang="en-US" altLang="zh-CN" sz="2000" b="1" dirty="0"/>
              <a:t>Fix formulas</a:t>
            </a:r>
            <a:endParaRPr lang="zh-CN" altLang="en-US" sz="2000" b="1" dirty="0"/>
          </a:p>
        </p:txBody>
      </p:sp>
      <p:sp>
        <p:nvSpPr>
          <p:cNvPr id="17" name="右箭头 16"/>
          <p:cNvSpPr/>
          <p:nvPr/>
        </p:nvSpPr>
        <p:spPr bwMode="gray">
          <a:xfrm rot="5400000">
            <a:off x="5760011" y="4276063"/>
            <a:ext cx="858702" cy="308907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24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0351C62-67A7-3747-B03F-5F3A7750F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10" y="1718489"/>
            <a:ext cx="851724" cy="11793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A180754-763E-7741-A7A7-C43202FB3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38" y="1851444"/>
            <a:ext cx="2884742" cy="10463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787C0F3-9034-1E42-90F1-6C99BB5D4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85" y="5006737"/>
            <a:ext cx="2840898" cy="10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1" animBg="1"/>
      <p:bldP spid="11" grpId="1"/>
      <p:bldP spid="13" grpId="1"/>
      <p:bldP spid="14" grpId="0" animBg="1"/>
      <p:bldP spid="15" grpId="0"/>
      <p:bldP spid="16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9DF0A-839D-481C-9ACD-7BCB0C23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Ground Truth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35C5BF-93CB-4398-B5E9-2B0C56A10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 dirty="0"/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id="{3855B040-C19F-455B-9882-D8B3BF930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383410"/>
              </p:ext>
            </p:extLst>
          </p:nvPr>
        </p:nvGraphicFramePr>
        <p:xfrm>
          <a:off x="319682" y="1461504"/>
          <a:ext cx="8569326" cy="434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667">
                  <a:extLst>
                    <a:ext uri="{9D8B030D-6E8A-4147-A177-3AD203B41FA5}">
                      <a16:colId xmlns:a16="http://schemas.microsoft.com/office/drawing/2014/main" val="2020721304"/>
                    </a:ext>
                  </a:extLst>
                </a:gridCol>
                <a:gridCol w="1438667">
                  <a:extLst>
                    <a:ext uri="{9D8B030D-6E8A-4147-A177-3AD203B41FA5}">
                      <a16:colId xmlns:a16="http://schemas.microsoft.com/office/drawing/2014/main" val="2415611317"/>
                    </a:ext>
                  </a:extLst>
                </a:gridCol>
                <a:gridCol w="1748340">
                  <a:extLst>
                    <a:ext uri="{9D8B030D-6E8A-4147-A177-3AD203B41FA5}">
                      <a16:colId xmlns:a16="http://schemas.microsoft.com/office/drawing/2014/main" val="503937474"/>
                    </a:ext>
                  </a:extLst>
                </a:gridCol>
                <a:gridCol w="1142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1473840472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288731217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Corpus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Category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Spreadsheet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Worksheet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Table</a:t>
                      </a:r>
                      <a:r>
                        <a:rPr lang="zh-CN" alt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clone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Non</a:t>
                      </a:r>
                      <a:r>
                        <a:rPr lang="zh-CN" alt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clone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18958798"/>
                  </a:ext>
                </a:extLst>
              </a:tr>
              <a:tr h="306000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EUSES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cs101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database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872106477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financial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134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1,349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57234003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forms3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14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239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83558686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grades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218551806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homework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397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81070535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inventory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242927615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/>
                        <a:t>jackson</a:t>
                      </a:r>
                      <a:endParaRPr lang="zh-CN" altLang="en-US" sz="1800" dirty="0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596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284488820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modeling</a:t>
                      </a:r>
                      <a:endParaRPr lang="zh-CN" altLang="en-US" sz="1800" dirty="0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456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2134950755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personal</a:t>
                      </a:r>
                      <a:endParaRPr lang="zh-CN" altLang="en-US" sz="1800" dirty="0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520290084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Total</a:t>
                      </a:r>
                      <a:endParaRPr lang="zh-CN" altLang="en-US" sz="1800" b="1" dirty="0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109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312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3,129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42295484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Enron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338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7,086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83070022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/>
                        <a:t>Total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100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216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650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10,215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980071613"/>
                  </a:ext>
                </a:extLst>
              </a:tr>
            </a:tbl>
          </a:graphicData>
        </a:graphic>
      </p:graphicFrame>
      <p:sp>
        <p:nvSpPr>
          <p:cNvPr id="6" name="圆角矩形 16">
            <a:extLst>
              <a:ext uri="{FF2B5EF4-FFF2-40B4-BE49-F238E27FC236}">
                <a16:creationId xmlns:a16="http://schemas.microsoft.com/office/drawing/2014/main" id="{53A7106F-ADE6-4550-AC49-C49E8BA7A6B0}"/>
              </a:ext>
            </a:extLst>
          </p:cNvPr>
          <p:cNvSpPr/>
          <p:nvPr/>
        </p:nvSpPr>
        <p:spPr bwMode="gray">
          <a:xfrm>
            <a:off x="6167465" y="1462206"/>
            <a:ext cx="1235425" cy="43430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圆角矩形 16">
            <a:extLst>
              <a:ext uri="{FF2B5EF4-FFF2-40B4-BE49-F238E27FC236}">
                <a16:creationId xmlns:a16="http://schemas.microsoft.com/office/drawing/2014/main" id="{A73BC0A6-CFF1-4F7E-B322-A17C48AE7CE5}"/>
              </a:ext>
            </a:extLst>
          </p:cNvPr>
          <p:cNvSpPr/>
          <p:nvPr/>
        </p:nvSpPr>
        <p:spPr bwMode="gray">
          <a:xfrm>
            <a:off x="7546906" y="1462206"/>
            <a:ext cx="1235425" cy="43430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30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Clone Distributions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rgbClr val="FF0000"/>
                </a:solidFill>
              </a:rPr>
              <a:t>58.5% </a:t>
            </a:r>
            <a:r>
              <a:rPr lang="en-US" altLang="zh-CN" sz="2800" dirty="0"/>
              <a:t>of table clones involve structure changes </a:t>
            </a:r>
          </a:p>
          <a:p>
            <a:pPr marL="469900" lvl="1" indent="-469900">
              <a:buNone/>
            </a:pPr>
            <a:r>
              <a:rPr lang="en-US" altLang="zh-CN" sz="2400" dirty="0"/>
              <a:t>	</a:t>
            </a:r>
            <a:r>
              <a:rPr lang="en-US" altLang="zh-CN" sz="2800" b="1" dirty="0">
                <a:solidFill>
                  <a:schemeClr val="tx1"/>
                </a:solidFill>
                <a:cs typeface="+mn-cs"/>
              </a:rPr>
              <a:t>(Type-3 and Type-4).</a:t>
            </a:r>
          </a:p>
          <a:p>
            <a:pPr lvl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B445E48-503C-5E4C-BD0C-A4BE90D5B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9" y="2564904"/>
            <a:ext cx="7950200" cy="3733800"/>
          </a:xfrm>
          <a:prstGeom prst="rect">
            <a:avLst/>
          </a:prstGeom>
        </p:spPr>
      </p:pic>
      <p:sp>
        <p:nvSpPr>
          <p:cNvPr id="8" name="圆角矩形 16">
            <a:extLst>
              <a:ext uri="{FF2B5EF4-FFF2-40B4-BE49-F238E27FC236}">
                <a16:creationId xmlns:a16="http://schemas.microsoft.com/office/drawing/2014/main" id="{4A49797B-CA49-7A4F-822F-8BAE6493F9B7}"/>
              </a:ext>
            </a:extLst>
          </p:cNvPr>
          <p:cNvSpPr/>
          <p:nvPr/>
        </p:nvSpPr>
        <p:spPr bwMode="gray">
          <a:xfrm>
            <a:off x="5148064" y="2708920"/>
            <a:ext cx="2880321" cy="30711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E81398-6E67-A44F-9DEE-B076902E1DCC}"/>
              </a:ext>
            </a:extLst>
          </p:cNvPr>
          <p:cNvSpPr txBox="1"/>
          <p:nvPr/>
        </p:nvSpPr>
        <p:spPr>
          <a:xfrm>
            <a:off x="5652120" y="314096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58.5%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Experimental design</a:t>
            </a:r>
          </a:p>
          <a:p>
            <a:pPr lvl="1"/>
            <a:r>
              <a:rPr lang="en-US" altLang="zh-CN" dirty="0"/>
              <a:t>Training set (70 spreadsheets)</a:t>
            </a:r>
          </a:p>
          <a:p>
            <a:pPr lvl="1"/>
            <a:r>
              <a:rPr lang="en-US" altLang="zh-CN" dirty="0"/>
              <a:t>Testing set (30 spreadsheets)</a:t>
            </a:r>
          </a:p>
          <a:p>
            <a:pPr marL="471487" lvl="1" indent="0">
              <a:buNone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graphicFrame>
        <p:nvGraphicFramePr>
          <p:cNvPr id="9" name="内容占位符 3">
            <a:extLst>
              <a:ext uri="{FF2B5EF4-FFF2-40B4-BE49-F238E27FC236}">
                <a16:creationId xmlns:a16="http://schemas.microsoft.com/office/drawing/2014/main" id="{C9B75999-2A39-D84D-BFCD-41528B055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965830"/>
              </p:ext>
            </p:extLst>
          </p:nvPr>
        </p:nvGraphicFramePr>
        <p:xfrm>
          <a:off x="574675" y="3429000"/>
          <a:ext cx="7426932" cy="217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667">
                  <a:extLst>
                    <a:ext uri="{9D8B030D-6E8A-4147-A177-3AD203B41FA5}">
                      <a16:colId xmlns:a16="http://schemas.microsoft.com/office/drawing/2014/main" val="2020721304"/>
                    </a:ext>
                  </a:extLst>
                </a:gridCol>
                <a:gridCol w="1438667">
                  <a:extLst>
                    <a:ext uri="{9D8B030D-6E8A-4147-A177-3AD203B41FA5}">
                      <a16:colId xmlns:a16="http://schemas.microsoft.com/office/drawing/2014/main" val="2415611317"/>
                    </a:ext>
                  </a:extLst>
                </a:gridCol>
                <a:gridCol w="1748340">
                  <a:extLst>
                    <a:ext uri="{9D8B030D-6E8A-4147-A177-3AD203B41FA5}">
                      <a16:colId xmlns:a16="http://schemas.microsoft.com/office/drawing/2014/main" val="503937474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1473840472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288731217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Corpus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Spreadsheet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Table</a:t>
                      </a:r>
                      <a:r>
                        <a:rPr lang="zh-CN" alt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clone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Non</a:t>
                      </a:r>
                      <a:r>
                        <a:rPr lang="zh-CN" alt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clone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18958798"/>
                  </a:ext>
                </a:extLst>
              </a:tr>
              <a:tr h="3060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Training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EUSES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221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2,635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Enron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239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5,487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872106477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Total</a:t>
                      </a:r>
                      <a:endParaRPr lang="zh-CN" altLang="en-US" sz="1800" b="1" dirty="0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70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460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8,122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4229548401"/>
                  </a:ext>
                </a:extLst>
              </a:tr>
              <a:tr h="3060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Testing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EUSES</a:t>
                      </a:r>
                      <a:endParaRPr lang="zh-CN" altLang="en-US" sz="1800" b="0" dirty="0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</a:t>
                      </a:r>
                      <a:endParaRPr lang="zh-CN" sz="1800" b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91</a:t>
                      </a:r>
                      <a:endParaRPr lang="zh-CN" sz="1800" b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2660025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Enron</a:t>
                      </a:r>
                      <a:endParaRPr lang="zh-CN" altLang="en-US" sz="1800" b="0" dirty="0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</a:t>
                      </a:r>
                      <a:endParaRPr lang="zh-CN" sz="1800" b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99</a:t>
                      </a:r>
                      <a:endParaRPr lang="zh-CN" sz="1800" b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29680559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Total</a:t>
                      </a:r>
                      <a:endParaRPr lang="zh-CN" altLang="en-US" sz="1800" b="1" dirty="0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190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3581609242"/>
                  </a:ext>
                </a:extLst>
              </a:tr>
            </a:tbl>
          </a:graphicData>
        </a:graphic>
      </p:graphicFrame>
      <p:sp>
        <p:nvSpPr>
          <p:cNvPr id="10" name="圆角矩形 16">
            <a:extLst>
              <a:ext uri="{FF2B5EF4-FFF2-40B4-BE49-F238E27FC236}">
                <a16:creationId xmlns:a16="http://schemas.microsoft.com/office/drawing/2014/main" id="{F7C48ED8-B9EE-5E41-9940-685BF1C9AB15}"/>
              </a:ext>
            </a:extLst>
          </p:cNvPr>
          <p:cNvSpPr/>
          <p:nvPr/>
        </p:nvSpPr>
        <p:spPr bwMode="gray">
          <a:xfrm>
            <a:off x="566738" y="3789040"/>
            <a:ext cx="7434869" cy="936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1" name="圆角矩形 16">
            <a:extLst>
              <a:ext uri="{FF2B5EF4-FFF2-40B4-BE49-F238E27FC236}">
                <a16:creationId xmlns:a16="http://schemas.microsoft.com/office/drawing/2014/main" id="{344234DB-AB70-334F-B038-73CC0B59416C}"/>
              </a:ext>
            </a:extLst>
          </p:cNvPr>
          <p:cNvSpPr/>
          <p:nvPr/>
        </p:nvSpPr>
        <p:spPr bwMode="gray">
          <a:xfrm>
            <a:off x="574675" y="4791137"/>
            <a:ext cx="6013549" cy="8054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3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How Effective is LTC? (RQ1)</a:t>
            </a:r>
            <a:endParaRPr lang="zh-CN" altLang="en-US" sz="32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826880"/>
              </p:ext>
            </p:extLst>
          </p:nvPr>
        </p:nvGraphicFramePr>
        <p:xfrm>
          <a:off x="372948" y="3212976"/>
          <a:ext cx="7920880" cy="134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346">
                  <a:extLst>
                    <a:ext uri="{9D8B030D-6E8A-4147-A177-3AD203B41FA5}">
                      <a16:colId xmlns:a16="http://schemas.microsoft.com/office/drawing/2014/main" val="2415611317"/>
                    </a:ext>
                  </a:extLst>
                </a:gridCol>
                <a:gridCol w="1617917">
                  <a:extLst>
                    <a:ext uri="{9D8B030D-6E8A-4147-A177-3AD203B41FA5}">
                      <a16:colId xmlns:a16="http://schemas.microsoft.com/office/drawing/2014/main" val="503937474"/>
                    </a:ext>
                  </a:extLst>
                </a:gridCol>
                <a:gridCol w="151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7384047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621203511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Corpus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Spreadsheets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Table Clone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Detect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True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1895879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EUSES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91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86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Enron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99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93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91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87210647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Total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179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175 (97.8%)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459811095"/>
                  </a:ext>
                </a:extLst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5989572" y="3212976"/>
            <a:ext cx="2304256" cy="13435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566738" y="1077913"/>
            <a:ext cx="8001000" cy="134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n"/>
              <a:defRPr lang="zh-CN" altLang="en-US" sz="2000" b="1" dirty="0" smtClean="0">
                <a:solidFill>
                  <a:srgbClr val="0000FF"/>
                </a:solidFill>
                <a:latin typeface="+mn-lt"/>
                <a:ea typeface="+mn-ea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/>
              <a:t>Precision: 97.8%</a:t>
            </a:r>
          </a:p>
          <a:p>
            <a:r>
              <a:rPr lang="en-US" altLang="zh-CN" dirty="0"/>
              <a:t>Recall: 92.1%</a:t>
            </a:r>
          </a:p>
          <a:p>
            <a:r>
              <a:rPr lang="en-US" altLang="zh-CN" dirty="0"/>
              <a:t>F1-measure: 94.9%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5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91"/>
    </mc:Choice>
    <mc:Fallback xmlns="">
      <p:transition spd="slow" advTm="64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 with TableCheck (RQ2)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566738" y="1077913"/>
            <a:ext cx="8001000" cy="112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n"/>
              <a:defRPr lang="zh-CN" altLang="en-US" sz="2000" b="1" dirty="0" smtClean="0">
                <a:solidFill>
                  <a:srgbClr val="0000FF"/>
                </a:solidFill>
                <a:latin typeface="+mn-lt"/>
                <a:ea typeface="+mn-ea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/>
              <a:t>LTC significantly outperforms TableCheck[1] in table clone detection.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247CAE5-157F-B349-9DCB-E4BC8DC6C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38" y="2518742"/>
            <a:ext cx="7708900" cy="3238500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1690325F-B5B8-734D-B988-3C0D9C3E7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4332"/>
            <a:ext cx="9144000" cy="3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 W. Dou, et al., “Detecting table clones and smells in spreadsheets”, FSE 2016.</a:t>
            </a:r>
          </a:p>
        </p:txBody>
      </p:sp>
      <p:sp>
        <p:nvSpPr>
          <p:cNvPr id="7" name="圆角矩形 5">
            <a:extLst>
              <a:ext uri="{FF2B5EF4-FFF2-40B4-BE49-F238E27FC236}">
                <a16:creationId xmlns:a16="http://schemas.microsoft.com/office/drawing/2014/main" id="{053F8654-1C86-4200-96E7-7C9A3243ED75}"/>
              </a:ext>
            </a:extLst>
          </p:cNvPr>
          <p:cNvSpPr/>
          <p:nvPr/>
        </p:nvSpPr>
        <p:spPr>
          <a:xfrm>
            <a:off x="2379102" y="2542202"/>
            <a:ext cx="576064" cy="25320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5">
            <a:extLst>
              <a:ext uri="{FF2B5EF4-FFF2-40B4-BE49-F238E27FC236}">
                <a16:creationId xmlns:a16="http://schemas.microsoft.com/office/drawing/2014/main" id="{C0B3FACA-8591-49EA-ABDA-610F288699EB}"/>
              </a:ext>
            </a:extLst>
          </p:cNvPr>
          <p:cNvSpPr/>
          <p:nvPr/>
        </p:nvSpPr>
        <p:spPr>
          <a:xfrm>
            <a:off x="6107947" y="2542202"/>
            <a:ext cx="576064" cy="25320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5">
            <a:extLst>
              <a:ext uri="{FF2B5EF4-FFF2-40B4-BE49-F238E27FC236}">
                <a16:creationId xmlns:a16="http://schemas.microsoft.com/office/drawing/2014/main" id="{C1CA3F8D-69AB-40CE-B2F8-08C27ECC8AD0}"/>
              </a:ext>
            </a:extLst>
          </p:cNvPr>
          <p:cNvSpPr/>
          <p:nvPr/>
        </p:nvSpPr>
        <p:spPr>
          <a:xfrm>
            <a:off x="4224221" y="2542202"/>
            <a:ext cx="576064" cy="25320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4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03"/>
    </mc:Choice>
    <mc:Fallback xmlns="">
      <p:transition spd="slow" advTm="144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 LTC robust? (RQ3)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91479" y="1213726"/>
            <a:ext cx="8695593" cy="221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n"/>
              <a:defRPr lang="zh-CN" altLang="en-US" sz="2000" b="1" dirty="0" smtClean="0">
                <a:solidFill>
                  <a:srgbClr val="0000FF"/>
                </a:solidFill>
                <a:latin typeface="+mn-lt"/>
                <a:ea typeface="+mn-ea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3100" dirty="0"/>
              <a:t>Experimental subject </a:t>
            </a:r>
          </a:p>
          <a:p>
            <a:pPr lvl="1"/>
            <a:r>
              <a:rPr lang="en-US" altLang="zh-CN" sz="2600" dirty="0"/>
              <a:t>FUSE [1]</a:t>
            </a:r>
          </a:p>
          <a:p>
            <a:pPr lvl="1"/>
            <a:r>
              <a:rPr lang="en-US" altLang="zh-CN" sz="2600" dirty="0"/>
              <a:t>EUSES [2]</a:t>
            </a:r>
          </a:p>
          <a:p>
            <a:pPr lvl="1"/>
            <a:r>
              <a:rPr lang="en-US" altLang="zh-CN" sz="2600" dirty="0"/>
              <a:t>Enron [3]</a:t>
            </a:r>
          </a:p>
          <a:p>
            <a:pPr lvl="1"/>
            <a:endParaRPr lang="en-US" altLang="zh-CN" dirty="0"/>
          </a:p>
          <a:p>
            <a:r>
              <a:rPr lang="en-US" altLang="zh-CN" sz="3100" dirty="0"/>
              <a:t>LTC can detect inter- and intra- spreadsheet table clone precisely.</a:t>
            </a:r>
          </a:p>
        </p:txBody>
      </p:sp>
      <p:graphicFrame>
        <p:nvGraphicFramePr>
          <p:cNvPr id="12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600916"/>
              </p:ext>
            </p:extLst>
          </p:nvPr>
        </p:nvGraphicFramePr>
        <p:xfrm>
          <a:off x="37656" y="3587790"/>
          <a:ext cx="9036496" cy="201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06">
                  <a:extLst>
                    <a:ext uri="{9D8B030D-6E8A-4147-A177-3AD203B41FA5}">
                      <a16:colId xmlns:a16="http://schemas.microsoft.com/office/drawing/2014/main" val="2415611317"/>
                    </a:ext>
                  </a:extLst>
                </a:gridCol>
                <a:gridCol w="955925">
                  <a:extLst>
                    <a:ext uri="{9D8B030D-6E8A-4147-A177-3AD203B41FA5}">
                      <a16:colId xmlns:a16="http://schemas.microsoft.com/office/drawing/2014/main" val="503937474"/>
                    </a:ext>
                  </a:extLst>
                </a:gridCol>
                <a:gridCol w="1327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633">
                  <a:extLst>
                    <a:ext uri="{9D8B030D-6E8A-4147-A177-3AD203B41FA5}">
                      <a16:colId xmlns:a16="http://schemas.microsoft.com/office/drawing/2014/main" val="1473840472"/>
                    </a:ext>
                  </a:extLst>
                </a:gridCol>
                <a:gridCol w="1327633">
                  <a:extLst>
                    <a:ext uri="{9D8B030D-6E8A-4147-A177-3AD203B41FA5}">
                      <a16:colId xmlns:a16="http://schemas.microsoft.com/office/drawing/2014/main" val="3621203511"/>
                    </a:ext>
                  </a:extLst>
                </a:gridCol>
                <a:gridCol w="1327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615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Spreadsheet</a:t>
                      </a:r>
                      <a:endParaRPr lang="zh-CN" altLang="en-US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Intra-spreadsheet clone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Inter-spreadsheet clone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Corpus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Clone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Sampled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Precision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Clone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Sampled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Precision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1895879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EUSES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2,576 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97.0%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1,156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86.0%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Enron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289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93.0%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1,332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94.0%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210647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FUSE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1,397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98.0%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2,647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97.0%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234003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Total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4,262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96.0%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5,135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92.3%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9811095"/>
                  </a:ext>
                </a:extLst>
              </a:tr>
            </a:tbl>
          </a:graphicData>
        </a:graphic>
      </p:graphicFrame>
      <p:sp>
        <p:nvSpPr>
          <p:cNvPr id="14" name="圆角矩形 13"/>
          <p:cNvSpPr/>
          <p:nvPr/>
        </p:nvSpPr>
        <p:spPr>
          <a:xfrm>
            <a:off x="3779912" y="3985604"/>
            <a:ext cx="1224136" cy="16968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7804860" y="3985604"/>
            <a:ext cx="1224136" cy="16624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FF10A12-5EF5-D245-B1D5-350F18012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540" y="5761861"/>
            <a:ext cx="9144000" cy="114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 T. Barik, et al., “FUSE: A reproducible, extendable, internet-scale corpus of spreadsheets”, MSR 2015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[2] M. Fisher, et al., “The EUSES spreadsheet corpus: a Shared resource for supporting experimentation with spreadsheet dependability mechanisms” , WEUSE</a:t>
            </a:r>
            <a:r>
              <a:rPr lang="zh-CN" altLang="en-US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I 2005.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[3] F. Hermans, et al., “Enron’s spreadsheets and related emails: A dataset and analysis” , ICSE 2015.</a:t>
            </a: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4B546318-282A-9746-ADF0-366F1B3ED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04D36D3F-0F09-0947-AC1C-C7821091C6F2}"/>
              </a:ext>
            </a:extLst>
          </p:cNvPr>
          <p:cNvSpPr/>
          <p:nvPr/>
        </p:nvSpPr>
        <p:spPr>
          <a:xfrm>
            <a:off x="1547664" y="3593741"/>
            <a:ext cx="3456384" cy="3124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0ED4850-D879-8342-B777-99B544702385}"/>
              </a:ext>
            </a:extLst>
          </p:cNvPr>
          <p:cNvSpPr/>
          <p:nvPr/>
        </p:nvSpPr>
        <p:spPr>
          <a:xfrm>
            <a:off x="5192198" y="3554043"/>
            <a:ext cx="3808924" cy="3521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9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03"/>
    </mc:Choice>
    <mc:Fallback xmlns="">
      <p:transition spd="slow" advTm="144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Table clones are common in spreadsheets, in which two tables share the similar computational semantics.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LTC: A learning-based approach to automatically detect table clones with or without structure changes.</a:t>
            </a:r>
          </a:p>
          <a:p>
            <a:endParaRPr lang="en-US" altLang="zh-CN" dirty="0"/>
          </a:p>
          <a:p>
            <a:r>
              <a:rPr lang="en-US" altLang="zh-CN" dirty="0"/>
              <a:t>LTC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detect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clones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 high precision and recall.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2753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407816"/>
            <a:ext cx="7772400" cy="1362075"/>
          </a:xfrm>
        </p:spPr>
        <p:txBody>
          <a:bodyPr/>
          <a:lstStyle/>
          <a:p>
            <a:pPr algn="ctr"/>
            <a:r>
              <a:rPr lang="en-US" altLang="zh-CN" sz="5400" dirty="0"/>
              <a:t>Thank you!</a:t>
            </a:r>
            <a:endParaRPr lang="zh-CN" altLang="en-US" sz="5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16832"/>
            <a:ext cx="2327926" cy="13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6"/>
    </mc:Choice>
    <mc:Fallback xmlns="">
      <p:transition spd="slow" advTm="30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BC954-3541-4F78-8FFC-3220B011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E78F8E-CA51-4C96-A5CB-A07763AAF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1" name="内容占位符 4">
            <a:extLst>
              <a:ext uri="{FF2B5EF4-FFF2-40B4-BE49-F238E27FC236}">
                <a16:creationId xmlns:a16="http://schemas.microsoft.com/office/drawing/2014/main" id="{C7D2393D-5669-3F4E-828E-5DD1D24C7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077915"/>
            <a:ext cx="8001000" cy="663575"/>
          </a:xfrm>
        </p:spPr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Table</a:t>
            </a:r>
            <a:r>
              <a:rPr lang="en-US" altLang="zh-CN" dirty="0"/>
              <a:t>: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rectangular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cells, prescribing certain business task.</a:t>
            </a:r>
          </a:p>
          <a:p>
            <a:r>
              <a:rPr lang="en-US" altLang="zh-CN" i="1" dirty="0">
                <a:solidFill>
                  <a:srgbClr val="FF0000"/>
                </a:solidFill>
              </a:rPr>
              <a:t>Element</a:t>
            </a:r>
            <a:r>
              <a:rPr lang="en-US" altLang="zh-CN" dirty="0"/>
              <a:t>: Headers, data, formulas and cell formats.</a:t>
            </a:r>
            <a:endParaRPr lang="en-US" altLang="zh-CN" i="1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4B034C-2413-1341-98D2-9B16E3843DF9}"/>
              </a:ext>
            </a:extLst>
          </p:cNvPr>
          <p:cNvGrpSpPr/>
          <p:nvPr/>
        </p:nvGrpSpPr>
        <p:grpSpPr>
          <a:xfrm>
            <a:off x="430834" y="3111076"/>
            <a:ext cx="9397750" cy="2418677"/>
            <a:chOff x="430834" y="3111076"/>
            <a:chExt cx="9397750" cy="24186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8A5FB78-1124-E348-A043-953FCF63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34" y="3111076"/>
              <a:ext cx="6668158" cy="2418677"/>
            </a:xfrm>
            <a:prstGeom prst="rect">
              <a:avLst/>
            </a:prstGeom>
          </p:spPr>
        </p:pic>
        <p:sp>
          <p:nvSpPr>
            <p:cNvPr id="13" name="右箭头 12">
              <a:extLst>
                <a:ext uri="{FF2B5EF4-FFF2-40B4-BE49-F238E27FC236}">
                  <a16:creationId xmlns:a16="http://schemas.microsoft.com/office/drawing/2014/main" id="{FFEE3334-ED52-CA43-BC2A-D48706ED44C3}"/>
                </a:ext>
              </a:extLst>
            </p:cNvPr>
            <p:cNvSpPr/>
            <p:nvPr/>
          </p:nvSpPr>
          <p:spPr>
            <a:xfrm>
              <a:off x="7142516" y="4104451"/>
              <a:ext cx="1008112" cy="406905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00B0F0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A2D5DA9-84FA-7645-805F-23DD08B271CC}"/>
                </a:ext>
              </a:extLst>
            </p:cNvPr>
            <p:cNvSpPr txBox="1"/>
            <p:nvPr/>
          </p:nvSpPr>
          <p:spPr>
            <a:xfrm>
              <a:off x="8172400" y="4077070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i="1" dirty="0">
                  <a:solidFill>
                    <a:srgbClr val="FF0000"/>
                  </a:solidFill>
                </a:rPr>
                <a:t>Table</a:t>
              </a:r>
              <a:endParaRPr kumimoji="1" lang="zh-CN" alt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0F31609-E8C7-374C-88B9-E8E796393096}"/>
              </a:ext>
            </a:extLst>
          </p:cNvPr>
          <p:cNvGrpSpPr/>
          <p:nvPr/>
        </p:nvGrpSpPr>
        <p:grpSpPr>
          <a:xfrm>
            <a:off x="862882" y="2852936"/>
            <a:ext cx="7957590" cy="2592288"/>
            <a:chOff x="1055440" y="2685353"/>
            <a:chExt cx="7957590" cy="259228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29686874-C482-F242-B8CB-65EDB9E05B20}"/>
                </a:ext>
              </a:extLst>
            </p:cNvPr>
            <p:cNvSpPr/>
            <p:nvPr/>
          </p:nvSpPr>
          <p:spPr bwMode="gray">
            <a:xfrm>
              <a:off x="1055440" y="3220384"/>
              <a:ext cx="792088" cy="205725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endParaRPr>
            </a:p>
          </p:txBody>
        </p:sp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0A4A4146-F5D3-BF49-A8B3-038B01752F5D}"/>
                </a:ext>
              </a:extLst>
            </p:cNvPr>
            <p:cNvSpPr/>
            <p:nvPr/>
          </p:nvSpPr>
          <p:spPr bwMode="gray">
            <a:xfrm>
              <a:off x="1949694" y="3279083"/>
              <a:ext cx="5341856" cy="23865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endParaRPr>
            </a:p>
          </p:txBody>
        </p:sp>
        <p:sp>
          <p:nvSpPr>
            <p:cNvPr id="21" name="圆角矩形标注 20">
              <a:extLst>
                <a:ext uri="{FF2B5EF4-FFF2-40B4-BE49-F238E27FC236}">
                  <a16:creationId xmlns:a16="http://schemas.microsoft.com/office/drawing/2014/main" id="{1D08ED99-F966-4C47-B40B-07F658FA546C}"/>
                </a:ext>
              </a:extLst>
            </p:cNvPr>
            <p:cNvSpPr/>
            <p:nvPr/>
          </p:nvSpPr>
          <p:spPr bwMode="gray">
            <a:xfrm>
              <a:off x="7605269" y="2685353"/>
              <a:ext cx="1407761" cy="510778"/>
            </a:xfrm>
            <a:prstGeom prst="wedgeRoundRectCallout">
              <a:avLst>
                <a:gd name="adj1" fmla="val -91445"/>
                <a:gd name="adj2" fmla="val 64456"/>
                <a:gd name="adj3" fmla="val 16667"/>
              </a:avLst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Headers</a:t>
              </a:r>
              <a:r>
                <a:rPr lang="zh-CN" altLang="en-US" sz="2400" dirty="0">
                  <a:solidFill>
                    <a:srgbClr val="FF0000"/>
                  </a:solidFill>
                </a:rPr>
                <a:t> </a:t>
              </a:r>
              <a:endParaRPr lang="en-US" altLang="zh-CN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477FA22-F905-8F4E-9D88-F3FDA9428776}"/>
              </a:ext>
            </a:extLst>
          </p:cNvPr>
          <p:cNvGrpSpPr/>
          <p:nvPr/>
        </p:nvGrpSpPr>
        <p:grpSpPr>
          <a:xfrm>
            <a:off x="1757136" y="3696955"/>
            <a:ext cx="2562130" cy="2547079"/>
            <a:chOff x="1949694" y="3529372"/>
            <a:chExt cx="2562130" cy="2547079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A0919C65-55B1-C340-A268-111B64F83EC9}"/>
                </a:ext>
              </a:extLst>
            </p:cNvPr>
            <p:cNvSpPr/>
            <p:nvPr/>
          </p:nvSpPr>
          <p:spPr bwMode="gray">
            <a:xfrm>
              <a:off x="1949694" y="3529372"/>
              <a:ext cx="2562130" cy="179090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endParaRPr>
            </a:p>
          </p:txBody>
        </p:sp>
        <p:sp>
          <p:nvSpPr>
            <p:cNvPr id="26" name="圆角矩形标注 25">
              <a:extLst>
                <a:ext uri="{FF2B5EF4-FFF2-40B4-BE49-F238E27FC236}">
                  <a16:creationId xmlns:a16="http://schemas.microsoft.com/office/drawing/2014/main" id="{25CCC8AA-3712-FE42-B96A-E0A7F13BBE2E}"/>
                </a:ext>
              </a:extLst>
            </p:cNvPr>
            <p:cNvSpPr/>
            <p:nvPr/>
          </p:nvSpPr>
          <p:spPr bwMode="gray">
            <a:xfrm>
              <a:off x="2207569" y="5565673"/>
              <a:ext cx="828797" cy="510778"/>
            </a:xfrm>
            <a:prstGeom prst="wedgeRoundRectCallout">
              <a:avLst>
                <a:gd name="adj1" fmla="val -15705"/>
                <a:gd name="adj2" fmla="val -100822"/>
                <a:gd name="adj3" fmla="val 16667"/>
              </a:avLst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Data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05C426A-4427-6849-8CDD-BFD67C281DBB}"/>
              </a:ext>
            </a:extLst>
          </p:cNvPr>
          <p:cNvGrpSpPr/>
          <p:nvPr/>
        </p:nvGrpSpPr>
        <p:grpSpPr>
          <a:xfrm>
            <a:off x="4400834" y="3738843"/>
            <a:ext cx="2637874" cy="2498469"/>
            <a:chOff x="4593392" y="3571260"/>
            <a:chExt cx="2637874" cy="2498469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E2B221C6-5114-A240-9E72-F0A85E4B7FD3}"/>
                </a:ext>
              </a:extLst>
            </p:cNvPr>
            <p:cNvSpPr/>
            <p:nvPr/>
          </p:nvSpPr>
          <p:spPr bwMode="gray">
            <a:xfrm>
              <a:off x="4593392" y="3571260"/>
              <a:ext cx="2637874" cy="170638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endParaRPr>
            </a:p>
          </p:txBody>
        </p:sp>
        <p:sp>
          <p:nvSpPr>
            <p:cNvPr id="29" name="圆角矩形标注 28">
              <a:extLst>
                <a:ext uri="{FF2B5EF4-FFF2-40B4-BE49-F238E27FC236}">
                  <a16:creationId xmlns:a16="http://schemas.microsoft.com/office/drawing/2014/main" id="{77C5D91C-E349-D244-A7AC-88EB6C001A20}"/>
                </a:ext>
              </a:extLst>
            </p:cNvPr>
            <p:cNvSpPr/>
            <p:nvPr/>
          </p:nvSpPr>
          <p:spPr bwMode="gray">
            <a:xfrm>
              <a:off x="5239095" y="5558951"/>
              <a:ext cx="1397671" cy="510778"/>
            </a:xfrm>
            <a:prstGeom prst="wedgeRoundRectCallout">
              <a:avLst>
                <a:gd name="adj1" fmla="val -15705"/>
                <a:gd name="adj2" fmla="val -100822"/>
                <a:gd name="adj3" fmla="val 16667"/>
              </a:avLst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Formulas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0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CBAB0B0-85FC-B84D-9FEA-6CEC38F20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1" y="4459039"/>
            <a:ext cx="5796136" cy="20641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Clone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Table Clone</a:t>
            </a:r>
            <a:r>
              <a:rPr lang="en-US" altLang="zh-CN" dirty="0"/>
              <a:t>:</a:t>
            </a:r>
            <a:r>
              <a:rPr lang="en-US" altLang="zh-CN" i="1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Two tables share the same or similar computational semantics.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A819BFE-18D0-A744-A37B-E78FA41F8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28324"/>
            <a:ext cx="5895726" cy="2138500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 bwMode="gray">
          <a:xfrm>
            <a:off x="6732240" y="3861048"/>
            <a:ext cx="1881385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Similar semantics!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C0956DE4-C2B9-8940-A02D-801A2EAD1929}"/>
              </a:ext>
            </a:extLst>
          </p:cNvPr>
          <p:cNvSpPr/>
          <p:nvPr/>
        </p:nvSpPr>
        <p:spPr bwMode="gray">
          <a:xfrm>
            <a:off x="1115615" y="4725144"/>
            <a:ext cx="792089" cy="1798010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7AB6943A-EADF-AC45-A186-9FA8C10784ED}"/>
              </a:ext>
            </a:extLst>
          </p:cNvPr>
          <p:cNvSpPr/>
          <p:nvPr/>
        </p:nvSpPr>
        <p:spPr bwMode="gray">
          <a:xfrm>
            <a:off x="1115616" y="2420887"/>
            <a:ext cx="792088" cy="1815621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1" name="圆角矩形 11">
            <a:extLst>
              <a:ext uri="{FF2B5EF4-FFF2-40B4-BE49-F238E27FC236}">
                <a16:creationId xmlns:a16="http://schemas.microsoft.com/office/drawing/2014/main" id="{8A5218F8-1051-4DA6-A916-382ACFF54636}"/>
              </a:ext>
            </a:extLst>
          </p:cNvPr>
          <p:cNvSpPr/>
          <p:nvPr/>
        </p:nvSpPr>
        <p:spPr bwMode="gray">
          <a:xfrm>
            <a:off x="1932179" y="2420887"/>
            <a:ext cx="4719123" cy="288033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3" name="圆角矩形 11">
            <a:extLst>
              <a:ext uri="{FF2B5EF4-FFF2-40B4-BE49-F238E27FC236}">
                <a16:creationId xmlns:a16="http://schemas.microsoft.com/office/drawing/2014/main" id="{AD967296-8C6A-4C86-829A-036494CBB107}"/>
              </a:ext>
            </a:extLst>
          </p:cNvPr>
          <p:cNvSpPr/>
          <p:nvPr/>
        </p:nvSpPr>
        <p:spPr bwMode="gray">
          <a:xfrm>
            <a:off x="1882384" y="4725144"/>
            <a:ext cx="4719123" cy="288033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5" name="圆角矩形 11">
            <a:extLst>
              <a:ext uri="{FF2B5EF4-FFF2-40B4-BE49-F238E27FC236}">
                <a16:creationId xmlns:a16="http://schemas.microsoft.com/office/drawing/2014/main" id="{00E8BC0C-732B-47CC-98D6-4BDCE4598A39}"/>
              </a:ext>
            </a:extLst>
          </p:cNvPr>
          <p:cNvSpPr/>
          <p:nvPr/>
        </p:nvSpPr>
        <p:spPr bwMode="gray">
          <a:xfrm>
            <a:off x="4241946" y="2757118"/>
            <a:ext cx="2359562" cy="1509706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7" name="圆角矩形 11">
            <a:extLst>
              <a:ext uri="{FF2B5EF4-FFF2-40B4-BE49-F238E27FC236}">
                <a16:creationId xmlns:a16="http://schemas.microsoft.com/office/drawing/2014/main" id="{7B2CA251-261C-4FCF-8A0A-CEBC860FCC73}"/>
              </a:ext>
            </a:extLst>
          </p:cNvPr>
          <p:cNvSpPr/>
          <p:nvPr/>
        </p:nvSpPr>
        <p:spPr bwMode="gray">
          <a:xfrm>
            <a:off x="4241946" y="5043494"/>
            <a:ext cx="2359562" cy="1509706"/>
          </a:xfrm>
          <a:prstGeom prst="roundRect">
            <a:avLst/>
          </a:prstGeom>
          <a:noFill/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cxnSp>
        <p:nvCxnSpPr>
          <p:cNvPr id="6" name="连接符: 曲线 5">
            <a:extLst>
              <a:ext uri="{FF2B5EF4-FFF2-40B4-BE49-F238E27FC236}">
                <a16:creationId xmlns:a16="http://schemas.microsoft.com/office/drawing/2014/main" id="{D0641569-2E0F-4D03-9BC7-198D274B6D49}"/>
              </a:ext>
            </a:extLst>
          </p:cNvPr>
          <p:cNvCxnSpPr>
            <a:cxnSpLocks/>
            <a:stCxn id="15" idx="3"/>
            <a:endCxn id="17" idx="3"/>
          </p:cNvCxnSpPr>
          <p:nvPr/>
        </p:nvCxnSpPr>
        <p:spPr bwMode="auto">
          <a:xfrm>
            <a:off x="6601508" y="3511971"/>
            <a:ext cx="12700" cy="2286376"/>
          </a:xfrm>
          <a:prstGeom prst="curvedConnector3">
            <a:avLst>
              <a:gd name="adj1" fmla="val 1800000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连接符: 曲线 18">
            <a:extLst>
              <a:ext uri="{FF2B5EF4-FFF2-40B4-BE49-F238E27FC236}">
                <a16:creationId xmlns:a16="http://schemas.microsoft.com/office/drawing/2014/main" id="{C55E4D3D-612C-45A7-85F8-808A5A46612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763350" y="3699623"/>
            <a:ext cx="2019679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EE7E4703-8179-46A1-9427-0CA24242ADF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170117" y="4475284"/>
            <a:ext cx="458320" cy="4140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9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2" grpId="1" animBg="1"/>
      <p:bldP spid="16" grpId="0" animBg="1"/>
      <p:bldP spid="16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Records about Table Clones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34948" y="6228020"/>
            <a:ext cx="1376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New report</a:t>
            </a:r>
            <a:endParaRPr lang="zh-CN" altLang="en-US" sz="2000" b="1" dirty="0"/>
          </a:p>
        </p:txBody>
      </p:sp>
      <p:sp>
        <p:nvSpPr>
          <p:cNvPr id="9" name="云形标注 8"/>
          <p:cNvSpPr/>
          <p:nvPr/>
        </p:nvSpPr>
        <p:spPr bwMode="gray">
          <a:xfrm>
            <a:off x="3042660" y="1098952"/>
            <a:ext cx="1385324" cy="609064"/>
          </a:xfrm>
          <a:prstGeom prst="cloudCallout">
            <a:avLst>
              <a:gd name="adj1" fmla="val -110508"/>
              <a:gd name="adj2" fmla="val 11441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2000" b="1" dirty="0"/>
              <a:t>How?</a:t>
            </a:r>
            <a:endParaRPr lang="zh-CN" altLang="en-US" sz="2000" b="1" dirty="0"/>
          </a:p>
        </p:txBody>
      </p:sp>
      <p:sp>
        <p:nvSpPr>
          <p:cNvPr id="10" name="右箭头 9"/>
          <p:cNvSpPr/>
          <p:nvPr/>
        </p:nvSpPr>
        <p:spPr bwMode="gray">
          <a:xfrm>
            <a:off x="2898644" y="2411596"/>
            <a:ext cx="1944216" cy="324036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3330705" y="2042264"/>
            <a:ext cx="93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Search</a:t>
            </a:r>
            <a:endParaRPr lang="zh-CN" altLang="en-US" sz="20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5634948" y="1403484"/>
            <a:ext cx="1746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report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箭头 13"/>
          <p:cNvSpPr/>
          <p:nvPr/>
        </p:nvSpPr>
        <p:spPr bwMode="gray">
          <a:xfrm rot="5400000">
            <a:off x="5760011" y="3238257"/>
            <a:ext cx="858702" cy="308907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2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6343816" y="3213514"/>
            <a:ext cx="1611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Copy &amp; Paste</a:t>
            </a:r>
            <a:endParaRPr lang="zh-CN" altLang="en-US" sz="20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343816" y="4089266"/>
            <a:ext cx="158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Update data</a:t>
            </a:r>
          </a:p>
          <a:p>
            <a:r>
              <a:rPr lang="en-US" altLang="zh-CN" sz="2000" b="1" dirty="0"/>
              <a:t>Fix formulas</a:t>
            </a:r>
            <a:endParaRPr lang="zh-CN" altLang="en-US" sz="2000" b="1" dirty="0"/>
          </a:p>
        </p:txBody>
      </p:sp>
      <p:sp>
        <p:nvSpPr>
          <p:cNvPr id="17" name="右箭头 16"/>
          <p:cNvSpPr/>
          <p:nvPr/>
        </p:nvSpPr>
        <p:spPr bwMode="gray">
          <a:xfrm rot="5400000">
            <a:off x="5760011" y="4276063"/>
            <a:ext cx="858702" cy="308907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24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0351C62-67A7-3747-B03F-5F3A7750F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10" y="1718489"/>
            <a:ext cx="851724" cy="11793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A180754-763E-7741-A7A7-C43202FB3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38" y="1851444"/>
            <a:ext cx="2884742" cy="10463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787C0F3-9034-1E42-90F1-6C99BB5D4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85" y="5006737"/>
            <a:ext cx="2840898" cy="10116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D36F9E-1901-1941-B04E-1554658F35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12" y="3001476"/>
            <a:ext cx="851724" cy="851724"/>
          </a:xfrm>
          <a:prstGeom prst="rect">
            <a:avLst/>
          </a:prstGeom>
        </p:spPr>
      </p:pic>
      <p:sp>
        <p:nvSpPr>
          <p:cNvPr id="21" name="圆角矩形 20">
            <a:extLst>
              <a:ext uri="{FF2B5EF4-FFF2-40B4-BE49-F238E27FC236}">
                <a16:creationId xmlns:a16="http://schemas.microsoft.com/office/drawing/2014/main" id="{0BB7376E-C458-5647-AA9C-F94E5763D4A7}"/>
              </a:ext>
            </a:extLst>
          </p:cNvPr>
          <p:cNvSpPr/>
          <p:nvPr/>
        </p:nvSpPr>
        <p:spPr bwMode="gray">
          <a:xfrm>
            <a:off x="4050315" y="3186101"/>
            <a:ext cx="1830139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No records!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433075" cy="663575"/>
          </a:xfrm>
        </p:spPr>
        <p:txBody>
          <a:bodyPr/>
          <a:lstStyle/>
          <a:p>
            <a:r>
              <a:rPr lang="en-US" altLang="zh-CN" dirty="0"/>
              <a:t>Applications of Table Clones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8" y="1077913"/>
            <a:ext cx="8001000" cy="937225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Error detection</a:t>
            </a:r>
            <a:r>
              <a:rPr lang="en-US" altLang="zh-CN" dirty="0"/>
              <a:t>: Inconsistencies among corresponding cells can indicate errors.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62EC2B7-3188-B542-9D0C-60B3F3E1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10491"/>
            <a:ext cx="5256584" cy="18964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491A32-86AD-5946-8890-ADFDD4CC8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4929"/>
            <a:ext cx="5256584" cy="188935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8DBFA4ED-6465-2644-B8B9-B30EE8AE0AB2}"/>
              </a:ext>
            </a:extLst>
          </p:cNvPr>
          <p:cNvGrpSpPr/>
          <p:nvPr/>
        </p:nvGrpSpPr>
        <p:grpSpPr>
          <a:xfrm>
            <a:off x="3275856" y="2499936"/>
            <a:ext cx="5731894" cy="1537334"/>
            <a:chOff x="3275856" y="2499936"/>
            <a:chExt cx="5731894" cy="1537334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BF817226-DBB9-5D4C-9DF3-67831B25CAC7}"/>
                </a:ext>
              </a:extLst>
            </p:cNvPr>
            <p:cNvSpPr/>
            <p:nvPr/>
          </p:nvSpPr>
          <p:spPr>
            <a:xfrm>
              <a:off x="3275856" y="3703505"/>
              <a:ext cx="1008112" cy="333765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标注 30">
              <a:extLst>
                <a:ext uri="{FF2B5EF4-FFF2-40B4-BE49-F238E27FC236}">
                  <a16:creationId xmlns:a16="http://schemas.microsoft.com/office/drawing/2014/main" id="{1EA48C20-F7BF-AD4B-90C1-F739D3413E04}"/>
                </a:ext>
              </a:extLst>
            </p:cNvPr>
            <p:cNvSpPr/>
            <p:nvPr/>
          </p:nvSpPr>
          <p:spPr bwMode="gray">
            <a:xfrm>
              <a:off x="5828416" y="2499936"/>
              <a:ext cx="3179334" cy="919401"/>
            </a:xfrm>
            <a:prstGeom prst="wedgeRoundRectCallout">
              <a:avLst>
                <a:gd name="adj1" fmla="val -94412"/>
                <a:gd name="adj2" fmla="val 103766"/>
                <a:gd name="adj3" fmla="val 16667"/>
              </a:avLst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Total Hours</a:t>
              </a:r>
              <a:r>
                <a:rPr lang="en-US" altLang="zh-CN" sz="2400" b="1" dirty="0">
                  <a:solidFill>
                    <a:schemeClr val="accent5">
                      <a:lumMod val="50000"/>
                    </a:schemeClr>
                  </a:solidFill>
                </a:rPr>
                <a:t> are SUM(RC[-3]:RC[-1])</a:t>
              </a:r>
              <a:endParaRPr lang="zh-CN" altLang="en-US" sz="2400" b="1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AA13CFD-E3D6-2243-AF10-9E8A30F174B9}"/>
              </a:ext>
            </a:extLst>
          </p:cNvPr>
          <p:cNvGrpSpPr/>
          <p:nvPr/>
        </p:nvGrpSpPr>
        <p:grpSpPr>
          <a:xfrm>
            <a:off x="3275856" y="5028606"/>
            <a:ext cx="5731894" cy="919401"/>
            <a:chOff x="3275856" y="5028606"/>
            <a:chExt cx="5731894" cy="919401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FD9AABFA-8FD0-744A-BF16-88AA02F40E2D}"/>
                </a:ext>
              </a:extLst>
            </p:cNvPr>
            <p:cNvSpPr/>
            <p:nvPr/>
          </p:nvSpPr>
          <p:spPr>
            <a:xfrm>
              <a:off x="3275856" y="5573173"/>
              <a:ext cx="1008112" cy="333765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标注 17">
              <a:extLst>
                <a:ext uri="{FF2B5EF4-FFF2-40B4-BE49-F238E27FC236}">
                  <a16:creationId xmlns:a16="http://schemas.microsoft.com/office/drawing/2014/main" id="{AE479524-2E35-D249-BDAB-7536C6F90B36}"/>
                </a:ext>
              </a:extLst>
            </p:cNvPr>
            <p:cNvSpPr/>
            <p:nvPr/>
          </p:nvSpPr>
          <p:spPr bwMode="gray">
            <a:xfrm>
              <a:off x="5828416" y="5028606"/>
              <a:ext cx="3179334" cy="919401"/>
            </a:xfrm>
            <a:prstGeom prst="wedgeRoundRectCallout">
              <a:avLst>
                <a:gd name="adj1" fmla="val -94754"/>
                <a:gd name="adj2" fmla="val 38646"/>
                <a:gd name="adj3" fmla="val 16667"/>
              </a:avLst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Total Hours</a:t>
              </a:r>
              <a:r>
                <a:rPr lang="en-US" altLang="zh-CN" sz="2400" b="1" dirty="0">
                  <a:solidFill>
                    <a:schemeClr val="accent5">
                      <a:lumMod val="50000"/>
                    </a:schemeClr>
                  </a:solidFill>
                </a:rPr>
                <a:t> are SUM(RC[-3]:RC[-2])</a:t>
              </a:r>
              <a:endParaRPr lang="zh-CN" altLang="en-US" sz="2400" b="1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8540914-EAD7-3F46-8C31-1E5CA72AECB5}"/>
              </a:ext>
            </a:extLst>
          </p:cNvPr>
          <p:cNvGrpSpPr/>
          <p:nvPr/>
        </p:nvGrpSpPr>
        <p:grpSpPr>
          <a:xfrm>
            <a:off x="6077515" y="3724493"/>
            <a:ext cx="2681135" cy="1016540"/>
            <a:chOff x="6174734" y="3728399"/>
            <a:chExt cx="2681135" cy="1016540"/>
          </a:xfrm>
        </p:grpSpPr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124011D2-57C9-F547-96F9-FA57F39FC33D}"/>
                </a:ext>
              </a:extLst>
            </p:cNvPr>
            <p:cNvSpPr txBox="1"/>
            <p:nvPr/>
          </p:nvSpPr>
          <p:spPr>
            <a:xfrm>
              <a:off x="6588998" y="4005836"/>
              <a:ext cx="22668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Inconsistency </a:t>
              </a:r>
            </a:p>
          </p:txBody>
        </p:sp>
        <p:sp>
          <p:nvSpPr>
            <p:cNvPr id="22" name="上下箭头 21">
              <a:extLst>
                <a:ext uri="{FF2B5EF4-FFF2-40B4-BE49-F238E27FC236}">
                  <a16:creationId xmlns:a16="http://schemas.microsoft.com/office/drawing/2014/main" id="{4BC1ADB3-46AF-3C40-B5CA-1C32066AAEDF}"/>
                </a:ext>
              </a:extLst>
            </p:cNvPr>
            <p:cNvSpPr/>
            <p:nvPr/>
          </p:nvSpPr>
          <p:spPr>
            <a:xfrm rot="10800000">
              <a:off x="6174734" y="3728399"/>
              <a:ext cx="418536" cy="10165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爆炸形: 8 pt  6">
            <a:extLst>
              <a:ext uri="{FF2B5EF4-FFF2-40B4-BE49-F238E27FC236}">
                <a16:creationId xmlns:a16="http://schemas.microsoft.com/office/drawing/2014/main" id="{3B749520-F427-4E60-8863-8ECC168E2EDD}"/>
              </a:ext>
            </a:extLst>
          </p:cNvPr>
          <p:cNvSpPr/>
          <p:nvPr/>
        </p:nvSpPr>
        <p:spPr bwMode="gray">
          <a:xfrm>
            <a:off x="8308545" y="5028606"/>
            <a:ext cx="655943" cy="425293"/>
          </a:xfrm>
          <a:prstGeom prst="irregularSeal1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4C23FF6-E31B-4EB2-B4DC-5581D6BF8C84}"/>
              </a:ext>
            </a:extLst>
          </p:cNvPr>
          <p:cNvCxnSpPr/>
          <p:nvPr/>
        </p:nvCxnSpPr>
        <p:spPr bwMode="auto">
          <a:xfrm flipH="1">
            <a:off x="1619672" y="3789040"/>
            <a:ext cx="1656184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65F9C59-2B43-453B-93EF-8D164A3EC92B}"/>
              </a:ext>
            </a:extLst>
          </p:cNvPr>
          <p:cNvCxnSpPr>
            <a:cxnSpLocks/>
            <a:stCxn id="28" idx="1"/>
          </p:cNvCxnSpPr>
          <p:nvPr/>
        </p:nvCxnSpPr>
        <p:spPr bwMode="auto">
          <a:xfrm flipH="1" flipV="1">
            <a:off x="2267744" y="3862486"/>
            <a:ext cx="1008112" cy="790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2655DBC-BB5B-4DF4-AE18-D5B4E090F8F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55776" y="3954828"/>
            <a:ext cx="720080" cy="644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A7849F6-3D18-4B93-9091-5A7A1FCDCA2C}"/>
              </a:ext>
            </a:extLst>
          </p:cNvPr>
          <p:cNvCxnSpPr/>
          <p:nvPr/>
        </p:nvCxnSpPr>
        <p:spPr bwMode="auto">
          <a:xfrm flipH="1">
            <a:off x="1619672" y="5672134"/>
            <a:ext cx="1656184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1437E20-AE53-4E58-88A1-CDE3C9C65B5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67744" y="5745580"/>
            <a:ext cx="1008112" cy="790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806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433075" cy="663575"/>
          </a:xfrm>
        </p:spPr>
        <p:txBody>
          <a:bodyPr/>
          <a:lstStyle/>
          <a:p>
            <a:r>
              <a:rPr lang="en-US" altLang="zh-CN" dirty="0"/>
              <a:t>Applications of Table Clones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8" y="1077913"/>
            <a:ext cx="8001000" cy="937225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Data integration</a:t>
            </a:r>
            <a:r>
              <a:rPr lang="en-US" altLang="zh-CN" dirty="0"/>
              <a:t>: Table clones can facilitate integrating all related tables into a consistent form.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CCA296D-4D90-4C49-BBD2-E7FEED423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149080"/>
            <a:ext cx="6578600" cy="23114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C9AFB2D-6C2D-C745-8586-024599316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8664"/>
            <a:ext cx="3466838" cy="1257493"/>
          </a:xfrm>
          <a:prstGeom prst="rect">
            <a:avLst/>
          </a:prstGeom>
        </p:spPr>
      </p:pic>
      <p:sp>
        <p:nvSpPr>
          <p:cNvPr id="10" name="左大括号 9">
            <a:extLst>
              <a:ext uri="{FF2B5EF4-FFF2-40B4-BE49-F238E27FC236}">
                <a16:creationId xmlns:a16="http://schemas.microsoft.com/office/drawing/2014/main" id="{6769FD55-5E10-604D-98BF-5FB74EB4E48A}"/>
              </a:ext>
            </a:extLst>
          </p:cNvPr>
          <p:cNvSpPr/>
          <p:nvPr/>
        </p:nvSpPr>
        <p:spPr bwMode="auto">
          <a:xfrm>
            <a:off x="2987824" y="3789040"/>
            <a:ext cx="2736304" cy="216024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p"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  <a:ea typeface="楷体_GB2312" pitchFamily="49" charset="-122"/>
            </a:endParaRP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084ED380-6FCE-B046-8184-8C2984324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9ED7EB1-0572-4F51-8C8B-700C861ABF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10" y="2248481"/>
            <a:ext cx="3944583" cy="1257494"/>
          </a:xfrm>
          <a:prstGeom prst="rect">
            <a:avLst/>
          </a:prstGeom>
        </p:spPr>
      </p:pic>
      <p:sp>
        <p:nvSpPr>
          <p:cNvPr id="12" name="右箭头 11">
            <a:extLst>
              <a:ext uri="{FF2B5EF4-FFF2-40B4-BE49-F238E27FC236}">
                <a16:creationId xmlns:a16="http://schemas.microsoft.com/office/drawing/2014/main" id="{2465A52D-EC8B-9247-9BFF-ADF05F8627E7}"/>
              </a:ext>
            </a:extLst>
          </p:cNvPr>
          <p:cNvSpPr/>
          <p:nvPr/>
        </p:nvSpPr>
        <p:spPr bwMode="gray">
          <a:xfrm rot="5400000">
            <a:off x="3920161" y="3333840"/>
            <a:ext cx="803467" cy="823849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19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433075" cy="663575"/>
          </a:xfrm>
        </p:spPr>
        <p:txBody>
          <a:bodyPr/>
          <a:lstStyle/>
          <a:p>
            <a:r>
              <a:rPr lang="en-US" altLang="zh-CN" dirty="0"/>
              <a:t>Applications of Table Clones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8" y="1077913"/>
            <a:ext cx="8001000" cy="937225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Table template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extraction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clones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instances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used.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C9AFB2D-6C2D-C745-8586-024599316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8664"/>
            <a:ext cx="3466838" cy="12574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4677AE-622D-9847-9653-20F75A2E79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86" y="2208664"/>
            <a:ext cx="3944583" cy="1257494"/>
          </a:xfrm>
          <a:prstGeom prst="rect">
            <a:avLst/>
          </a:prstGeom>
        </p:spPr>
      </p:pic>
      <p:sp>
        <p:nvSpPr>
          <p:cNvPr id="10" name="左大括号 9">
            <a:extLst>
              <a:ext uri="{FF2B5EF4-FFF2-40B4-BE49-F238E27FC236}">
                <a16:creationId xmlns:a16="http://schemas.microsoft.com/office/drawing/2014/main" id="{6769FD55-5E10-604D-98BF-5FB74EB4E48A}"/>
              </a:ext>
            </a:extLst>
          </p:cNvPr>
          <p:cNvSpPr/>
          <p:nvPr/>
        </p:nvSpPr>
        <p:spPr bwMode="auto">
          <a:xfrm>
            <a:off x="2987824" y="3789040"/>
            <a:ext cx="2736304" cy="216024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p"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  <a:ea typeface="楷体_GB2312" pitchFamily="49" charset="-122"/>
            </a:endParaRP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084ED380-6FCE-B046-8184-8C2984324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61667E-86A8-9C46-A050-FB18A7E2C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87154"/>
            <a:ext cx="4536504" cy="846401"/>
          </a:xfrm>
          <a:prstGeom prst="rect">
            <a:avLst/>
          </a:prstGeom>
        </p:spPr>
      </p:pic>
      <p:sp>
        <p:nvSpPr>
          <p:cNvPr id="11" name="右箭头 10">
            <a:extLst>
              <a:ext uri="{FF2B5EF4-FFF2-40B4-BE49-F238E27FC236}">
                <a16:creationId xmlns:a16="http://schemas.microsoft.com/office/drawing/2014/main" id="{FFBE671A-5E4F-C74B-98DE-44B66F2F1EFE}"/>
              </a:ext>
            </a:extLst>
          </p:cNvPr>
          <p:cNvSpPr/>
          <p:nvPr/>
        </p:nvSpPr>
        <p:spPr bwMode="gray">
          <a:xfrm rot="5400000">
            <a:off x="4060709" y="3473391"/>
            <a:ext cx="766310" cy="751841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09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1.4|1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9|10.9|5.2|18.9|28.5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9|10.9|5.2|18.9|28.5|1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题1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>
          <a:headEnd/>
          <a:tailEnd/>
        </a:ln>
      </a:spPr>
      <a:bodyPr wrap="none" rtlCol="0" anchor="ctr"/>
      <a:lstStyle>
        <a:defPPr algn="ctr">
          <a:defRPr sz="240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ea typeface="微软雅黑" pitchFamily="34" charset="-122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00"/>
          </a:buClr>
          <a:buSzPct val="75000"/>
          <a:buFont typeface="Wingdings" pitchFamily="2" charset="2"/>
          <a:buChar char="p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793C88DFFFA4098A96254715DEE3E" ma:contentTypeVersion="1" ma:contentTypeDescription="Create a new document." ma:contentTypeScope="" ma:versionID="c812bb8ad9eeb2fcb4878a269e48aee4">
  <xsd:schema xmlns:xsd="http://www.w3.org/2001/XMLSchema" xmlns:xs="http://www.w3.org/2001/XMLSchema" xmlns:p="http://schemas.microsoft.com/office/2006/metadata/properties" xmlns:ns3="5be063d1-b34f-4c59-b93e-a886ada21d9f" targetNamespace="http://schemas.microsoft.com/office/2006/metadata/properties" ma:root="true" ma:fieldsID="8912bdd7ebde5c46de290f61476ae50a" ns3:_="">
    <xsd:import namespace="5be063d1-b34f-4c59-b93e-a886ada21d9f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063d1-b34f-4c59-b93e-a886ada21d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47F674-F2BD-48A2-9E52-0DBF85EAB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e063d1-b34f-4c59-b93e-a886ada21d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A87765-6E05-4ABF-B284-9BF5961B7C53}">
  <ds:schemaRefs>
    <ds:schemaRef ds:uri="5be063d1-b34f-4c59-b93e-a886ada21d9f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0E69752-9A21-4A01-A9FC-AC20BD571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30424</TotalTime>
  <Words>1435</Words>
  <Application>Microsoft Office PowerPoint</Application>
  <PresentationFormat>全屏显示(4:3)</PresentationFormat>
  <Paragraphs>464</Paragraphs>
  <Slides>37</Slides>
  <Notes>37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Bodoni MT Black</vt:lpstr>
      <vt:lpstr>Calibri</vt:lpstr>
      <vt:lpstr>Cambria Math</vt:lpstr>
      <vt:lpstr>Franklin Gothic Medium</vt:lpstr>
      <vt:lpstr>Times New Roman</vt:lpstr>
      <vt:lpstr>Verdana</vt:lpstr>
      <vt:lpstr>Wingdings</vt:lpstr>
      <vt:lpstr>主题1</vt:lpstr>
      <vt:lpstr>Equation.KSEE3</vt:lpstr>
      <vt:lpstr>PowerPoint 演示文稿</vt:lpstr>
      <vt:lpstr>Benefits of Spreadsheets</vt:lpstr>
      <vt:lpstr>Cloning in Spreadsheet Development</vt:lpstr>
      <vt:lpstr>Table</vt:lpstr>
      <vt:lpstr>Table Clone </vt:lpstr>
      <vt:lpstr>No Records about Table Clones</vt:lpstr>
      <vt:lpstr>Applications of Table Clones</vt:lpstr>
      <vt:lpstr>Applications of Table Clones </vt:lpstr>
      <vt:lpstr>Applications of Table Clones </vt:lpstr>
      <vt:lpstr>Table Clone Types</vt:lpstr>
      <vt:lpstr>Table Clone Types</vt:lpstr>
      <vt:lpstr>Table Clone Types</vt:lpstr>
      <vt:lpstr>Table Clone Types</vt:lpstr>
      <vt:lpstr>Existing Approach – Data Clone</vt:lpstr>
      <vt:lpstr>Existing Approach – TableCheck</vt:lpstr>
      <vt:lpstr>Our Goal</vt:lpstr>
      <vt:lpstr>Key Insight</vt:lpstr>
      <vt:lpstr>Approach Overview </vt:lpstr>
      <vt:lpstr>Table Identification </vt:lpstr>
      <vt:lpstr>Table Identification </vt:lpstr>
      <vt:lpstr>Features – Structure</vt:lpstr>
      <vt:lpstr>Features – Structure</vt:lpstr>
      <vt:lpstr>Features – Structure </vt:lpstr>
      <vt:lpstr>Features – Format</vt:lpstr>
      <vt:lpstr>Features – Format</vt:lpstr>
      <vt:lpstr>Feature Summary</vt:lpstr>
      <vt:lpstr>Table Clone Identification</vt:lpstr>
      <vt:lpstr>Evaluation</vt:lpstr>
      <vt:lpstr>Build Ground Truth</vt:lpstr>
      <vt:lpstr>Ground Truth</vt:lpstr>
      <vt:lpstr>Table Clone Distributions</vt:lpstr>
      <vt:lpstr>Experimental Design</vt:lpstr>
      <vt:lpstr>How Effective is LTC? (RQ1)</vt:lpstr>
      <vt:lpstr>Compare with TableCheck (RQ2)</vt:lpstr>
      <vt:lpstr>Is LTC robust? (RQ3)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wsdou</dc:creator>
  <cp:lastModifiedBy>Dou Wensheng</cp:lastModifiedBy>
  <cp:revision>10510</cp:revision>
  <cp:lastPrinted>2016-05-13T08:47:16Z</cp:lastPrinted>
  <dcterms:created xsi:type="dcterms:W3CDTF">2013-04-14T17:04:46Z</dcterms:created>
  <dcterms:modified xsi:type="dcterms:W3CDTF">2020-09-04T08:27:51Z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0x010100D70793C88DFFFA4098A96254715DEE3E</vt:lpwstr>
  </property>
  <property fmtid="{D5CDD505-2E9C-101B-9397-08002B2CF9AE}" pid="3" name="IsMyDocuments">
    <vt:bool>true</vt:bool>
  </property>
</Properties>
</file>