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759" r:id="rId2"/>
    <p:sldId id="1054" r:id="rId3"/>
    <p:sldId id="1055" r:id="rId4"/>
    <p:sldId id="1040" r:id="rId5"/>
    <p:sldId id="1042" r:id="rId6"/>
    <p:sldId id="1037" r:id="rId7"/>
    <p:sldId id="1038" r:id="rId8"/>
    <p:sldId id="1044" r:id="rId9"/>
    <p:sldId id="587" r:id="rId10"/>
    <p:sldId id="982" r:id="rId11"/>
    <p:sldId id="983" r:id="rId12"/>
    <p:sldId id="984" r:id="rId13"/>
    <p:sldId id="973" r:id="rId14"/>
    <p:sldId id="980" r:id="rId15"/>
    <p:sldId id="1035" r:id="rId16"/>
    <p:sldId id="1049" r:id="rId17"/>
    <p:sldId id="1048" r:id="rId18"/>
    <p:sldId id="1050" r:id="rId19"/>
    <p:sldId id="1052" r:id="rId20"/>
    <p:sldId id="994" r:id="rId21"/>
    <p:sldId id="1045" r:id="rId22"/>
    <p:sldId id="988" r:id="rId23"/>
    <p:sldId id="1059" r:id="rId24"/>
    <p:sldId id="989" r:id="rId25"/>
    <p:sldId id="990" r:id="rId26"/>
    <p:sldId id="992" r:id="rId27"/>
    <p:sldId id="634" r:id="rId28"/>
    <p:sldId id="1015" r:id="rId29"/>
    <p:sldId id="1016" r:id="rId30"/>
    <p:sldId id="636" r:id="rId31"/>
    <p:sldId id="1017" r:id="rId32"/>
    <p:sldId id="641" r:id="rId33"/>
    <p:sldId id="942" r:id="rId34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 Wensheng" initials="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75031" autoAdjust="0"/>
  </p:normalViewPr>
  <p:slideViewPr>
    <p:cSldViewPr>
      <p:cViewPr varScale="1">
        <p:scale>
          <a:sx n="83" d="100"/>
          <a:sy n="83" d="100"/>
        </p:scale>
        <p:origin x="1325" y="67"/>
      </p:cViewPr>
      <p:guideLst>
        <p:guide orient="horz" pos="2148"/>
        <p:guide pos="28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88"/>
    </p:cViewPr>
  </p:sorterViewPr>
  <p:notesViewPr>
    <p:cSldViewPr>
      <p:cViewPr varScale="1">
        <p:scale>
          <a:sx n="52" d="100"/>
          <a:sy n="52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1284774-33F1-4E10-BBD7-A96DA6CD1D50}" type="datetimeFigureOut">
              <a:rPr lang="zh-CN" altLang="en-US" smtClean="0"/>
              <a:t>2018/9/8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AC60F29-8738-47E7-A4C0-57BAEC3CC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406EE3E-1C0D-425A-AA1E-ABD38070E8AB}" type="datetimeFigureOut">
              <a:rPr lang="zh-CN" altLang="en-US" smtClean="0"/>
              <a:t>2018/9/8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352944D-3C6C-456E-A3DD-3D2461A4CE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506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437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080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135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583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661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241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473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087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65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501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40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141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915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761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746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390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60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395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6113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54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66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6861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568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202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41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14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53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433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277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944D-3C6C-456E-A3DD-3D2461A4CEC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89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85800" y="33591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698ECF"/>
          </a:solidFill>
          <a:ln w="9525">
            <a:solidFill>
              <a:srgbClr val="698EC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6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56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6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2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084168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 b="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aseline="0"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lang="zh-CN" altLang="en-US" sz="2000" b="0" dirty="0" smtClean="0">
                <a:solidFill>
                  <a:srgbClr val="0000FF"/>
                </a:solidFill>
                <a:latin typeface="+mn-lt"/>
                <a:ea typeface="+mn-ea"/>
              </a:defRPr>
            </a:lvl2pPr>
            <a:lvl3pPr>
              <a:defRPr sz="1800" b="0"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>
            <a:lvl1pPr algn="ctr">
              <a:defRPr sz="160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>
            <a:lvl1pPr algn="ctr">
              <a:defRPr sz="160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aseline="0"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>
            <a:lvl1pPr algn="ctr">
              <a:defRPr sz="160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>
            <a:lvl1pPr algn="ctr">
              <a:defRPr sz="160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63575"/>
          </a:xfrm>
        </p:spPr>
        <p:txBody>
          <a:bodyPr/>
          <a:lstStyle>
            <a:lvl1pPr>
              <a:defRPr sz="3600" baseline="0"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566738" y="1077913"/>
            <a:ext cx="8001000" cy="5741987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>
            <a:lvl1pPr algn="ctr">
              <a:defRPr sz="160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523154"/>
            <a:ext cx="576262" cy="319541"/>
          </a:xfrm>
        </p:spPr>
        <p:txBody>
          <a:bodyPr/>
          <a:lstStyle>
            <a:lvl1pPr algn="ctr">
              <a:defRPr sz="160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077913"/>
            <a:ext cx="8001000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469900" y="9683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698ECF"/>
          </a:solidFill>
          <a:ln w="9525">
            <a:solidFill>
              <a:srgbClr val="698EC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ea typeface="宋体" panose="0201060003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698EC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698ECF"/>
          </a:solidFill>
          <a:latin typeface="Franklin Gothic Medium" panose="020B0603020102020204" pitchFamily="34" charset="0"/>
          <a:ea typeface="黑体" panose="0201060906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698ECF"/>
          </a:solidFill>
          <a:latin typeface="Franklin Gothic Medium" panose="020B0603020102020204" pitchFamily="34" charset="0"/>
          <a:ea typeface="黑体" panose="0201060906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698ECF"/>
          </a:solidFill>
          <a:latin typeface="Franklin Gothic Medium" panose="020B0603020102020204" pitchFamily="34" charset="0"/>
          <a:ea typeface="黑体" panose="0201060906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698ECF"/>
          </a:solidFill>
          <a:latin typeface="Franklin Gothic Medium" panose="020B0603020102020204" pitchFamily="34" charset="0"/>
          <a:ea typeface="黑体" panose="0201060906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Verdana" panose="020B0604030504040204" pitchFamily="34" charset="0"/>
          <a:ea typeface="黑体" panose="0201060906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Verdana" panose="020B0604030504040204" pitchFamily="34" charset="0"/>
          <a:ea typeface="黑体" panose="0201060906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Verdana" panose="020B0604030504040204" pitchFamily="34" charset="0"/>
          <a:ea typeface="黑体" panose="0201060906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Verdana" panose="020B0604030504040204" pitchFamily="34" charset="0"/>
          <a:ea typeface="黑体" panose="02010609060101010101" pitchFamily="2" charset="-122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rgbClr val="698ECF"/>
        </a:buClr>
        <a:buFont typeface="Wingdings" panose="05000000000000000000" pitchFamily="2" charset="2"/>
        <a:buChar char="o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1" fontAlgn="base" hangingPunct="1">
        <a:spcBef>
          <a:spcPct val="20000"/>
        </a:spcBef>
        <a:spcAft>
          <a:spcPct val="0"/>
        </a:spcAft>
        <a:buClr>
          <a:srgbClr val="698ECF"/>
        </a:buClr>
        <a:buFont typeface="Wingdings" panose="05000000000000000000" pitchFamily="2" charset="2"/>
        <a:buChar char="n"/>
        <a:defRPr sz="2000" b="1">
          <a:solidFill>
            <a:srgbClr val="4D4D4D"/>
          </a:solidFill>
          <a:latin typeface="+mn-lt"/>
          <a:ea typeface="+mn-ea"/>
        </a:defRPr>
      </a:lvl2pPr>
      <a:lvl3pPr marL="1304925" indent="-395605" algn="l" rtl="0" eaLnBrk="1" fontAlgn="base" hangingPunct="1">
        <a:spcBef>
          <a:spcPct val="20000"/>
        </a:spcBef>
        <a:spcAft>
          <a:spcPct val="0"/>
        </a:spcAft>
        <a:buClr>
          <a:srgbClr val="698ECF"/>
        </a:buClr>
        <a:buFont typeface="Wingdings" panose="05000000000000000000" pitchFamily="2" charset="2"/>
        <a:buChar char="o"/>
        <a:defRPr sz="2400" b="1">
          <a:solidFill>
            <a:schemeClr val="tx1"/>
          </a:solidFill>
          <a:latin typeface="+mn-lt"/>
          <a:ea typeface="+mn-ea"/>
        </a:defRPr>
      </a:lvl3pPr>
      <a:lvl4pPr marL="1694180" indent="-387350" algn="l" rtl="0" eaLnBrk="1" fontAlgn="base" hangingPunct="1">
        <a:spcBef>
          <a:spcPct val="20000"/>
        </a:spcBef>
        <a:spcAft>
          <a:spcPct val="0"/>
        </a:spcAft>
        <a:buClr>
          <a:srgbClr val="698ECF"/>
        </a:buClr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1" fontAlgn="base" hangingPunct="1">
        <a:spcBef>
          <a:spcPct val="25000"/>
        </a:spcBef>
        <a:spcAft>
          <a:spcPct val="0"/>
        </a:spcAft>
        <a:buClr>
          <a:srgbClr val="698ECF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5pPr>
      <a:lvl6pPr marL="2551430" indent="-39878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6pPr>
      <a:lvl7pPr marL="3008630" indent="-39878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7pPr>
      <a:lvl8pPr marL="3465830" indent="-39878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8pPr>
      <a:lvl9pPr marL="3923030" indent="-39878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2291" y="1340768"/>
            <a:ext cx="8856984" cy="1885528"/>
          </a:xfrm>
        </p:spPr>
        <p:txBody>
          <a:bodyPr>
            <a:noAutofit/>
          </a:bodyPr>
          <a:lstStyle/>
          <a:p>
            <a:pPr algn="ctr"/>
            <a:r>
              <a:rPr lang="en-US" altLang="zh-CN" dirty="0"/>
              <a:t>Expandable Group Identification</a:t>
            </a:r>
            <a:br>
              <a:rPr lang="en-US" altLang="zh-CN" dirty="0"/>
            </a:br>
            <a:r>
              <a:rPr lang="en-US" altLang="zh-CN" dirty="0"/>
              <a:t>in Spreadsheets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699FA8-0C2C-460D-A71F-3900EDC1B2B9}"/>
              </a:ext>
            </a:extLst>
          </p:cNvPr>
          <p:cNvSpPr txBox="1"/>
          <p:nvPr/>
        </p:nvSpPr>
        <p:spPr>
          <a:xfrm>
            <a:off x="1177" y="246420"/>
            <a:ext cx="91428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Automated Software Engineering (ASE 2018)</a:t>
            </a:r>
            <a:endParaRPr lang="en-US" altLang="zh-CN" sz="2300" b="1" kern="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E7F379BE-1F8B-41B7-BD72-522ABF44F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8208912" cy="6480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Wensheng Dou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Shi Han, Liang Xu, Dongmei Zhang, Jun Wei</a:t>
            </a:r>
            <a:endParaRPr lang="en-US" altLang="zh-CN" sz="2400" b="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7CBF7F-D48C-4A46-B1EA-AD50E611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9" b="44261"/>
          <a:stretch/>
        </p:blipFill>
        <p:spPr>
          <a:xfrm>
            <a:off x="3347864" y="5085184"/>
            <a:ext cx="3171825" cy="648072"/>
          </a:xfrm>
          <a:prstGeom prst="rect">
            <a:avLst/>
          </a:prstGeom>
        </p:spPr>
      </p:pic>
      <p:pic>
        <p:nvPicPr>
          <p:cNvPr id="21506" name="Picture 2" descr="Image result for microsoft research asia">
            <a:extLst>
              <a:ext uri="{FF2B5EF4-FFF2-40B4-BE49-F238E27FC236}">
                <a16:creationId xmlns:a16="http://schemas.microsoft.com/office/drawing/2014/main" id="{50CFE656-8DCE-40F8-A348-E88E068E7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7" r="16852" b="37001"/>
          <a:stretch/>
        </p:blipFill>
        <p:spPr bwMode="auto">
          <a:xfrm>
            <a:off x="7308304" y="4859575"/>
            <a:ext cx="1008112" cy="94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副标题 2">
            <a:extLst>
              <a:ext uri="{FF2B5EF4-FFF2-40B4-BE49-F238E27FC236}">
                <a16:creationId xmlns:a16="http://schemas.microsoft.com/office/drawing/2014/main" id="{EFA34904-BD61-4A06-A416-0979C3D0CC98}"/>
              </a:ext>
            </a:extLst>
          </p:cNvPr>
          <p:cNvSpPr txBox="1">
            <a:spLocks/>
          </p:cNvSpPr>
          <p:nvPr/>
        </p:nvSpPr>
        <p:spPr bwMode="auto">
          <a:xfrm>
            <a:off x="6732240" y="6019293"/>
            <a:ext cx="2304256" cy="57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None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n"/>
              <a:defRPr sz="2000" b="1">
                <a:solidFill>
                  <a:srgbClr val="4D4D4D"/>
                </a:solidFill>
                <a:latin typeface="+mn-lt"/>
                <a:ea typeface="+mn-ea"/>
              </a:defRPr>
            </a:lvl2pPr>
            <a:lvl3pPr marL="1304925" indent="-3956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4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6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8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230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altLang="zh-CN" sz="2800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Research Asia</a:t>
            </a:r>
          </a:p>
        </p:txBody>
      </p:sp>
      <p:sp>
        <p:nvSpPr>
          <p:cNvPr id="14" name="副标题 2">
            <a:extLst>
              <a:ext uri="{FF2B5EF4-FFF2-40B4-BE49-F238E27FC236}">
                <a16:creationId xmlns:a16="http://schemas.microsoft.com/office/drawing/2014/main" id="{5AFBBC0C-FC5C-43AA-B80A-DBC57EB94BDB}"/>
              </a:ext>
            </a:extLst>
          </p:cNvPr>
          <p:cNvSpPr txBox="1">
            <a:spLocks/>
          </p:cNvSpPr>
          <p:nvPr/>
        </p:nvSpPr>
        <p:spPr bwMode="auto">
          <a:xfrm>
            <a:off x="3347864" y="6019293"/>
            <a:ext cx="3171825" cy="57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None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n"/>
              <a:defRPr sz="2000" b="1">
                <a:solidFill>
                  <a:srgbClr val="4D4D4D"/>
                </a:solidFill>
                <a:latin typeface="+mn-lt"/>
                <a:ea typeface="+mn-ea"/>
              </a:defRPr>
            </a:lvl2pPr>
            <a:lvl3pPr marL="1304925" indent="-3956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4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6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8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230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en-US" altLang="zh-CN" sz="2800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Software   Chinese Academy of Sciences</a:t>
            </a:r>
          </a:p>
        </p:txBody>
      </p:sp>
      <p:pic>
        <p:nvPicPr>
          <p:cNvPr id="21508" name="Picture 4" descr="Image result for ucas chinese">
            <a:extLst>
              <a:ext uri="{FF2B5EF4-FFF2-40B4-BE49-F238E27FC236}">
                <a16:creationId xmlns:a16="http://schemas.microsoft.com/office/drawing/2014/main" id="{A68905C3-1FEF-40E7-8E16-4D24FAF2A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8" b="41986"/>
          <a:stretch/>
        </p:blipFill>
        <p:spPr bwMode="auto">
          <a:xfrm>
            <a:off x="345703" y="4783456"/>
            <a:ext cx="253404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副标题 2">
            <a:extLst>
              <a:ext uri="{FF2B5EF4-FFF2-40B4-BE49-F238E27FC236}">
                <a16:creationId xmlns:a16="http://schemas.microsoft.com/office/drawing/2014/main" id="{0E5DDA07-ECEF-41A5-8673-EECB9FE65B5D}"/>
              </a:ext>
            </a:extLst>
          </p:cNvPr>
          <p:cNvSpPr txBox="1">
            <a:spLocks/>
          </p:cNvSpPr>
          <p:nvPr/>
        </p:nvSpPr>
        <p:spPr bwMode="auto">
          <a:xfrm>
            <a:off x="309761" y="6019293"/>
            <a:ext cx="2534047" cy="57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None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n"/>
              <a:defRPr sz="2000" b="1">
                <a:solidFill>
                  <a:srgbClr val="4D4D4D"/>
                </a:solidFill>
                <a:latin typeface="+mn-lt"/>
                <a:ea typeface="+mn-ea"/>
              </a:defRPr>
            </a:lvl2pPr>
            <a:lvl3pPr marL="1304925" indent="-3956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4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6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8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230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en-US" altLang="zh-CN" sz="2800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Chinese Academy of Sciences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2"/>
    </mc:Choice>
    <mc:Fallback xmlns="">
      <p:transition spd="slow" advTm="72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EC6523-B038-4049-A664-95F69C5C6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1764814"/>
            <a:ext cx="7627813" cy="41011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approach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12" name="圆角矩形 16"/>
          <p:cNvSpPr/>
          <p:nvPr/>
        </p:nvSpPr>
        <p:spPr bwMode="gray">
          <a:xfrm>
            <a:off x="6876256" y="2861786"/>
            <a:ext cx="1235876" cy="14849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0" y="6524332"/>
            <a:ext cx="9144000" cy="36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[1] R. Abraham, et, al., “Inferring Templates from Spreadsheets”, ICSE 2006.</a:t>
            </a: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566738" y="1077913"/>
            <a:ext cx="8001000" cy="57419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n"/>
              <a:defRPr lang="zh-CN" altLang="en-US" sz="2000" b="0" dirty="0" smtClean="0">
                <a:solidFill>
                  <a:srgbClr val="0000FF"/>
                </a:solidFill>
                <a:latin typeface="+mn-lt"/>
                <a:ea typeface="+mn-ea"/>
              </a:defRPr>
            </a:lvl2pPr>
            <a:lvl3pPr marL="1304925" indent="-3956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o"/>
              <a:defRPr sz="18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698ECF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4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6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8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230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/>
              <a:t>Identify expandable groups based on formula patterns[1]</a:t>
            </a:r>
          </a:p>
        </p:txBody>
      </p:sp>
      <p:sp>
        <p:nvSpPr>
          <p:cNvPr id="8" name="圆角矩形 16"/>
          <p:cNvSpPr/>
          <p:nvPr/>
        </p:nvSpPr>
        <p:spPr bwMode="gray">
          <a:xfrm>
            <a:off x="857489" y="3084671"/>
            <a:ext cx="7305675" cy="1284297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9" name="圆角矩形 16"/>
          <p:cNvSpPr/>
          <p:nvPr/>
        </p:nvSpPr>
        <p:spPr bwMode="gray">
          <a:xfrm>
            <a:off x="884562" y="2839561"/>
            <a:ext cx="7228205" cy="187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8" grpId="0" bldLvl="0" animBg="1"/>
      <p:bldP spid="9" grpId="0" animBg="1"/>
      <p:bldP spid="9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373C5D6-3EB5-47BC-8BD8-92FCDFFA8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1764814"/>
            <a:ext cx="7627813" cy="41011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Existing approach - Issues 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Formulas may be missing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8" name="圆角矩形 16"/>
          <p:cNvSpPr/>
          <p:nvPr/>
        </p:nvSpPr>
        <p:spPr bwMode="gray">
          <a:xfrm>
            <a:off x="6819238" y="4308087"/>
            <a:ext cx="1343926" cy="64807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2" name="圆角矩形 16">
            <a:extLst>
              <a:ext uri="{FF2B5EF4-FFF2-40B4-BE49-F238E27FC236}">
                <a16:creationId xmlns:a16="http://schemas.microsoft.com/office/drawing/2014/main" id="{65EF63D7-E3A6-4C54-93BB-1096D6529D8B}"/>
              </a:ext>
            </a:extLst>
          </p:cNvPr>
          <p:cNvSpPr/>
          <p:nvPr/>
        </p:nvSpPr>
        <p:spPr bwMode="gray">
          <a:xfrm>
            <a:off x="857489" y="3084671"/>
            <a:ext cx="7305675" cy="1284297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3" name="圆角矩形 16">
            <a:extLst>
              <a:ext uri="{FF2B5EF4-FFF2-40B4-BE49-F238E27FC236}">
                <a16:creationId xmlns:a16="http://schemas.microsoft.com/office/drawing/2014/main" id="{A68BEF73-CC3C-4BDA-8461-DE4682DC2582}"/>
              </a:ext>
            </a:extLst>
          </p:cNvPr>
          <p:cNvSpPr/>
          <p:nvPr/>
        </p:nvSpPr>
        <p:spPr bwMode="gray">
          <a:xfrm>
            <a:off x="884562" y="2839561"/>
            <a:ext cx="7228205" cy="187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4" name="任意多边形 13">
            <a:extLst>
              <a:ext uri="{FF2B5EF4-FFF2-40B4-BE49-F238E27FC236}">
                <a16:creationId xmlns:a16="http://schemas.microsoft.com/office/drawing/2014/main" id="{B0FF0260-52BC-4056-9DE9-5F3A2ADEF9F8}"/>
              </a:ext>
            </a:extLst>
          </p:cNvPr>
          <p:cNvSpPr/>
          <p:nvPr/>
        </p:nvSpPr>
        <p:spPr>
          <a:xfrm rot="21321584">
            <a:off x="8193772" y="3159815"/>
            <a:ext cx="276152" cy="1556709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Image result for unhappy happy">
            <a:extLst>
              <a:ext uri="{FF2B5EF4-FFF2-40B4-BE49-F238E27FC236}">
                <a16:creationId xmlns:a16="http://schemas.microsoft.com/office/drawing/2014/main" id="{8D023A7C-9D15-46F4-8965-5415C9329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15240" r="11647" b="23135"/>
          <a:stretch/>
        </p:blipFill>
        <p:spPr bwMode="auto">
          <a:xfrm>
            <a:off x="8502545" y="4055574"/>
            <a:ext cx="495637" cy="5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32C2569-2E2D-4842-8464-290CF9139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2053183"/>
            <a:ext cx="5601644" cy="30320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Existing approach - Issues 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5628" y="1100773"/>
            <a:ext cx="8001000" cy="5741987"/>
          </a:xfrm>
        </p:spPr>
        <p:txBody>
          <a:bodyPr/>
          <a:lstStyle/>
          <a:p>
            <a:r>
              <a:rPr lang="en-US" altLang="zh-CN" dirty="0"/>
              <a:t>Same formula patterns don’t mean they are expandable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12" name="圆角矩形 16"/>
          <p:cNvSpPr/>
          <p:nvPr/>
        </p:nvSpPr>
        <p:spPr bwMode="gray">
          <a:xfrm>
            <a:off x="2352516" y="4365104"/>
            <a:ext cx="2147476" cy="7143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3" name="圆角矩形 16"/>
          <p:cNvSpPr/>
          <p:nvPr/>
        </p:nvSpPr>
        <p:spPr bwMode="gray">
          <a:xfrm>
            <a:off x="4958397" y="4365104"/>
            <a:ext cx="2214872" cy="7143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414237" y="5078844"/>
            <a:ext cx="2244961" cy="917575"/>
            <a:chOff x="4169705" y="2507983"/>
            <a:chExt cx="722464" cy="1704452"/>
          </a:xfrm>
        </p:grpSpPr>
        <p:sp>
          <p:nvSpPr>
            <p:cNvPr id="34" name="TextBox 3"/>
            <p:cNvSpPr txBox="1"/>
            <p:nvPr/>
          </p:nvSpPr>
          <p:spPr>
            <a:xfrm>
              <a:off x="4330939" y="3528295"/>
              <a:ext cx="561230" cy="684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Not expandable</a:t>
              </a:r>
            </a:p>
          </p:txBody>
        </p:sp>
        <p:cxnSp>
          <p:nvCxnSpPr>
            <p:cNvPr id="35" name="Straight Arrow Connector 5"/>
            <p:cNvCxnSpPr/>
            <p:nvPr/>
          </p:nvCxnSpPr>
          <p:spPr bwMode="auto">
            <a:xfrm flipH="1" flipV="1">
              <a:off x="4169705" y="2507983"/>
              <a:ext cx="440381" cy="107103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Straight Arrow Connector 5"/>
          <p:cNvCxnSpPr>
            <a:stCxn id="34" idx="0"/>
          </p:cNvCxnSpPr>
          <p:nvPr/>
        </p:nvCxnSpPr>
        <p:spPr bwMode="auto">
          <a:xfrm flipV="1">
            <a:off x="4787106" y="5151234"/>
            <a:ext cx="1003300" cy="47688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5">
            <a:extLst>
              <a:ext uri="{FF2B5EF4-FFF2-40B4-BE49-F238E27FC236}">
                <a16:creationId xmlns:a16="http://schemas.microsoft.com/office/drawing/2014/main" id="{6DB46A9A-29CA-49D9-B0E8-1246B0B2B3F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14237" y="3177768"/>
            <a:ext cx="12017" cy="113463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5">
            <a:extLst>
              <a:ext uri="{FF2B5EF4-FFF2-40B4-BE49-F238E27FC236}">
                <a16:creationId xmlns:a16="http://schemas.microsoft.com/office/drawing/2014/main" id="{01B9EED2-226E-4DFC-B57A-6E1FB6A38B0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65833" y="3176082"/>
            <a:ext cx="12017" cy="113463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70A7A7D9-7B5A-429E-93A9-90CE9E0C065B}"/>
              </a:ext>
            </a:extLst>
          </p:cNvPr>
          <p:cNvSpPr/>
          <p:nvPr/>
        </p:nvSpPr>
        <p:spPr bwMode="gray">
          <a:xfrm>
            <a:off x="2714959" y="2852936"/>
            <a:ext cx="1352985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8" name="圆角矩形 16">
            <a:extLst>
              <a:ext uri="{FF2B5EF4-FFF2-40B4-BE49-F238E27FC236}">
                <a16:creationId xmlns:a16="http://schemas.microsoft.com/office/drawing/2014/main" id="{5E60D020-C5AD-451B-8BE4-BE332828C863}"/>
              </a:ext>
            </a:extLst>
          </p:cNvPr>
          <p:cNvSpPr/>
          <p:nvPr/>
        </p:nvSpPr>
        <p:spPr bwMode="gray">
          <a:xfrm>
            <a:off x="5379255" y="2852936"/>
            <a:ext cx="1352985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8CFC797-22E1-4DCC-900B-C1CFC6544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6" y="1938152"/>
            <a:ext cx="8712110" cy="44431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Key observation (1)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Corresponding cells have the same format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9" name="圆角矩形 16"/>
          <p:cNvSpPr/>
          <p:nvPr/>
        </p:nvSpPr>
        <p:spPr bwMode="gray">
          <a:xfrm>
            <a:off x="708046" y="2564905"/>
            <a:ext cx="2279778" cy="2475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0" name="圆角矩形 16"/>
          <p:cNvSpPr/>
          <p:nvPr/>
        </p:nvSpPr>
        <p:spPr bwMode="gray">
          <a:xfrm>
            <a:off x="3377752" y="2564905"/>
            <a:ext cx="2520280" cy="2475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35" name="Straight Arrow Connector 5"/>
          <p:cNvCxnSpPr>
            <a:cxnSpLocks/>
            <a:stCxn id="9" idx="3"/>
            <a:endCxn id="10" idx="1"/>
          </p:cNvCxnSpPr>
          <p:nvPr/>
        </p:nvCxnSpPr>
        <p:spPr bwMode="auto">
          <a:xfrm>
            <a:off x="2987824" y="2688691"/>
            <a:ext cx="38992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" name="圆角矩形 16"/>
          <p:cNvSpPr/>
          <p:nvPr/>
        </p:nvSpPr>
        <p:spPr bwMode="gray">
          <a:xfrm>
            <a:off x="2553046" y="3059724"/>
            <a:ext cx="649823" cy="2205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2" name="圆角矩形 16"/>
          <p:cNvSpPr/>
          <p:nvPr/>
        </p:nvSpPr>
        <p:spPr bwMode="gray">
          <a:xfrm>
            <a:off x="5433366" y="3059724"/>
            <a:ext cx="650802" cy="2205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13" name="Straight Arrow Connector 5"/>
          <p:cNvCxnSpPr>
            <a:stCxn id="7" idx="3"/>
            <a:endCxn id="12" idx="1"/>
          </p:cNvCxnSpPr>
          <p:nvPr/>
        </p:nvCxnSpPr>
        <p:spPr bwMode="auto">
          <a:xfrm>
            <a:off x="3202869" y="3170001"/>
            <a:ext cx="2230497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F8FE2FE7-9F0A-4ABB-9083-A42D7D7B3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2" y="1948916"/>
            <a:ext cx="8704998" cy="44431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Key observation (2)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Corresponding headers have the similar semantics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7" name="圆角矩形 16"/>
          <p:cNvSpPr/>
          <p:nvPr/>
        </p:nvSpPr>
        <p:spPr bwMode="gray">
          <a:xfrm>
            <a:off x="1283970" y="2538043"/>
            <a:ext cx="1352985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2" name="圆角矩形 16"/>
          <p:cNvSpPr/>
          <p:nvPr/>
        </p:nvSpPr>
        <p:spPr bwMode="gray">
          <a:xfrm>
            <a:off x="4085191" y="2538043"/>
            <a:ext cx="1352985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960465" y="1556792"/>
            <a:ext cx="2614707" cy="909243"/>
            <a:chOff x="4208398" y="3800870"/>
            <a:chExt cx="841454" cy="1688975"/>
          </a:xfrm>
        </p:grpSpPr>
        <p:sp>
          <p:nvSpPr>
            <p:cNvPr id="34" name="TextBox 3"/>
            <p:cNvSpPr txBox="1"/>
            <p:nvPr/>
          </p:nvSpPr>
          <p:spPr>
            <a:xfrm>
              <a:off x="4308786" y="3800870"/>
              <a:ext cx="741066" cy="686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Similar semantics</a:t>
              </a:r>
            </a:p>
          </p:txBody>
        </p:sp>
        <p:cxnSp>
          <p:nvCxnSpPr>
            <p:cNvPr id="35" name="Straight Arrow Connector 5"/>
            <p:cNvCxnSpPr>
              <a:cxnSpLocks/>
              <a:stCxn id="34" idx="2"/>
              <a:endCxn id="7" idx="0"/>
            </p:cNvCxnSpPr>
            <p:nvPr/>
          </p:nvCxnSpPr>
          <p:spPr bwMode="auto">
            <a:xfrm flipH="1">
              <a:off x="4208398" y="4486927"/>
              <a:ext cx="470921" cy="100291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6" name="Straight Arrow Connector 5"/>
          <p:cNvCxnSpPr>
            <a:cxnSpLocks/>
            <a:stCxn id="34" idx="2"/>
            <a:endCxn id="12" idx="0"/>
          </p:cNvCxnSpPr>
          <p:nvPr/>
        </p:nvCxnSpPr>
        <p:spPr bwMode="auto">
          <a:xfrm>
            <a:off x="3423789" y="1926121"/>
            <a:ext cx="1337895" cy="61192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17276-1131-494A-99CE-173B79A5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compare two cells in format?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B2657D-B616-4CAE-BDAB-0C46EE55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Compare two cells with their type features</a:t>
            </a:r>
          </a:p>
          <a:p>
            <a:pPr lvl="1"/>
            <a:r>
              <a:rPr lang="en-US" altLang="zh-CN" dirty="0"/>
              <a:t>Cell type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B81ECA-863A-49A1-A081-78A9821EA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AB76BD-428F-4128-9E20-6C0B6BA8D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6" y="3168812"/>
            <a:ext cx="6858217" cy="3500548"/>
          </a:xfrm>
          <a:prstGeom prst="rect">
            <a:avLst/>
          </a:prstGeom>
        </p:spPr>
      </p:pic>
      <p:sp>
        <p:nvSpPr>
          <p:cNvPr id="11" name="圆角矩形 16">
            <a:extLst>
              <a:ext uri="{FF2B5EF4-FFF2-40B4-BE49-F238E27FC236}">
                <a16:creationId xmlns:a16="http://schemas.microsoft.com/office/drawing/2014/main" id="{D33E4543-9AD6-4AA8-A8A2-88422F0A419F}"/>
              </a:ext>
            </a:extLst>
          </p:cNvPr>
          <p:cNvSpPr/>
          <p:nvPr/>
        </p:nvSpPr>
        <p:spPr bwMode="gray">
          <a:xfrm>
            <a:off x="1378462" y="3821770"/>
            <a:ext cx="540000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D82C43B-8810-4A81-AD66-366518761B73}"/>
              </a:ext>
            </a:extLst>
          </p:cNvPr>
          <p:cNvSpPr txBox="1"/>
          <p:nvPr/>
        </p:nvSpPr>
        <p:spPr>
          <a:xfrm>
            <a:off x="179512" y="3685000"/>
            <a:ext cx="88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Label</a:t>
            </a:r>
          </a:p>
        </p:txBody>
      </p:sp>
      <p:cxnSp>
        <p:nvCxnSpPr>
          <p:cNvPr id="14" name="Straight Arrow Connector 5">
            <a:extLst>
              <a:ext uri="{FF2B5EF4-FFF2-40B4-BE49-F238E27FC236}">
                <a16:creationId xmlns:a16="http://schemas.microsoft.com/office/drawing/2014/main" id="{DA7C4C6E-2A26-4C04-8541-1DF9164BFAD9}"/>
              </a:ext>
            </a:extLst>
          </p:cNvPr>
          <p:cNvCxnSpPr>
            <a:cxnSpLocks/>
          </p:cNvCxnSpPr>
          <p:nvPr/>
        </p:nvCxnSpPr>
        <p:spPr bwMode="auto">
          <a:xfrm>
            <a:off x="1043608" y="3887602"/>
            <a:ext cx="360040" cy="4370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5">
            <a:extLst>
              <a:ext uri="{FF2B5EF4-FFF2-40B4-BE49-F238E27FC236}">
                <a16:creationId xmlns:a16="http://schemas.microsoft.com/office/drawing/2014/main" id="{28E280E5-84EA-45AD-8DFF-91F7D5B7B347}"/>
              </a:ext>
            </a:extLst>
          </p:cNvPr>
          <p:cNvCxnSpPr>
            <a:cxnSpLocks/>
          </p:cNvCxnSpPr>
          <p:nvPr/>
        </p:nvCxnSpPr>
        <p:spPr bwMode="auto">
          <a:xfrm>
            <a:off x="1043608" y="4322173"/>
            <a:ext cx="36004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2A5B3193-761C-4445-A7F0-B2906FE88B95}"/>
              </a:ext>
            </a:extLst>
          </p:cNvPr>
          <p:cNvSpPr/>
          <p:nvPr/>
        </p:nvSpPr>
        <p:spPr bwMode="gray">
          <a:xfrm>
            <a:off x="1378462" y="4198348"/>
            <a:ext cx="540000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94EA8FCB-0353-4638-9686-0008BA993647}"/>
              </a:ext>
            </a:extLst>
          </p:cNvPr>
          <p:cNvSpPr txBox="1"/>
          <p:nvPr/>
        </p:nvSpPr>
        <p:spPr>
          <a:xfrm>
            <a:off x="60682" y="4117048"/>
            <a:ext cx="11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76063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17276-1131-494A-99CE-173B79A5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compare two cells in format?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B2657D-B616-4CAE-BDAB-0C46EE55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Compare two cells with their format features</a:t>
            </a:r>
          </a:p>
          <a:p>
            <a:pPr lvl="1"/>
            <a:r>
              <a:rPr lang="en-US" altLang="zh-CN" dirty="0"/>
              <a:t>Merge: Whether a cell is merged?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B81ECA-863A-49A1-A081-78A9821EA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AB76BD-428F-4128-9E20-6C0B6BA8D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6" y="3168812"/>
            <a:ext cx="6858217" cy="3500548"/>
          </a:xfrm>
          <a:prstGeom prst="rect">
            <a:avLst/>
          </a:prstGeom>
        </p:spPr>
      </p:pic>
      <p:sp>
        <p:nvSpPr>
          <p:cNvPr id="11" name="圆角矩形 16">
            <a:extLst>
              <a:ext uri="{FF2B5EF4-FFF2-40B4-BE49-F238E27FC236}">
                <a16:creationId xmlns:a16="http://schemas.microsoft.com/office/drawing/2014/main" id="{D33E4543-9AD6-4AA8-A8A2-88422F0A419F}"/>
              </a:ext>
            </a:extLst>
          </p:cNvPr>
          <p:cNvSpPr/>
          <p:nvPr/>
        </p:nvSpPr>
        <p:spPr bwMode="gray">
          <a:xfrm>
            <a:off x="1378462" y="3858398"/>
            <a:ext cx="540000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D82C43B-8810-4A81-AD66-366518761B73}"/>
              </a:ext>
            </a:extLst>
          </p:cNvPr>
          <p:cNvSpPr txBox="1"/>
          <p:nvPr/>
        </p:nvSpPr>
        <p:spPr>
          <a:xfrm>
            <a:off x="48691" y="3921007"/>
            <a:ext cx="96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Not merged</a:t>
            </a:r>
          </a:p>
        </p:txBody>
      </p:sp>
      <p:cxnSp>
        <p:nvCxnSpPr>
          <p:cNvPr id="14" name="Straight Arrow Connector 5">
            <a:extLst>
              <a:ext uri="{FF2B5EF4-FFF2-40B4-BE49-F238E27FC236}">
                <a16:creationId xmlns:a16="http://schemas.microsoft.com/office/drawing/2014/main" id="{DA7C4C6E-2A26-4C04-8541-1DF9164BFAD9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1008896" y="3931309"/>
            <a:ext cx="394752" cy="3128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84D8F453-3502-403F-B444-2CE7BB443E86}"/>
              </a:ext>
            </a:extLst>
          </p:cNvPr>
          <p:cNvSpPr/>
          <p:nvPr/>
        </p:nvSpPr>
        <p:spPr bwMode="gray">
          <a:xfrm>
            <a:off x="1385994" y="3585520"/>
            <a:ext cx="2160000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12E52ED1-E9CB-4BBD-857B-7651DF97C39E}"/>
              </a:ext>
            </a:extLst>
          </p:cNvPr>
          <p:cNvSpPr txBox="1"/>
          <p:nvPr/>
        </p:nvSpPr>
        <p:spPr>
          <a:xfrm>
            <a:off x="236322" y="3002586"/>
            <a:ext cx="103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Merged</a:t>
            </a:r>
          </a:p>
        </p:txBody>
      </p:sp>
      <p:cxnSp>
        <p:nvCxnSpPr>
          <p:cNvPr id="29" name="Straight Arrow Connector 5">
            <a:extLst>
              <a:ext uri="{FF2B5EF4-FFF2-40B4-BE49-F238E27FC236}">
                <a16:creationId xmlns:a16="http://schemas.microsoft.com/office/drawing/2014/main" id="{F1FC1B36-6752-4EC8-8A36-59C465E6F637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>
            <a:off x="754439" y="3371918"/>
            <a:ext cx="649209" cy="20109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64761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17276-1131-494A-99CE-173B79A5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compare two cells in format?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B2657D-B616-4CAE-BDAB-0C46EE55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Compare two cells with their format features</a:t>
            </a:r>
          </a:p>
          <a:p>
            <a:pPr lvl="1"/>
            <a:r>
              <a:rPr lang="en-US" altLang="zh-CN" dirty="0"/>
              <a:t>Merge: Whether a cell is merged?</a:t>
            </a:r>
          </a:p>
          <a:p>
            <a:pPr lvl="1"/>
            <a:r>
              <a:rPr lang="en-US" altLang="zh-CN" dirty="0"/>
              <a:t>Font: Font name, size, color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B81ECA-863A-49A1-A081-78A9821EA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AB76BD-428F-4128-9E20-6C0B6BA8D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6" y="3168812"/>
            <a:ext cx="6858217" cy="3500548"/>
          </a:xfrm>
          <a:prstGeom prst="rect">
            <a:avLst/>
          </a:prstGeom>
        </p:spPr>
      </p:pic>
      <p:sp>
        <p:nvSpPr>
          <p:cNvPr id="11" name="圆角矩形 16">
            <a:extLst>
              <a:ext uri="{FF2B5EF4-FFF2-40B4-BE49-F238E27FC236}">
                <a16:creationId xmlns:a16="http://schemas.microsoft.com/office/drawing/2014/main" id="{D33E4543-9AD6-4AA8-A8A2-88422F0A419F}"/>
              </a:ext>
            </a:extLst>
          </p:cNvPr>
          <p:cNvSpPr/>
          <p:nvPr/>
        </p:nvSpPr>
        <p:spPr bwMode="gray">
          <a:xfrm>
            <a:off x="1367704" y="3829422"/>
            <a:ext cx="540000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14" name="Straight Arrow Connector 5">
            <a:extLst>
              <a:ext uri="{FF2B5EF4-FFF2-40B4-BE49-F238E27FC236}">
                <a16:creationId xmlns:a16="http://schemas.microsoft.com/office/drawing/2014/main" id="{DA7C4C6E-2A26-4C04-8541-1DF9164BFAD9}"/>
              </a:ext>
            </a:extLst>
          </p:cNvPr>
          <p:cNvCxnSpPr>
            <a:cxnSpLocks/>
          </p:cNvCxnSpPr>
          <p:nvPr/>
        </p:nvCxnSpPr>
        <p:spPr bwMode="auto">
          <a:xfrm flipH="1">
            <a:off x="1648463" y="3045468"/>
            <a:ext cx="356277" cy="7315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84D8F453-3502-403F-B444-2CE7BB443E86}"/>
              </a:ext>
            </a:extLst>
          </p:cNvPr>
          <p:cNvSpPr/>
          <p:nvPr/>
        </p:nvSpPr>
        <p:spPr bwMode="gray">
          <a:xfrm>
            <a:off x="2425751" y="3829422"/>
            <a:ext cx="540000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12E52ED1-E9CB-4BBD-857B-7651DF97C39E}"/>
              </a:ext>
            </a:extLst>
          </p:cNvPr>
          <p:cNvSpPr txBox="1"/>
          <p:nvPr/>
        </p:nvSpPr>
        <p:spPr>
          <a:xfrm>
            <a:off x="1259632" y="2724068"/>
            <a:ext cx="182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Different color</a:t>
            </a:r>
          </a:p>
        </p:txBody>
      </p:sp>
      <p:cxnSp>
        <p:nvCxnSpPr>
          <p:cNvPr id="29" name="Straight Arrow Connector 5">
            <a:extLst>
              <a:ext uri="{FF2B5EF4-FFF2-40B4-BE49-F238E27FC236}">
                <a16:creationId xmlns:a16="http://schemas.microsoft.com/office/drawing/2014/main" id="{F1FC1B36-6752-4EC8-8A36-59C465E6F637}"/>
              </a:ext>
            </a:extLst>
          </p:cNvPr>
          <p:cNvCxnSpPr>
            <a:cxnSpLocks/>
          </p:cNvCxnSpPr>
          <p:nvPr/>
        </p:nvCxnSpPr>
        <p:spPr bwMode="auto">
          <a:xfrm>
            <a:off x="2350231" y="3045468"/>
            <a:ext cx="356278" cy="75681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76319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17276-1131-494A-99CE-173B79A5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compare two cells in format?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B2657D-B616-4CAE-BDAB-0C46EE55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Compare two cells with their format features</a:t>
            </a:r>
          </a:p>
          <a:p>
            <a:pPr lvl="1"/>
            <a:r>
              <a:rPr lang="en-US" altLang="zh-CN" dirty="0"/>
              <a:t>Merge: Whether a cell is merged?</a:t>
            </a:r>
          </a:p>
          <a:p>
            <a:pPr lvl="1"/>
            <a:r>
              <a:rPr lang="en-US" altLang="zh-CN" dirty="0"/>
              <a:t>Font: Font name, size, color</a:t>
            </a:r>
          </a:p>
          <a:p>
            <a:pPr lvl="1"/>
            <a:r>
              <a:rPr lang="en-US" altLang="zh-CN" dirty="0"/>
              <a:t>Data format: #.## vs. $ #.##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B81ECA-863A-49A1-A081-78A9821EA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AB76BD-428F-4128-9E20-6C0B6BA8D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6" y="3168812"/>
            <a:ext cx="6858217" cy="3500548"/>
          </a:xfrm>
          <a:prstGeom prst="rect">
            <a:avLst/>
          </a:prstGeom>
        </p:spPr>
      </p:pic>
      <p:sp>
        <p:nvSpPr>
          <p:cNvPr id="11" name="圆角矩形 16">
            <a:extLst>
              <a:ext uri="{FF2B5EF4-FFF2-40B4-BE49-F238E27FC236}">
                <a16:creationId xmlns:a16="http://schemas.microsoft.com/office/drawing/2014/main" id="{D33E4543-9AD6-4AA8-A8A2-88422F0A419F}"/>
              </a:ext>
            </a:extLst>
          </p:cNvPr>
          <p:cNvSpPr/>
          <p:nvPr/>
        </p:nvSpPr>
        <p:spPr bwMode="gray">
          <a:xfrm>
            <a:off x="2411760" y="4029633"/>
            <a:ext cx="540000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14" name="Straight Arrow Connector 5">
            <a:extLst>
              <a:ext uri="{FF2B5EF4-FFF2-40B4-BE49-F238E27FC236}">
                <a16:creationId xmlns:a16="http://schemas.microsoft.com/office/drawing/2014/main" id="{DA7C4C6E-2A26-4C04-8541-1DF9164BFAD9}"/>
              </a:ext>
            </a:extLst>
          </p:cNvPr>
          <p:cNvCxnSpPr>
            <a:cxnSpLocks/>
            <a:endCxn id="11" idx="1"/>
          </p:cNvCxnSpPr>
          <p:nvPr/>
        </p:nvCxnSpPr>
        <p:spPr bwMode="auto">
          <a:xfrm>
            <a:off x="899592" y="4029633"/>
            <a:ext cx="1512168" cy="1238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84D8F453-3502-403F-B444-2CE7BB443E86}"/>
              </a:ext>
            </a:extLst>
          </p:cNvPr>
          <p:cNvSpPr/>
          <p:nvPr/>
        </p:nvSpPr>
        <p:spPr bwMode="gray">
          <a:xfrm>
            <a:off x="2411760" y="4373860"/>
            <a:ext cx="540000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12E52ED1-E9CB-4BBD-857B-7651DF97C39E}"/>
              </a:ext>
            </a:extLst>
          </p:cNvPr>
          <p:cNvSpPr txBox="1"/>
          <p:nvPr/>
        </p:nvSpPr>
        <p:spPr>
          <a:xfrm>
            <a:off x="190981" y="3844967"/>
            <a:ext cx="78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2.00</a:t>
            </a:r>
          </a:p>
        </p:txBody>
      </p:sp>
      <p:cxnSp>
        <p:nvCxnSpPr>
          <p:cNvPr id="29" name="Straight Arrow Connector 5">
            <a:extLst>
              <a:ext uri="{FF2B5EF4-FFF2-40B4-BE49-F238E27FC236}">
                <a16:creationId xmlns:a16="http://schemas.microsoft.com/office/drawing/2014/main" id="{F1FC1B36-6752-4EC8-8A36-59C465E6F637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 flipV="1">
            <a:off x="899592" y="4497685"/>
            <a:ext cx="1512168" cy="10670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3">
            <a:extLst>
              <a:ext uri="{FF2B5EF4-FFF2-40B4-BE49-F238E27FC236}">
                <a16:creationId xmlns:a16="http://schemas.microsoft.com/office/drawing/2014/main" id="{A46628C9-2FE3-40B9-BCBB-CC146C50DF56}"/>
              </a:ext>
            </a:extLst>
          </p:cNvPr>
          <p:cNvSpPr txBox="1"/>
          <p:nvPr/>
        </p:nvSpPr>
        <p:spPr>
          <a:xfrm>
            <a:off x="33898" y="4370049"/>
            <a:ext cx="100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$ 1.00</a:t>
            </a:r>
          </a:p>
        </p:txBody>
      </p:sp>
    </p:spTree>
    <p:extLst>
      <p:ext uri="{BB962C8B-B14F-4D97-AF65-F5344CB8AC3E}">
        <p14:creationId xmlns:p14="http://schemas.microsoft.com/office/powerpoint/2010/main" val="27398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17276-1131-494A-99CE-173B79A5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Compare two columns in format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B2657D-B616-4CAE-BDAB-0C46EE55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077914"/>
            <a:ext cx="8001000" cy="1701884"/>
          </a:xfrm>
        </p:spPr>
        <p:txBody>
          <a:bodyPr/>
          <a:lstStyle/>
          <a:p>
            <a:r>
              <a:rPr lang="en-US" altLang="zh-CN" dirty="0"/>
              <a:t>Can we require that all corresponding cells use the same format?</a:t>
            </a:r>
          </a:p>
          <a:p>
            <a:r>
              <a:rPr lang="en-US" altLang="zh-CN" dirty="0"/>
              <a:t>We require that  a majority (60%) of corresponding cells use the same format</a:t>
            </a:r>
            <a:endParaRPr lang="zh-CN" altLang="en-US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B81ECA-863A-49A1-A081-78A9821EA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AB76BD-428F-4128-9E20-6C0B6BA8D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6" y="3168812"/>
            <a:ext cx="6858217" cy="3500548"/>
          </a:xfrm>
          <a:prstGeom prst="rect">
            <a:avLst/>
          </a:prstGeom>
        </p:spPr>
      </p:pic>
      <p:sp>
        <p:nvSpPr>
          <p:cNvPr id="15" name="圆角矩形 16">
            <a:extLst>
              <a:ext uri="{FF2B5EF4-FFF2-40B4-BE49-F238E27FC236}">
                <a16:creationId xmlns:a16="http://schemas.microsoft.com/office/drawing/2014/main" id="{82985E4C-25D0-4B5E-895B-0957F93CDFB5}"/>
              </a:ext>
            </a:extLst>
          </p:cNvPr>
          <p:cNvSpPr/>
          <p:nvPr/>
        </p:nvSpPr>
        <p:spPr bwMode="gray">
          <a:xfrm>
            <a:off x="2411760" y="3812829"/>
            <a:ext cx="607650" cy="285691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D97CB6D4-1E78-4DF2-B25B-304A1350D2C7}"/>
              </a:ext>
            </a:extLst>
          </p:cNvPr>
          <p:cNvSpPr/>
          <p:nvPr/>
        </p:nvSpPr>
        <p:spPr bwMode="gray">
          <a:xfrm>
            <a:off x="4561930" y="3812449"/>
            <a:ext cx="607650" cy="285691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19" name="Straight Arrow Connector 5">
            <a:extLst>
              <a:ext uri="{FF2B5EF4-FFF2-40B4-BE49-F238E27FC236}">
                <a16:creationId xmlns:a16="http://schemas.microsoft.com/office/drawing/2014/main" id="{6B08F0CD-6396-4D0C-AE51-40F47593AB3F}"/>
              </a:ext>
            </a:extLst>
          </p:cNvPr>
          <p:cNvCxnSpPr>
            <a:cxnSpLocks/>
          </p:cNvCxnSpPr>
          <p:nvPr/>
        </p:nvCxnSpPr>
        <p:spPr bwMode="auto">
          <a:xfrm>
            <a:off x="3051683" y="4120104"/>
            <a:ext cx="1520317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1" name="Straight Arrow Connector 5">
            <a:extLst>
              <a:ext uri="{FF2B5EF4-FFF2-40B4-BE49-F238E27FC236}">
                <a16:creationId xmlns:a16="http://schemas.microsoft.com/office/drawing/2014/main" id="{3DEFF194-A5B8-4840-9660-CDB43D6D9CCE}"/>
              </a:ext>
            </a:extLst>
          </p:cNvPr>
          <p:cNvCxnSpPr>
            <a:cxnSpLocks/>
          </p:cNvCxnSpPr>
          <p:nvPr/>
        </p:nvCxnSpPr>
        <p:spPr bwMode="auto">
          <a:xfrm>
            <a:off x="3051683" y="4293096"/>
            <a:ext cx="1520317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2" name="Straight Arrow Connector 5">
            <a:extLst>
              <a:ext uri="{FF2B5EF4-FFF2-40B4-BE49-F238E27FC236}">
                <a16:creationId xmlns:a16="http://schemas.microsoft.com/office/drawing/2014/main" id="{03AB3A35-BD46-40B6-BA74-94561AD5D0F7}"/>
              </a:ext>
            </a:extLst>
          </p:cNvPr>
          <p:cNvCxnSpPr>
            <a:cxnSpLocks/>
          </p:cNvCxnSpPr>
          <p:nvPr/>
        </p:nvCxnSpPr>
        <p:spPr bwMode="auto">
          <a:xfrm>
            <a:off x="3051683" y="4509120"/>
            <a:ext cx="1520317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3" name="Straight Arrow Connector 5">
            <a:extLst>
              <a:ext uri="{FF2B5EF4-FFF2-40B4-BE49-F238E27FC236}">
                <a16:creationId xmlns:a16="http://schemas.microsoft.com/office/drawing/2014/main" id="{BE6FF804-E81D-4234-9EFE-6FBA1FC94C73}"/>
              </a:ext>
            </a:extLst>
          </p:cNvPr>
          <p:cNvCxnSpPr>
            <a:cxnSpLocks/>
          </p:cNvCxnSpPr>
          <p:nvPr/>
        </p:nvCxnSpPr>
        <p:spPr bwMode="auto">
          <a:xfrm>
            <a:off x="3051683" y="4725144"/>
            <a:ext cx="1520317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4" name="Straight Arrow Connector 5">
            <a:extLst>
              <a:ext uri="{FF2B5EF4-FFF2-40B4-BE49-F238E27FC236}">
                <a16:creationId xmlns:a16="http://schemas.microsoft.com/office/drawing/2014/main" id="{1AB0FA9D-6956-4E92-84C9-AFDD2A1ACE6C}"/>
              </a:ext>
            </a:extLst>
          </p:cNvPr>
          <p:cNvCxnSpPr>
            <a:cxnSpLocks/>
          </p:cNvCxnSpPr>
          <p:nvPr/>
        </p:nvCxnSpPr>
        <p:spPr bwMode="auto">
          <a:xfrm>
            <a:off x="3051683" y="4869160"/>
            <a:ext cx="1520317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5" name="Straight Arrow Connector 5">
            <a:extLst>
              <a:ext uri="{FF2B5EF4-FFF2-40B4-BE49-F238E27FC236}">
                <a16:creationId xmlns:a16="http://schemas.microsoft.com/office/drawing/2014/main" id="{CB50572C-DBDA-4D63-82A1-786C99F1FE07}"/>
              </a:ext>
            </a:extLst>
          </p:cNvPr>
          <p:cNvCxnSpPr>
            <a:cxnSpLocks/>
          </p:cNvCxnSpPr>
          <p:nvPr/>
        </p:nvCxnSpPr>
        <p:spPr bwMode="auto">
          <a:xfrm>
            <a:off x="3051683" y="5063668"/>
            <a:ext cx="1520317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6" name="Straight Arrow Connector 5">
            <a:extLst>
              <a:ext uri="{FF2B5EF4-FFF2-40B4-BE49-F238E27FC236}">
                <a16:creationId xmlns:a16="http://schemas.microsoft.com/office/drawing/2014/main" id="{D1F0EB6D-1C40-4606-B11B-34ED6EF06AAD}"/>
              </a:ext>
            </a:extLst>
          </p:cNvPr>
          <p:cNvCxnSpPr>
            <a:cxnSpLocks/>
          </p:cNvCxnSpPr>
          <p:nvPr/>
        </p:nvCxnSpPr>
        <p:spPr bwMode="auto">
          <a:xfrm>
            <a:off x="3051683" y="6525344"/>
            <a:ext cx="1520317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0" name="Straight Arrow Connector 5">
            <a:extLst>
              <a:ext uri="{FF2B5EF4-FFF2-40B4-BE49-F238E27FC236}">
                <a16:creationId xmlns:a16="http://schemas.microsoft.com/office/drawing/2014/main" id="{3D6378FB-7992-42A3-B4BC-362E7AEE0A14}"/>
              </a:ext>
            </a:extLst>
          </p:cNvPr>
          <p:cNvCxnSpPr>
            <a:cxnSpLocks/>
          </p:cNvCxnSpPr>
          <p:nvPr/>
        </p:nvCxnSpPr>
        <p:spPr bwMode="auto">
          <a:xfrm>
            <a:off x="3051683" y="5229200"/>
            <a:ext cx="1520317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1" name="Straight Arrow Connector 5">
            <a:extLst>
              <a:ext uri="{FF2B5EF4-FFF2-40B4-BE49-F238E27FC236}">
                <a16:creationId xmlns:a16="http://schemas.microsoft.com/office/drawing/2014/main" id="{2DC63AFC-C782-4B30-9FEC-0CAD94B2D36E}"/>
              </a:ext>
            </a:extLst>
          </p:cNvPr>
          <p:cNvCxnSpPr>
            <a:cxnSpLocks/>
          </p:cNvCxnSpPr>
          <p:nvPr/>
        </p:nvCxnSpPr>
        <p:spPr bwMode="auto">
          <a:xfrm>
            <a:off x="3051683" y="5416248"/>
            <a:ext cx="1520317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2" name="Straight Arrow Connector 5">
            <a:extLst>
              <a:ext uri="{FF2B5EF4-FFF2-40B4-BE49-F238E27FC236}">
                <a16:creationId xmlns:a16="http://schemas.microsoft.com/office/drawing/2014/main" id="{C3EFF0CB-AD0F-4DCF-969F-3434FDD89B6C}"/>
              </a:ext>
            </a:extLst>
          </p:cNvPr>
          <p:cNvCxnSpPr>
            <a:cxnSpLocks/>
          </p:cNvCxnSpPr>
          <p:nvPr/>
        </p:nvCxnSpPr>
        <p:spPr bwMode="auto">
          <a:xfrm>
            <a:off x="3051683" y="5599998"/>
            <a:ext cx="1520317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3" name="Straight Arrow Connector 5">
            <a:extLst>
              <a:ext uri="{FF2B5EF4-FFF2-40B4-BE49-F238E27FC236}">
                <a16:creationId xmlns:a16="http://schemas.microsoft.com/office/drawing/2014/main" id="{4D9E1D3E-3656-4DB9-96D9-28608D1C970E}"/>
              </a:ext>
            </a:extLst>
          </p:cNvPr>
          <p:cNvCxnSpPr>
            <a:cxnSpLocks/>
          </p:cNvCxnSpPr>
          <p:nvPr/>
        </p:nvCxnSpPr>
        <p:spPr bwMode="auto">
          <a:xfrm>
            <a:off x="3051683" y="5805264"/>
            <a:ext cx="1520317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4" name="Straight Arrow Connector 5">
            <a:extLst>
              <a:ext uri="{FF2B5EF4-FFF2-40B4-BE49-F238E27FC236}">
                <a16:creationId xmlns:a16="http://schemas.microsoft.com/office/drawing/2014/main" id="{B754E060-8384-4E03-B03D-036FAFD75D8C}"/>
              </a:ext>
            </a:extLst>
          </p:cNvPr>
          <p:cNvCxnSpPr>
            <a:cxnSpLocks/>
          </p:cNvCxnSpPr>
          <p:nvPr/>
        </p:nvCxnSpPr>
        <p:spPr bwMode="auto">
          <a:xfrm>
            <a:off x="3051683" y="6165304"/>
            <a:ext cx="1520317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5" name="Straight Arrow Connector 5">
            <a:extLst>
              <a:ext uri="{FF2B5EF4-FFF2-40B4-BE49-F238E27FC236}">
                <a16:creationId xmlns:a16="http://schemas.microsoft.com/office/drawing/2014/main" id="{4DAD7397-369A-4BD0-B9F3-B3ECC5AA24A8}"/>
              </a:ext>
            </a:extLst>
          </p:cNvPr>
          <p:cNvCxnSpPr>
            <a:cxnSpLocks/>
          </p:cNvCxnSpPr>
          <p:nvPr/>
        </p:nvCxnSpPr>
        <p:spPr bwMode="auto">
          <a:xfrm>
            <a:off x="3051683" y="6381328"/>
            <a:ext cx="1520317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875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BC954-3541-4F78-8FFC-3220B011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Spreadsheet example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E78F8E-CA51-4C96-A5CB-A07763AAF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C5E9754-A424-45D0-B5EB-5C40C8EB3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47" y="1754596"/>
            <a:ext cx="3074817" cy="4680000"/>
          </a:xfrm>
          <a:prstGeom prst="rect">
            <a:avLst/>
          </a:prstGeom>
        </p:spPr>
      </p:pic>
      <p:sp>
        <p:nvSpPr>
          <p:cNvPr id="22" name="TextBox 5">
            <a:extLst>
              <a:ext uri="{FF2B5EF4-FFF2-40B4-BE49-F238E27FC236}">
                <a16:creationId xmlns:a16="http://schemas.microsoft.com/office/drawing/2014/main" id="{AEC6FF28-1094-4E91-90A1-4FC253B36B03}"/>
              </a:ext>
            </a:extLst>
          </p:cNvPr>
          <p:cNvSpPr txBox="1"/>
          <p:nvPr/>
        </p:nvSpPr>
        <p:spPr>
          <a:xfrm>
            <a:off x="164397" y="6469160"/>
            <a:ext cx="550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real example extracted from Enron spreadsheet corpus</a:t>
            </a:r>
          </a:p>
        </p:txBody>
      </p:sp>
      <p:sp>
        <p:nvSpPr>
          <p:cNvPr id="27" name="圆角矩形 25">
            <a:extLst>
              <a:ext uri="{FF2B5EF4-FFF2-40B4-BE49-F238E27FC236}">
                <a16:creationId xmlns:a16="http://schemas.microsoft.com/office/drawing/2014/main" id="{9453D08A-E9FC-44B9-864D-0C6B297B6509}"/>
              </a:ext>
            </a:extLst>
          </p:cNvPr>
          <p:cNvSpPr/>
          <p:nvPr/>
        </p:nvSpPr>
        <p:spPr bwMode="gray">
          <a:xfrm>
            <a:off x="629053" y="2333870"/>
            <a:ext cx="2736911" cy="51906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38100">
            <a:solidFill>
              <a:srgbClr val="FF0000"/>
            </a:solidFill>
            <a:prstDash val="lg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28" name="圆角矩形标注 20">
            <a:extLst>
              <a:ext uri="{FF2B5EF4-FFF2-40B4-BE49-F238E27FC236}">
                <a16:creationId xmlns:a16="http://schemas.microsoft.com/office/drawing/2014/main" id="{4DE24075-9E1D-43C3-B12A-BAC13DE63A9F}"/>
              </a:ext>
            </a:extLst>
          </p:cNvPr>
          <p:cNvSpPr/>
          <p:nvPr/>
        </p:nvSpPr>
        <p:spPr bwMode="gray">
          <a:xfrm>
            <a:off x="3851920" y="2286047"/>
            <a:ext cx="3816424" cy="510778"/>
          </a:xfrm>
          <a:prstGeom prst="wedgeRoundRectCallout">
            <a:avLst>
              <a:gd name="adj1" fmla="val -62949"/>
              <a:gd name="adj2" fmla="val 12415"/>
              <a:gd name="adj3" fmla="val 16667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</a:rPr>
              <a:t>Header: Describe other data</a:t>
            </a:r>
          </a:p>
        </p:txBody>
      </p:sp>
      <p:sp>
        <p:nvSpPr>
          <p:cNvPr id="29" name="圆角矩形 25">
            <a:extLst>
              <a:ext uri="{FF2B5EF4-FFF2-40B4-BE49-F238E27FC236}">
                <a16:creationId xmlns:a16="http://schemas.microsoft.com/office/drawing/2014/main" id="{BB3F1842-2A46-4697-BA3F-5CF5F3C589FD}"/>
              </a:ext>
            </a:extLst>
          </p:cNvPr>
          <p:cNvSpPr/>
          <p:nvPr/>
        </p:nvSpPr>
        <p:spPr bwMode="gray">
          <a:xfrm>
            <a:off x="629052" y="2905493"/>
            <a:ext cx="2736911" cy="232363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38100">
            <a:solidFill>
              <a:srgbClr val="FF0000"/>
            </a:solidFill>
            <a:prstDash val="lg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30" name="圆角矩形标注 20">
            <a:extLst>
              <a:ext uri="{FF2B5EF4-FFF2-40B4-BE49-F238E27FC236}">
                <a16:creationId xmlns:a16="http://schemas.microsoft.com/office/drawing/2014/main" id="{B6D1FBE7-3032-4E6A-9365-807D0D13709D}"/>
              </a:ext>
            </a:extLst>
          </p:cNvPr>
          <p:cNvSpPr/>
          <p:nvPr/>
        </p:nvSpPr>
        <p:spPr bwMode="gray">
          <a:xfrm>
            <a:off x="3869826" y="3529195"/>
            <a:ext cx="3816424" cy="510778"/>
          </a:xfrm>
          <a:prstGeom prst="wedgeRoundRectCallout">
            <a:avLst>
              <a:gd name="adj1" fmla="val -62949"/>
              <a:gd name="adj2" fmla="val 12415"/>
              <a:gd name="adj3" fmla="val 16667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</a:rPr>
              <a:t>Data for 24 hours</a:t>
            </a:r>
          </a:p>
        </p:txBody>
      </p:sp>
      <p:sp>
        <p:nvSpPr>
          <p:cNvPr id="33" name="圆角矩形 25">
            <a:extLst>
              <a:ext uri="{FF2B5EF4-FFF2-40B4-BE49-F238E27FC236}">
                <a16:creationId xmlns:a16="http://schemas.microsoft.com/office/drawing/2014/main" id="{8EE034F9-D243-4A38-A188-B5ECEDDDD645}"/>
              </a:ext>
            </a:extLst>
          </p:cNvPr>
          <p:cNvSpPr/>
          <p:nvPr/>
        </p:nvSpPr>
        <p:spPr bwMode="gray">
          <a:xfrm>
            <a:off x="611560" y="5426931"/>
            <a:ext cx="2736911" cy="73837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38100">
            <a:solidFill>
              <a:srgbClr val="FF0000"/>
            </a:solidFill>
            <a:prstDash val="lg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itchFamily="34" charset="-122"/>
            </a:endParaRPr>
          </a:p>
        </p:txBody>
      </p:sp>
      <p:sp>
        <p:nvSpPr>
          <p:cNvPr id="34" name="圆角矩形标注 20">
            <a:extLst>
              <a:ext uri="{FF2B5EF4-FFF2-40B4-BE49-F238E27FC236}">
                <a16:creationId xmlns:a16="http://schemas.microsoft.com/office/drawing/2014/main" id="{EB122E30-762B-46C1-8539-B5149701FCAF}"/>
              </a:ext>
            </a:extLst>
          </p:cNvPr>
          <p:cNvSpPr/>
          <p:nvPr/>
        </p:nvSpPr>
        <p:spPr bwMode="gray">
          <a:xfrm>
            <a:off x="3869826" y="5501598"/>
            <a:ext cx="3816424" cy="510778"/>
          </a:xfrm>
          <a:prstGeom prst="wedgeRoundRectCallout">
            <a:avLst>
              <a:gd name="adj1" fmla="val -62949"/>
              <a:gd name="adj2" fmla="val 12415"/>
              <a:gd name="adj3" fmla="val 16667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3814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Header semantics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Headers in spreadsheets represent cells’ semantics</a:t>
            </a:r>
          </a:p>
          <a:p>
            <a:pPr lvl="0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 dirty="0"/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937779"/>
              </p:ext>
            </p:extLst>
          </p:nvPr>
        </p:nvGraphicFramePr>
        <p:xfrm>
          <a:off x="4114800" y="3250588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2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250588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A2785F61-6691-4700-8D9B-F95260EAD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71746"/>
            <a:ext cx="8704998" cy="4443176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7F05ABA-E7AD-43E4-A5F4-26FE133FB467}"/>
              </a:ext>
            </a:extLst>
          </p:cNvPr>
          <p:cNvGrpSpPr/>
          <p:nvPr/>
        </p:nvGrpSpPr>
        <p:grpSpPr>
          <a:xfrm>
            <a:off x="1085159" y="2060848"/>
            <a:ext cx="2968083" cy="1186551"/>
            <a:chOff x="4235516" y="3457046"/>
            <a:chExt cx="955176" cy="2204092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32785E35-E461-4E20-82BA-1F603AC33AB7}"/>
                </a:ext>
              </a:extLst>
            </p:cNvPr>
            <p:cNvSpPr txBox="1"/>
            <p:nvPr/>
          </p:nvSpPr>
          <p:spPr>
            <a:xfrm>
              <a:off x="4235516" y="3457046"/>
              <a:ext cx="955176" cy="686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Different semantics</a:t>
              </a:r>
            </a:p>
          </p:txBody>
        </p:sp>
        <p:cxnSp>
          <p:nvCxnSpPr>
            <p:cNvPr id="18" name="Straight Arrow Connector 5">
              <a:extLst>
                <a:ext uri="{FF2B5EF4-FFF2-40B4-BE49-F238E27FC236}">
                  <a16:creationId xmlns:a16="http://schemas.microsoft.com/office/drawing/2014/main" id="{20806A57-0B03-4A49-A9A3-6754B685A02F}"/>
                </a:ext>
              </a:extLst>
            </p:cNvPr>
            <p:cNvCxnSpPr>
              <a:cxnSpLocks/>
              <a:stCxn id="17" idx="2"/>
              <a:endCxn id="20" idx="0"/>
            </p:cNvCxnSpPr>
            <p:nvPr/>
          </p:nvCxnSpPr>
          <p:spPr bwMode="auto">
            <a:xfrm flipH="1">
              <a:off x="4345135" y="4143103"/>
              <a:ext cx="367969" cy="15180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9" name="Straight Arrow Connector 5">
            <a:extLst>
              <a:ext uri="{FF2B5EF4-FFF2-40B4-BE49-F238E27FC236}">
                <a16:creationId xmlns:a16="http://schemas.microsoft.com/office/drawing/2014/main" id="{63AF8DD0-2ADC-474A-814A-227528048FF6}"/>
              </a:ext>
            </a:extLst>
          </p:cNvPr>
          <p:cNvCxnSpPr>
            <a:cxnSpLocks/>
            <a:stCxn id="17" idx="2"/>
            <a:endCxn id="21" idx="0"/>
          </p:cNvCxnSpPr>
          <p:nvPr/>
        </p:nvCxnSpPr>
        <p:spPr bwMode="auto">
          <a:xfrm flipH="1">
            <a:off x="2140375" y="2430180"/>
            <a:ext cx="428826" cy="81646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圆角矩形 16">
            <a:extLst>
              <a:ext uri="{FF2B5EF4-FFF2-40B4-BE49-F238E27FC236}">
                <a16:creationId xmlns:a16="http://schemas.microsoft.com/office/drawing/2014/main" id="{8290B18A-FED9-4774-919A-36F6A6EBF958}"/>
              </a:ext>
            </a:extLst>
          </p:cNvPr>
          <p:cNvSpPr/>
          <p:nvPr/>
        </p:nvSpPr>
        <p:spPr bwMode="gray">
          <a:xfrm>
            <a:off x="1119787" y="3247399"/>
            <a:ext cx="612000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1" name="圆角矩形 16">
            <a:extLst>
              <a:ext uri="{FF2B5EF4-FFF2-40B4-BE49-F238E27FC236}">
                <a16:creationId xmlns:a16="http://schemas.microsoft.com/office/drawing/2014/main" id="{86B519F3-F697-465E-8C38-23A14331CA56}"/>
              </a:ext>
            </a:extLst>
          </p:cNvPr>
          <p:cNvSpPr/>
          <p:nvPr/>
        </p:nvSpPr>
        <p:spPr bwMode="gray">
          <a:xfrm>
            <a:off x="1834375" y="3246649"/>
            <a:ext cx="612000" cy="248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3" name="圆角矩形 16">
            <a:extLst>
              <a:ext uri="{FF2B5EF4-FFF2-40B4-BE49-F238E27FC236}">
                <a16:creationId xmlns:a16="http://schemas.microsoft.com/office/drawing/2014/main" id="{7EE950D7-8FE7-46DB-AFEB-99D56410B5F7}"/>
              </a:ext>
            </a:extLst>
          </p:cNvPr>
          <p:cNvSpPr/>
          <p:nvPr/>
        </p:nvSpPr>
        <p:spPr bwMode="gray">
          <a:xfrm>
            <a:off x="2494526" y="3246649"/>
            <a:ext cx="720000" cy="248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24" name="Straight Arrow Connector 5">
            <a:extLst>
              <a:ext uri="{FF2B5EF4-FFF2-40B4-BE49-F238E27FC236}">
                <a16:creationId xmlns:a16="http://schemas.microsoft.com/office/drawing/2014/main" id="{BA52C111-A7C5-446A-A62A-D00BA0C17972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>
            <a:off x="2569201" y="2430180"/>
            <a:ext cx="285325" cy="81646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How to compare headers?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In Word2Vec, two words with similar semantics are usually located closely in the vector space</a:t>
            </a:r>
          </a:p>
          <a:p>
            <a:pPr lvl="1"/>
            <a:r>
              <a:rPr lang="en-US" altLang="zh-CN" dirty="0"/>
              <a:t>New York – Chicago: similar</a:t>
            </a:r>
          </a:p>
          <a:p>
            <a:pPr lvl="1"/>
            <a:r>
              <a:rPr lang="en-US" altLang="zh-CN" dirty="0"/>
              <a:t>New York – Fruit: dissimilar</a:t>
            </a:r>
          </a:p>
          <a:p>
            <a:pPr lvl="0"/>
            <a:endParaRPr lang="en-US" altLang="zh-CN" dirty="0"/>
          </a:p>
          <a:p>
            <a:pPr lvl="0"/>
            <a:r>
              <a:rPr lang="en-US" altLang="zh-CN" dirty="0"/>
              <a:t>We utilize Word2Vec to compute the semantic similarity among two headers</a:t>
            </a:r>
          </a:p>
          <a:p>
            <a:pPr lvl="1"/>
            <a:r>
              <a:rPr lang="en-US" altLang="zh-CN" dirty="0"/>
              <a:t>Use pre-trained Word2Vec model [1] on Google News dataset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 dirty="0"/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3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>
            <a:extLst>
              <a:ext uri="{FF2B5EF4-FFF2-40B4-BE49-F238E27FC236}">
                <a16:creationId xmlns:a16="http://schemas.microsoft.com/office/drawing/2014/main" id="{EEEF3A6E-EA35-43B9-83CC-B0FC89563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4332"/>
            <a:ext cx="9144000" cy="3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[1] GoogleNews-vectors-negative300.bin.gz. https://drive.google.com/file/d/0B7XkCwpI5KDYNlNUTTlSS21pQmM.</a:t>
            </a:r>
          </a:p>
        </p:txBody>
      </p:sp>
    </p:spTree>
    <p:extLst>
      <p:ext uri="{BB962C8B-B14F-4D97-AF65-F5344CB8AC3E}">
        <p14:creationId xmlns:p14="http://schemas.microsoft.com/office/powerpoint/2010/main" val="2236933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4FBC5D7-A07B-4201-8573-4BDEE81E2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7" y="2376724"/>
            <a:ext cx="6858217" cy="35005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detect expandable groups?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Basic unit with 1 column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9" name="圆角矩形 16"/>
          <p:cNvSpPr/>
          <p:nvPr/>
        </p:nvSpPr>
        <p:spPr bwMode="gray">
          <a:xfrm>
            <a:off x="1591058" y="2794180"/>
            <a:ext cx="414020" cy="306000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圆角矩形 16"/>
          <p:cNvSpPr/>
          <p:nvPr/>
        </p:nvSpPr>
        <p:spPr bwMode="gray">
          <a:xfrm>
            <a:off x="1036458" y="2794180"/>
            <a:ext cx="401955" cy="306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10" name="Straight Arrow Connector 5">
            <a:extLst>
              <a:ext uri="{FF2B5EF4-FFF2-40B4-BE49-F238E27FC236}">
                <a16:creationId xmlns:a16="http://schemas.microsoft.com/office/drawing/2014/main" id="{899D7895-E6CB-4F36-949D-1635893C2F69}"/>
              </a:ext>
            </a:extLst>
          </p:cNvPr>
          <p:cNvCxnSpPr>
            <a:cxnSpLocks/>
          </p:cNvCxnSpPr>
          <p:nvPr/>
        </p:nvCxnSpPr>
        <p:spPr bwMode="auto">
          <a:xfrm flipH="1">
            <a:off x="1213607" y="2095916"/>
            <a:ext cx="356277" cy="7315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3">
            <a:extLst>
              <a:ext uri="{FF2B5EF4-FFF2-40B4-BE49-F238E27FC236}">
                <a16:creationId xmlns:a16="http://schemas.microsoft.com/office/drawing/2014/main" id="{5D6842CC-BCFA-4028-969B-E74D265901EC}"/>
              </a:ext>
            </a:extLst>
          </p:cNvPr>
          <p:cNvSpPr txBox="1"/>
          <p:nvPr/>
        </p:nvSpPr>
        <p:spPr>
          <a:xfrm>
            <a:off x="824777" y="1844824"/>
            <a:ext cx="157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Basic unit</a:t>
            </a:r>
          </a:p>
        </p:txBody>
      </p:sp>
      <p:pic>
        <p:nvPicPr>
          <p:cNvPr id="13" name="Picture 4" descr="https://encrypted-tbn2.gstatic.com/images?q=tbn:ANd9GcQrgXL0Z_lC9TgvjMRcrBlkxpD8T-N67cANGBVhmiP697FmgsuOaA">
            <a:extLst>
              <a:ext uri="{FF2B5EF4-FFF2-40B4-BE49-F238E27FC236}">
                <a16:creationId xmlns:a16="http://schemas.microsoft.com/office/drawing/2014/main" id="{EAA1CD6E-BB3A-4CE7-9640-8CEFD1C9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05" y="5974765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4FBC5D7-A07B-4201-8573-4BDEE81E2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7" y="2376724"/>
            <a:ext cx="6858217" cy="35005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find expandable groups?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Basic unit with 1 column</a:t>
            </a:r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9" name="圆角矩形 16"/>
          <p:cNvSpPr/>
          <p:nvPr/>
        </p:nvSpPr>
        <p:spPr bwMode="gray">
          <a:xfrm>
            <a:off x="2167121" y="2780928"/>
            <a:ext cx="414020" cy="306000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圆角矩形 16"/>
          <p:cNvSpPr/>
          <p:nvPr/>
        </p:nvSpPr>
        <p:spPr bwMode="gray">
          <a:xfrm>
            <a:off x="1612521" y="2780928"/>
            <a:ext cx="401955" cy="306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10" name="Straight Arrow Connector 5">
            <a:extLst>
              <a:ext uri="{FF2B5EF4-FFF2-40B4-BE49-F238E27FC236}">
                <a16:creationId xmlns:a16="http://schemas.microsoft.com/office/drawing/2014/main" id="{899D7895-E6CB-4F36-949D-1635893C2F69}"/>
              </a:ext>
            </a:extLst>
          </p:cNvPr>
          <p:cNvCxnSpPr>
            <a:cxnSpLocks/>
          </p:cNvCxnSpPr>
          <p:nvPr/>
        </p:nvCxnSpPr>
        <p:spPr bwMode="auto">
          <a:xfrm flipH="1">
            <a:off x="1789670" y="2095916"/>
            <a:ext cx="356277" cy="7315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3">
            <a:extLst>
              <a:ext uri="{FF2B5EF4-FFF2-40B4-BE49-F238E27FC236}">
                <a16:creationId xmlns:a16="http://schemas.microsoft.com/office/drawing/2014/main" id="{5D6842CC-BCFA-4028-969B-E74D265901EC}"/>
              </a:ext>
            </a:extLst>
          </p:cNvPr>
          <p:cNvSpPr txBox="1"/>
          <p:nvPr/>
        </p:nvSpPr>
        <p:spPr>
          <a:xfrm>
            <a:off x="1400840" y="1844824"/>
            <a:ext cx="157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Basic unit</a:t>
            </a:r>
          </a:p>
        </p:txBody>
      </p:sp>
      <p:pic>
        <p:nvPicPr>
          <p:cNvPr id="13" name="Picture 4" descr="https://encrypted-tbn2.gstatic.com/images?q=tbn:ANd9GcQrgXL0Z_lC9TgvjMRcrBlkxpD8T-N67cANGBVhmiP697FmgsuOaA">
            <a:extLst>
              <a:ext uri="{FF2B5EF4-FFF2-40B4-BE49-F238E27FC236}">
                <a16:creationId xmlns:a16="http://schemas.microsoft.com/office/drawing/2014/main" id="{EAA1CD6E-BB3A-4CE7-9640-8CEFD1C9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268" y="5974765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CCB4C15-FB21-4D55-8B14-46957834C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7" y="2376724"/>
            <a:ext cx="6858217" cy="35005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find expandable groups?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Basic unit with 2 columns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9" name="圆角矩形 16"/>
          <p:cNvSpPr/>
          <p:nvPr/>
        </p:nvSpPr>
        <p:spPr bwMode="gray">
          <a:xfrm>
            <a:off x="2124794" y="2794180"/>
            <a:ext cx="1071903" cy="306000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圆角矩形 16"/>
          <p:cNvSpPr/>
          <p:nvPr/>
        </p:nvSpPr>
        <p:spPr bwMode="gray">
          <a:xfrm>
            <a:off x="1052854" y="2794180"/>
            <a:ext cx="991716" cy="306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13" name="Straight Arrow Connector 5">
            <a:extLst>
              <a:ext uri="{FF2B5EF4-FFF2-40B4-BE49-F238E27FC236}">
                <a16:creationId xmlns:a16="http://schemas.microsoft.com/office/drawing/2014/main" id="{B2187EE7-115B-4201-BBE9-459E8B26E3A6}"/>
              </a:ext>
            </a:extLst>
          </p:cNvPr>
          <p:cNvCxnSpPr>
            <a:cxnSpLocks/>
          </p:cNvCxnSpPr>
          <p:nvPr/>
        </p:nvCxnSpPr>
        <p:spPr bwMode="auto">
          <a:xfrm flipH="1">
            <a:off x="1429630" y="2167924"/>
            <a:ext cx="356277" cy="7315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3">
            <a:extLst>
              <a:ext uri="{FF2B5EF4-FFF2-40B4-BE49-F238E27FC236}">
                <a16:creationId xmlns:a16="http://schemas.microsoft.com/office/drawing/2014/main" id="{D11C70A3-CFF8-4A91-B8B1-83FE81DD6ED0}"/>
              </a:ext>
            </a:extLst>
          </p:cNvPr>
          <p:cNvSpPr txBox="1"/>
          <p:nvPr/>
        </p:nvSpPr>
        <p:spPr>
          <a:xfrm>
            <a:off x="1040800" y="1916832"/>
            <a:ext cx="157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Basic unit</a:t>
            </a:r>
          </a:p>
        </p:txBody>
      </p:sp>
      <p:pic>
        <p:nvPicPr>
          <p:cNvPr id="15" name="Picture 4" descr="https://encrypted-tbn2.gstatic.com/images?q=tbn:ANd9GcQrgXL0Z_lC9TgvjMRcrBlkxpD8T-N67cANGBVhmiP697FmgsuOaA">
            <a:extLst>
              <a:ext uri="{FF2B5EF4-FFF2-40B4-BE49-F238E27FC236}">
                <a16:creationId xmlns:a16="http://schemas.microsoft.com/office/drawing/2014/main" id="{06FB89DB-5982-47F1-A857-9215F4497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55" y="5974765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7E4CCCD-DD31-4D86-9B09-DF0FE0B2C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7" y="2376724"/>
            <a:ext cx="6858217" cy="35005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find expandable groups?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Basic unit with 3 columns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9" name="圆角矩形 16"/>
          <p:cNvSpPr/>
          <p:nvPr/>
        </p:nvSpPr>
        <p:spPr bwMode="gray">
          <a:xfrm>
            <a:off x="2737436" y="2780991"/>
            <a:ext cx="1374775" cy="306000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圆角矩形 16"/>
          <p:cNvSpPr/>
          <p:nvPr/>
        </p:nvSpPr>
        <p:spPr bwMode="gray">
          <a:xfrm>
            <a:off x="1108465" y="2780928"/>
            <a:ext cx="1544965" cy="306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10" name="Straight Arrow Connector 5">
            <a:extLst>
              <a:ext uri="{FF2B5EF4-FFF2-40B4-BE49-F238E27FC236}">
                <a16:creationId xmlns:a16="http://schemas.microsoft.com/office/drawing/2014/main" id="{26DE64FA-D67E-47B8-8787-651C39554996}"/>
              </a:ext>
            </a:extLst>
          </p:cNvPr>
          <p:cNvCxnSpPr>
            <a:cxnSpLocks/>
          </p:cNvCxnSpPr>
          <p:nvPr/>
        </p:nvCxnSpPr>
        <p:spPr bwMode="auto">
          <a:xfrm flipH="1">
            <a:off x="1861678" y="2095916"/>
            <a:ext cx="356277" cy="7315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3">
            <a:extLst>
              <a:ext uri="{FF2B5EF4-FFF2-40B4-BE49-F238E27FC236}">
                <a16:creationId xmlns:a16="http://schemas.microsoft.com/office/drawing/2014/main" id="{AA96B10F-3A1E-4615-8737-F9AEEE89FF41}"/>
              </a:ext>
            </a:extLst>
          </p:cNvPr>
          <p:cNvSpPr txBox="1"/>
          <p:nvPr/>
        </p:nvSpPr>
        <p:spPr>
          <a:xfrm>
            <a:off x="1472848" y="1844824"/>
            <a:ext cx="157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Basic unit</a:t>
            </a:r>
          </a:p>
        </p:txBody>
      </p:sp>
      <p:pic>
        <p:nvPicPr>
          <p:cNvPr id="12" name="Picture 4" descr="https://encrypted-tbn2.gstatic.com/images?q=tbn:ANd9GcQrgXL0Z_lC9TgvjMRcrBlkxpD8T-N67cANGBVhmiP697FmgsuOaA">
            <a:extLst>
              <a:ext uri="{FF2B5EF4-FFF2-40B4-BE49-F238E27FC236}">
                <a16:creationId xmlns:a16="http://schemas.microsoft.com/office/drawing/2014/main" id="{35CBED0D-6525-4D3B-B6A9-742F3BCC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19" y="5974765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8AFB295-9778-4256-BCAD-FB4D93F19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0" y="2376724"/>
            <a:ext cx="6858217" cy="35005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find expandable groups?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Basic unit with 4 columns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9" name="圆角矩形 16"/>
          <p:cNvSpPr/>
          <p:nvPr/>
        </p:nvSpPr>
        <p:spPr bwMode="gray">
          <a:xfrm>
            <a:off x="3246097" y="2826432"/>
            <a:ext cx="2174398" cy="306000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圆角矩形 16"/>
          <p:cNvSpPr/>
          <p:nvPr/>
        </p:nvSpPr>
        <p:spPr bwMode="gray">
          <a:xfrm>
            <a:off x="1045187" y="2826433"/>
            <a:ext cx="2147412" cy="306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" name="圆角矩形 16"/>
          <p:cNvSpPr/>
          <p:nvPr/>
        </p:nvSpPr>
        <p:spPr bwMode="gray">
          <a:xfrm>
            <a:off x="5473993" y="2826432"/>
            <a:ext cx="2147412" cy="306000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11" name="Straight Arrow Connector 5">
            <a:extLst>
              <a:ext uri="{FF2B5EF4-FFF2-40B4-BE49-F238E27FC236}">
                <a16:creationId xmlns:a16="http://schemas.microsoft.com/office/drawing/2014/main" id="{8E2AE881-C882-4ECE-BCFD-4736E63DF544}"/>
              </a:ext>
            </a:extLst>
          </p:cNvPr>
          <p:cNvCxnSpPr>
            <a:cxnSpLocks/>
          </p:cNvCxnSpPr>
          <p:nvPr/>
        </p:nvCxnSpPr>
        <p:spPr bwMode="auto">
          <a:xfrm flipH="1">
            <a:off x="2005747" y="2095916"/>
            <a:ext cx="356277" cy="7315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3">
            <a:extLst>
              <a:ext uri="{FF2B5EF4-FFF2-40B4-BE49-F238E27FC236}">
                <a16:creationId xmlns:a16="http://schemas.microsoft.com/office/drawing/2014/main" id="{DA06B69E-4201-4A4C-B95E-33059EB62C29}"/>
              </a:ext>
            </a:extLst>
          </p:cNvPr>
          <p:cNvSpPr txBox="1"/>
          <p:nvPr/>
        </p:nvSpPr>
        <p:spPr>
          <a:xfrm>
            <a:off x="1616917" y="1844824"/>
            <a:ext cx="157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Basic unit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8364760-9212-472D-81A5-B0D7C7486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405" y="5726629"/>
            <a:ext cx="767019" cy="843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RQ1: Can ExpCheck detect expandable groups effectively?</a:t>
            </a:r>
          </a:p>
          <a:p>
            <a:endParaRPr lang="en-US" altLang="zh-CN" dirty="0"/>
          </a:p>
          <a:p>
            <a:r>
              <a:rPr lang="en-US" altLang="zh-CN" dirty="0"/>
              <a:t>RQ2: How is ExpCheck compared with existing techniques?</a:t>
            </a:r>
          </a:p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0702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Build ground truth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Experimental subject</a:t>
            </a:r>
            <a:endParaRPr lang="en-US" altLang="zh-CN" sz="2800" dirty="0"/>
          </a:p>
          <a:p>
            <a:pPr lvl="1"/>
            <a:r>
              <a:rPr lang="en-US" altLang="zh-CN" dirty="0"/>
              <a:t>EUSES [1]</a:t>
            </a:r>
          </a:p>
          <a:p>
            <a:pPr lvl="1"/>
            <a:r>
              <a:rPr lang="en-US" altLang="zh-CN" dirty="0"/>
              <a:t>VEnron [2]</a:t>
            </a:r>
          </a:p>
          <a:p>
            <a:endParaRPr lang="en-US" altLang="zh-CN" dirty="0"/>
          </a:p>
          <a:p>
            <a:r>
              <a:rPr lang="en-US" altLang="zh-CN" dirty="0"/>
              <a:t>Sample spreadsheets and manually extract all expandable groups</a:t>
            </a:r>
          </a:p>
          <a:p>
            <a:pPr lvl="1"/>
            <a:r>
              <a:rPr lang="en-US" altLang="zh-CN" dirty="0"/>
              <a:t>Keep one for similar spreadsheets </a:t>
            </a:r>
          </a:p>
          <a:p>
            <a:pPr lvl="1"/>
            <a:r>
              <a:rPr lang="en-US" altLang="zh-CN" dirty="0"/>
              <a:t>Keep one for similar worksheets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832" y="5926907"/>
            <a:ext cx="9144000" cy="87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[1] M. Fisher et al., “The EUSES spreadsheet corpus: a shared resource for supporting experimentation with spreadsheet dependability mechanisms,” SIGSOFT </a:t>
            </a:r>
            <a:r>
              <a:rPr lang="en-US" altLang="zh-CN" sz="1400" b="0" dirty="0" err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Softw</a:t>
            </a: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1400" b="0" dirty="0" err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Eng</a:t>
            </a: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Notes, 2005.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[2] W. Dou et al., “VEnron: A Versioned Spreadsheet Corpus and Related Evolution Analysis,” ICSE SEIP, 2016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7" name="右大括号 6">
            <a:extLst>
              <a:ext uri="{FF2B5EF4-FFF2-40B4-BE49-F238E27FC236}">
                <a16:creationId xmlns:a16="http://schemas.microsoft.com/office/drawing/2014/main" id="{4ED675DE-5539-4C5E-AAA4-B4A397335272}"/>
              </a:ext>
            </a:extLst>
          </p:cNvPr>
          <p:cNvSpPr>
            <a:spLocks noChangeAspect="1"/>
          </p:cNvSpPr>
          <p:nvPr/>
        </p:nvSpPr>
        <p:spPr bwMode="auto">
          <a:xfrm>
            <a:off x="5220072" y="3591113"/>
            <a:ext cx="402933" cy="629975"/>
          </a:xfrm>
          <a:prstGeom prst="rightBrac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p"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  <a:ea typeface="楷体_GB2312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049036-5163-4E32-9A72-87F49DBDA10A}"/>
              </a:ext>
            </a:extLst>
          </p:cNvPr>
          <p:cNvSpPr txBox="1"/>
          <p:nvPr/>
        </p:nvSpPr>
        <p:spPr>
          <a:xfrm>
            <a:off x="5724128" y="3707740"/>
            <a:ext cx="190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36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79DF0A-839D-481C-9ACD-7BCB0C23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Ground truth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35C5BF-93CB-4398-B5E9-2B0C56A10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 dirty="0"/>
          </a:p>
        </p:txBody>
      </p:sp>
      <p:graphicFrame>
        <p:nvGraphicFramePr>
          <p:cNvPr id="5" name="内容占位符 3">
            <a:extLst>
              <a:ext uri="{FF2B5EF4-FFF2-40B4-BE49-F238E27FC236}">
                <a16:creationId xmlns:a16="http://schemas.microsoft.com/office/drawing/2014/main" id="{3855B040-C19F-455B-9882-D8B3BF930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598892"/>
              </p:ext>
            </p:extLst>
          </p:nvPr>
        </p:nvGraphicFramePr>
        <p:xfrm>
          <a:off x="574675" y="1556792"/>
          <a:ext cx="7885757" cy="360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572">
                  <a:extLst>
                    <a:ext uri="{9D8B030D-6E8A-4147-A177-3AD203B41FA5}">
                      <a16:colId xmlns:a16="http://schemas.microsoft.com/office/drawing/2014/main" val="2020721304"/>
                    </a:ext>
                  </a:extLst>
                </a:gridCol>
                <a:gridCol w="1582572">
                  <a:extLst>
                    <a:ext uri="{9D8B030D-6E8A-4147-A177-3AD203B41FA5}">
                      <a16:colId xmlns:a16="http://schemas.microsoft.com/office/drawing/2014/main" val="2415611317"/>
                    </a:ext>
                  </a:extLst>
                </a:gridCol>
                <a:gridCol w="1923220">
                  <a:extLst>
                    <a:ext uri="{9D8B030D-6E8A-4147-A177-3AD203B41FA5}">
                      <a16:colId xmlns:a16="http://schemas.microsoft.com/office/drawing/2014/main" val="503937474"/>
                    </a:ext>
                  </a:extLst>
                </a:gridCol>
                <a:gridCol w="1256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729">
                  <a:extLst>
                    <a:ext uri="{9D8B030D-6E8A-4147-A177-3AD203B41FA5}">
                      <a16:colId xmlns:a16="http://schemas.microsoft.com/office/drawing/2014/main" val="1473840472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Corpus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Category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Spreadsheet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Worksheet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Expandable Group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18958798"/>
                  </a:ext>
                </a:extLst>
              </a:tr>
              <a:tr h="306000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EUSES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cs101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database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872106477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financial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572340033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forms3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83558686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grades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218551806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homework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13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15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36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81070535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inventory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17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17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242927615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modeling</a:t>
                      </a:r>
                      <a:endParaRPr lang="zh-CN" altLang="en-US" sz="1800" dirty="0"/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13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213495075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VEnron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66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165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83070022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/>
                        <a:t>Total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120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139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313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980071613"/>
                  </a:ext>
                </a:extLst>
              </a:tr>
            </a:tbl>
          </a:graphicData>
        </a:graphic>
      </p:graphicFrame>
      <p:sp>
        <p:nvSpPr>
          <p:cNvPr id="6" name="圆角矩形 16">
            <a:extLst>
              <a:ext uri="{FF2B5EF4-FFF2-40B4-BE49-F238E27FC236}">
                <a16:creationId xmlns:a16="http://schemas.microsoft.com/office/drawing/2014/main" id="{53A7106F-ADE6-4550-AC49-C49E8BA7A6B0}"/>
              </a:ext>
            </a:extLst>
          </p:cNvPr>
          <p:cNvSpPr/>
          <p:nvPr/>
        </p:nvSpPr>
        <p:spPr bwMode="gray">
          <a:xfrm>
            <a:off x="971600" y="4869160"/>
            <a:ext cx="7416824" cy="2899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017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BC954-3541-4F78-8FFC-3220B011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Expandable group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E78F8E-CA51-4C96-A5CB-A07763AAF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C5E9754-A424-45D0-B5EB-5C40C8EB3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47" y="1754596"/>
            <a:ext cx="3074817" cy="4680000"/>
          </a:xfrm>
          <a:prstGeom prst="rect">
            <a:avLst/>
          </a:prstGeom>
        </p:spPr>
      </p:pic>
      <p:sp>
        <p:nvSpPr>
          <p:cNvPr id="14" name="圆角矩形 16">
            <a:extLst>
              <a:ext uri="{FF2B5EF4-FFF2-40B4-BE49-F238E27FC236}">
                <a16:creationId xmlns:a16="http://schemas.microsoft.com/office/drawing/2014/main" id="{62B25B0A-CB82-4950-9242-90CB8776D5CD}"/>
              </a:ext>
            </a:extLst>
          </p:cNvPr>
          <p:cNvSpPr/>
          <p:nvPr/>
        </p:nvSpPr>
        <p:spPr bwMode="gray">
          <a:xfrm>
            <a:off x="665964" y="2852936"/>
            <a:ext cx="2700000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C93E4362-A9D8-49B3-8E30-75AE16753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739" y="1754596"/>
            <a:ext cx="4935765" cy="4680000"/>
          </a:xfrm>
        </p:spPr>
        <p:txBody>
          <a:bodyPr/>
          <a:lstStyle/>
          <a:p>
            <a:r>
              <a:rPr lang="en-US" altLang="zh-CN" i="1" dirty="0">
                <a:solidFill>
                  <a:srgbClr val="FF0000"/>
                </a:solidFill>
              </a:rPr>
              <a:t>Expandable group:</a:t>
            </a:r>
            <a:r>
              <a:rPr lang="en-US" altLang="zh-CN" dirty="0"/>
              <a:t> A basic unit and all its repeating units form an expandable group</a:t>
            </a:r>
          </a:p>
          <a:p>
            <a:endParaRPr lang="en-US" altLang="zh-CN" dirty="0"/>
          </a:p>
          <a:p>
            <a:r>
              <a:rPr lang="en-US" altLang="zh-CN" dirty="0"/>
              <a:t>All units have similar formats and semantics</a:t>
            </a:r>
            <a:endParaRPr lang="zh-CN" altLang="en-US" dirty="0"/>
          </a:p>
        </p:txBody>
      </p:sp>
      <p:sp>
        <p:nvSpPr>
          <p:cNvPr id="31" name="任意多边形 13">
            <a:extLst>
              <a:ext uri="{FF2B5EF4-FFF2-40B4-BE49-F238E27FC236}">
                <a16:creationId xmlns:a16="http://schemas.microsoft.com/office/drawing/2014/main" id="{697C62A0-8383-4850-BAAC-065B909430BE}"/>
              </a:ext>
            </a:extLst>
          </p:cNvPr>
          <p:cNvSpPr/>
          <p:nvPr/>
        </p:nvSpPr>
        <p:spPr>
          <a:xfrm rot="21228623">
            <a:off x="3390120" y="2947312"/>
            <a:ext cx="83994" cy="452612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任意多边形 13">
            <a:extLst>
              <a:ext uri="{FF2B5EF4-FFF2-40B4-BE49-F238E27FC236}">
                <a16:creationId xmlns:a16="http://schemas.microsoft.com/office/drawing/2014/main" id="{AAC236E5-1103-4724-B234-25670FE097D5}"/>
              </a:ext>
            </a:extLst>
          </p:cNvPr>
          <p:cNvSpPr/>
          <p:nvPr/>
        </p:nvSpPr>
        <p:spPr>
          <a:xfrm>
            <a:off x="3360177" y="2874124"/>
            <a:ext cx="486692" cy="2109016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任意多边形 13">
            <a:extLst>
              <a:ext uri="{FF2B5EF4-FFF2-40B4-BE49-F238E27FC236}">
                <a16:creationId xmlns:a16="http://schemas.microsoft.com/office/drawing/2014/main" id="{F3125942-FECD-4478-851D-D4F0D9F0AF44}"/>
              </a:ext>
            </a:extLst>
          </p:cNvPr>
          <p:cNvSpPr/>
          <p:nvPr/>
        </p:nvSpPr>
        <p:spPr>
          <a:xfrm>
            <a:off x="3365228" y="2944103"/>
            <a:ext cx="232860" cy="1034960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圆角矩形 16">
            <a:extLst>
              <a:ext uri="{FF2B5EF4-FFF2-40B4-BE49-F238E27FC236}">
                <a16:creationId xmlns:a16="http://schemas.microsoft.com/office/drawing/2014/main" id="{1E98BD3B-6828-49E9-8BF4-A0A0F0E6672A}"/>
              </a:ext>
            </a:extLst>
          </p:cNvPr>
          <p:cNvSpPr/>
          <p:nvPr/>
        </p:nvSpPr>
        <p:spPr bwMode="gray">
          <a:xfrm>
            <a:off x="611560" y="3103524"/>
            <a:ext cx="2700000" cy="2125676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5" name="圆角矩形 16">
            <a:extLst>
              <a:ext uri="{FF2B5EF4-FFF2-40B4-BE49-F238E27FC236}">
                <a16:creationId xmlns:a16="http://schemas.microsoft.com/office/drawing/2014/main" id="{89D07658-0C75-43E5-9AFD-2F5F483F3B35}"/>
              </a:ext>
            </a:extLst>
          </p:cNvPr>
          <p:cNvSpPr/>
          <p:nvPr/>
        </p:nvSpPr>
        <p:spPr bwMode="gray">
          <a:xfrm>
            <a:off x="647420" y="5467818"/>
            <a:ext cx="2700000" cy="21602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3D5BBD1B-EF55-498D-8E2F-21C21AC97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5386650"/>
            <a:ext cx="612368" cy="629458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3F4D77FE-5AB1-4FA9-B16E-7664104ED28D}"/>
              </a:ext>
            </a:extLst>
          </p:cNvPr>
          <p:cNvSpPr txBox="1"/>
          <p:nvPr/>
        </p:nvSpPr>
        <p:spPr>
          <a:xfrm>
            <a:off x="3481658" y="5924877"/>
            <a:ext cx="209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Different semantics</a:t>
            </a:r>
          </a:p>
        </p:txBody>
      </p:sp>
    </p:spTree>
    <p:extLst>
      <p:ext uri="{BB962C8B-B14F-4D97-AF65-F5344CB8AC3E}">
        <p14:creationId xmlns:p14="http://schemas.microsoft.com/office/powerpoint/2010/main" val="21572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Is ExpCheck effective? (RQ1)</a:t>
            </a:r>
            <a:endParaRPr lang="zh-CN" altLang="en-US" sz="32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566738" y="1077913"/>
            <a:ext cx="8001000" cy="7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n"/>
              <a:defRPr lang="zh-CN" altLang="en-US" sz="2000" b="1" dirty="0" smtClean="0">
                <a:solidFill>
                  <a:srgbClr val="0000FF"/>
                </a:solidFill>
                <a:latin typeface="+mn-lt"/>
                <a:ea typeface="+mn-ea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o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698ECF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/>
              <a:t>Precision: 69.3%</a:t>
            </a:r>
          </a:p>
          <a:p>
            <a:r>
              <a:rPr lang="en-US" altLang="zh-CN" dirty="0"/>
              <a:t>Recall: 77.3%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graphicFrame>
        <p:nvGraphicFramePr>
          <p:cNvPr id="9" name="内容占位符 3">
            <a:extLst>
              <a:ext uri="{FF2B5EF4-FFF2-40B4-BE49-F238E27FC236}">
                <a16:creationId xmlns:a16="http://schemas.microsoft.com/office/drawing/2014/main" id="{16CCA729-A668-45D7-AF7F-8130D18C43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09697"/>
              </p:ext>
            </p:extLst>
          </p:nvPr>
        </p:nvGraphicFramePr>
        <p:xfrm>
          <a:off x="1071488" y="2204864"/>
          <a:ext cx="6596856" cy="342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06">
                  <a:extLst>
                    <a:ext uri="{9D8B030D-6E8A-4147-A177-3AD203B41FA5}">
                      <a16:colId xmlns:a16="http://schemas.microsoft.com/office/drawing/2014/main" val="2020721304"/>
                    </a:ext>
                  </a:extLst>
                </a:gridCol>
                <a:gridCol w="1323906">
                  <a:extLst>
                    <a:ext uri="{9D8B030D-6E8A-4147-A177-3AD203B41FA5}">
                      <a16:colId xmlns:a16="http://schemas.microsoft.com/office/drawing/2014/main" val="2415611317"/>
                    </a:ext>
                  </a:extLst>
                </a:gridCol>
                <a:gridCol w="1608876">
                  <a:extLst>
                    <a:ext uri="{9D8B030D-6E8A-4147-A177-3AD203B41FA5}">
                      <a16:colId xmlns:a16="http://schemas.microsoft.com/office/drawing/2014/main" val="503937474"/>
                    </a:ext>
                  </a:extLst>
                </a:gridCol>
                <a:gridCol w="1051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902">
                  <a:extLst>
                    <a:ext uri="{9D8B030D-6E8A-4147-A177-3AD203B41FA5}">
                      <a16:colId xmlns:a16="http://schemas.microsoft.com/office/drawing/2014/main" val="1473840472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Corpus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Category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Ground Truth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Detected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Confirmed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18958798"/>
                  </a:ext>
                </a:extLst>
              </a:tr>
              <a:tr h="306000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EUSES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cs101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database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29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872106477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financial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572340033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forms3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83558686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grades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218551806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homework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36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38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29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81070535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inventory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44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35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42927615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modeling</a:t>
                      </a:r>
                      <a:endParaRPr lang="zh-CN" altLang="en-US" sz="1800" dirty="0"/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13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13495075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VEnron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165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187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130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83070022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/>
                        <a:t>Total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313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349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242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980071613"/>
                  </a:ext>
                </a:extLst>
              </a:tr>
            </a:tbl>
          </a:graphicData>
        </a:graphic>
      </p:graphicFrame>
      <p:sp>
        <p:nvSpPr>
          <p:cNvPr id="10" name="圆角矩形 16">
            <a:extLst>
              <a:ext uri="{FF2B5EF4-FFF2-40B4-BE49-F238E27FC236}">
                <a16:creationId xmlns:a16="http://schemas.microsoft.com/office/drawing/2014/main" id="{B809279F-158C-489A-911C-9246D3B9CDE9}"/>
              </a:ext>
            </a:extLst>
          </p:cNvPr>
          <p:cNvSpPr/>
          <p:nvPr/>
        </p:nvSpPr>
        <p:spPr bwMode="gray">
          <a:xfrm>
            <a:off x="6372200" y="2204865"/>
            <a:ext cx="1296144" cy="3425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5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91"/>
    </mc:Choice>
    <mc:Fallback xmlns="">
      <p:transition spd="slow" advTm="6449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C08F6C-ECD8-466C-8526-5BD26211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Compare with others (RQ2)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F54A2E-208A-496B-8F06-71D9D71E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Formula pattern based approach [1]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EFC436-7D2F-4137-BA4B-C9682015DC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AB076D0-9E7C-43E1-9D07-BA573518F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6525344"/>
            <a:ext cx="9144000" cy="3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[1] R. Abraham et al., “Inferring Templates from Spreadsheets</a:t>
            </a:r>
            <a:r>
              <a:rPr lang="en-US" altLang="zh-CN" sz="1400" b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,” ICSE </a:t>
            </a:r>
            <a:r>
              <a:rPr lang="en-US" altLang="zh-CN" sz="14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2006.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9209157-1589-4816-B76A-1515B8D43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76872"/>
            <a:ext cx="6444208" cy="36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70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Expandable groups are the fundamental structure in spreadsheets. The corresponding cells in an expandable group have the similar format and semantics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ExpCheck: automatically identify expandable groups in spreadsheets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Result</a:t>
            </a:r>
          </a:p>
          <a:p>
            <a:pPr lvl="1"/>
            <a:r>
              <a:rPr lang="en-US" altLang="zh-CN" dirty="0"/>
              <a:t>ExpCheck performs much better than existing techniques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03F06B-D3E7-48D1-85B4-13B163385F50}"/>
              </a:ext>
            </a:extLst>
          </p:cNvPr>
          <p:cNvSpPr/>
          <p:nvPr/>
        </p:nvSpPr>
        <p:spPr>
          <a:xfrm>
            <a:off x="447224" y="5157192"/>
            <a:ext cx="8277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/>
              <a:t>http://www.tcse.cn/~wsdou/project/ExpCheck/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19348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407816"/>
            <a:ext cx="7772400" cy="1362075"/>
          </a:xfrm>
        </p:spPr>
        <p:txBody>
          <a:bodyPr/>
          <a:lstStyle/>
          <a:p>
            <a:pPr algn="ctr"/>
            <a:r>
              <a:rPr lang="en-US" altLang="zh-CN" sz="5400" dirty="0"/>
              <a:t>Thank you!</a:t>
            </a:r>
            <a:endParaRPr lang="zh-CN" altLang="en-US" sz="5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16832"/>
            <a:ext cx="2327926" cy="1350197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33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6"/>
    </mc:Choice>
    <mc:Fallback xmlns="">
      <p:transition spd="slow" advTm="30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BC954-3541-4F78-8FFC-3220B011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Expandable group – Vex group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E78F8E-CA51-4C96-A5CB-A07763AAF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C93E4362-A9D8-49B3-8E30-75AE16753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739" y="1754596"/>
            <a:ext cx="4935765" cy="4680000"/>
          </a:xfrm>
        </p:spPr>
        <p:txBody>
          <a:bodyPr/>
          <a:lstStyle/>
          <a:p>
            <a:r>
              <a:rPr lang="en-US" altLang="zh-CN" i="1" dirty="0">
                <a:solidFill>
                  <a:srgbClr val="FF0000"/>
                </a:solidFill>
              </a:rPr>
              <a:t>Expandable group:</a:t>
            </a:r>
            <a:r>
              <a:rPr lang="en-US" altLang="zh-CN" dirty="0"/>
              <a:t> A basic unit and all its repeating units form an expandable group</a:t>
            </a:r>
          </a:p>
          <a:p>
            <a:endParaRPr lang="en-US" altLang="zh-CN" dirty="0"/>
          </a:p>
          <a:p>
            <a:r>
              <a:rPr lang="en-US" altLang="zh-CN" i="1" dirty="0">
                <a:solidFill>
                  <a:srgbClr val="FF0000"/>
                </a:solidFill>
              </a:rPr>
              <a:t>Vex group:</a:t>
            </a:r>
            <a:r>
              <a:rPr lang="en-US" altLang="zh-CN" dirty="0"/>
              <a:t> The basic unit is vertically expanded</a:t>
            </a:r>
            <a:endParaRPr lang="en-US" altLang="zh-CN" i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22" name="箭头: 虚尾 21">
            <a:extLst>
              <a:ext uri="{FF2B5EF4-FFF2-40B4-BE49-F238E27FC236}">
                <a16:creationId xmlns:a16="http://schemas.microsoft.com/office/drawing/2014/main" id="{DFEDA7EA-E9B6-48E0-9028-37F76C47D583}"/>
              </a:ext>
            </a:extLst>
          </p:cNvPr>
          <p:cNvSpPr/>
          <p:nvPr/>
        </p:nvSpPr>
        <p:spPr>
          <a:xfrm rot="5400000">
            <a:off x="2587861" y="3924007"/>
            <a:ext cx="1944216" cy="234124"/>
          </a:xfrm>
          <a:prstGeom prst="stripedRightArrow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F8F07B2-968F-419A-B41C-0ED7D70E6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47" y="1754596"/>
            <a:ext cx="3074817" cy="4680000"/>
          </a:xfrm>
          <a:prstGeom prst="rect">
            <a:avLst/>
          </a:prstGeom>
        </p:spPr>
      </p:pic>
      <p:sp>
        <p:nvSpPr>
          <p:cNvPr id="17" name="圆角矩形 16">
            <a:extLst>
              <a:ext uri="{FF2B5EF4-FFF2-40B4-BE49-F238E27FC236}">
                <a16:creationId xmlns:a16="http://schemas.microsoft.com/office/drawing/2014/main" id="{F5679B5A-AC6B-4A43-BF23-710FB2DBDD28}"/>
              </a:ext>
            </a:extLst>
          </p:cNvPr>
          <p:cNvSpPr/>
          <p:nvPr/>
        </p:nvSpPr>
        <p:spPr bwMode="gray">
          <a:xfrm>
            <a:off x="665964" y="2852936"/>
            <a:ext cx="2700000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3" name="圆角矩形 16">
            <a:extLst>
              <a:ext uri="{FF2B5EF4-FFF2-40B4-BE49-F238E27FC236}">
                <a16:creationId xmlns:a16="http://schemas.microsoft.com/office/drawing/2014/main" id="{3F6547B1-CE8F-4D56-9478-67F727B2F562}"/>
              </a:ext>
            </a:extLst>
          </p:cNvPr>
          <p:cNvSpPr/>
          <p:nvPr/>
        </p:nvSpPr>
        <p:spPr bwMode="gray">
          <a:xfrm>
            <a:off x="611560" y="3103524"/>
            <a:ext cx="2700000" cy="2125676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37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BC954-3541-4F78-8FFC-3220B011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Expandable group – Hex group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E78F8E-CA51-4C96-A5CB-A07763AAF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4A1C78D-80F2-4199-BC5D-78A989346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45344"/>
            <a:ext cx="3093560" cy="46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2AE63BE-4800-4C2C-B3F5-6D675F1D8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45344"/>
            <a:ext cx="3088800" cy="46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FDA9CCE-FD61-4506-8F07-AFD9C1810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45344"/>
            <a:ext cx="3079325" cy="46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5E9754-A424-45D0-B5EB-5C40C8EB37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845344"/>
            <a:ext cx="3074817" cy="4680000"/>
          </a:xfrm>
          <a:prstGeom prst="rect">
            <a:avLst/>
          </a:prstGeom>
        </p:spPr>
      </p:pic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F431637-8EEE-47B4-97B6-E639DC671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077913"/>
            <a:ext cx="8001000" cy="663575"/>
          </a:xfrm>
        </p:spPr>
        <p:txBody>
          <a:bodyPr/>
          <a:lstStyle/>
          <a:p>
            <a:r>
              <a:rPr lang="en-US" altLang="zh-CN" i="1" dirty="0">
                <a:solidFill>
                  <a:srgbClr val="FF0000"/>
                </a:solidFill>
              </a:rPr>
              <a:t>Hex group:</a:t>
            </a:r>
            <a:r>
              <a:rPr lang="en-US" altLang="zh-CN" dirty="0"/>
              <a:t> The basic unit is horizontally expanded</a:t>
            </a:r>
            <a:endParaRPr lang="en-US" altLang="zh-CN" i="1" dirty="0">
              <a:solidFill>
                <a:srgbClr val="FF0000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6D371C2-433A-4D34-B643-9173B38537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845344"/>
            <a:ext cx="5923237" cy="46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2990E5A-8C91-4B69-AD68-B929945D1E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7" y="1772816"/>
            <a:ext cx="8726990" cy="4680000"/>
          </a:xfrm>
          <a:prstGeom prst="rect">
            <a:avLst/>
          </a:prstGeom>
        </p:spPr>
      </p:pic>
      <p:sp>
        <p:nvSpPr>
          <p:cNvPr id="23" name="圆角矩形 16">
            <a:extLst>
              <a:ext uri="{FF2B5EF4-FFF2-40B4-BE49-F238E27FC236}">
                <a16:creationId xmlns:a16="http://schemas.microsoft.com/office/drawing/2014/main" id="{A55E13EB-9C11-4462-B6B0-84B27C1EFBFF}"/>
              </a:ext>
            </a:extLst>
          </p:cNvPr>
          <p:cNvSpPr/>
          <p:nvPr/>
        </p:nvSpPr>
        <p:spPr bwMode="gray">
          <a:xfrm>
            <a:off x="596191" y="2450288"/>
            <a:ext cx="2684893" cy="3816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5" name="圆角矩形 16">
            <a:extLst>
              <a:ext uri="{FF2B5EF4-FFF2-40B4-BE49-F238E27FC236}">
                <a16:creationId xmlns:a16="http://schemas.microsoft.com/office/drawing/2014/main" id="{772E7FDB-D7BC-4E98-9DD4-F4795CC59BDC}"/>
              </a:ext>
            </a:extLst>
          </p:cNvPr>
          <p:cNvSpPr/>
          <p:nvPr/>
        </p:nvSpPr>
        <p:spPr bwMode="gray">
          <a:xfrm>
            <a:off x="3340320" y="2453162"/>
            <a:ext cx="2834437" cy="381600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6" name="圆角矩形 16">
            <a:extLst>
              <a:ext uri="{FF2B5EF4-FFF2-40B4-BE49-F238E27FC236}">
                <a16:creationId xmlns:a16="http://schemas.microsoft.com/office/drawing/2014/main" id="{3578BDA1-4579-499A-A0AD-BA2A97A29BA0}"/>
              </a:ext>
            </a:extLst>
          </p:cNvPr>
          <p:cNvSpPr/>
          <p:nvPr/>
        </p:nvSpPr>
        <p:spPr bwMode="gray">
          <a:xfrm>
            <a:off x="6156176" y="2453162"/>
            <a:ext cx="2834437" cy="381600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7" name="任意多边形 13">
            <a:extLst>
              <a:ext uri="{FF2B5EF4-FFF2-40B4-BE49-F238E27FC236}">
                <a16:creationId xmlns:a16="http://schemas.microsoft.com/office/drawing/2014/main" id="{195044D3-84BF-47F4-AAD4-F09E501D203F}"/>
              </a:ext>
            </a:extLst>
          </p:cNvPr>
          <p:cNvSpPr/>
          <p:nvPr/>
        </p:nvSpPr>
        <p:spPr>
          <a:xfrm rot="16200000" flipH="1">
            <a:off x="3328092" y="5350453"/>
            <a:ext cx="273497" cy="2219090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任意多边形 13">
            <a:extLst>
              <a:ext uri="{FF2B5EF4-FFF2-40B4-BE49-F238E27FC236}">
                <a16:creationId xmlns:a16="http://schemas.microsoft.com/office/drawing/2014/main" id="{A632F2D2-7D75-424B-9178-B934BE7F8EB4}"/>
              </a:ext>
            </a:extLst>
          </p:cNvPr>
          <p:cNvSpPr/>
          <p:nvPr/>
        </p:nvSpPr>
        <p:spPr>
          <a:xfrm rot="16200000" flipH="1">
            <a:off x="4348281" y="3612985"/>
            <a:ext cx="519447" cy="5832650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箭头: 虚尾 28">
            <a:extLst>
              <a:ext uri="{FF2B5EF4-FFF2-40B4-BE49-F238E27FC236}">
                <a16:creationId xmlns:a16="http://schemas.microsoft.com/office/drawing/2014/main" id="{44BB6A87-27DC-41BA-8EA4-E7EE11CD3D1B}"/>
              </a:ext>
            </a:extLst>
          </p:cNvPr>
          <p:cNvSpPr/>
          <p:nvPr/>
        </p:nvSpPr>
        <p:spPr>
          <a:xfrm>
            <a:off x="1691679" y="2271872"/>
            <a:ext cx="6336705" cy="149016"/>
          </a:xfrm>
          <a:prstGeom prst="stripedRightArrow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5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65F075-646B-4424-A17E-636BB091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Structure information is missing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05A736-9327-4150-A5F0-FDF872DF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077913"/>
            <a:ext cx="8001000" cy="767431"/>
          </a:xfrm>
        </p:spPr>
        <p:txBody>
          <a:bodyPr/>
          <a:lstStyle/>
          <a:p>
            <a:r>
              <a:rPr lang="en-US" altLang="zh-CN" dirty="0"/>
              <a:t>Structure information is not stored with spreadsheets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A2D19D-4C7E-4316-B821-33B7BE6E1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DFAE34-118E-44B1-B770-83CB5DF30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45344"/>
            <a:ext cx="8765145" cy="4680000"/>
          </a:xfrm>
          <a:prstGeom prst="rect">
            <a:avLst/>
          </a:prstGeom>
        </p:spPr>
      </p:pic>
      <p:sp>
        <p:nvSpPr>
          <p:cNvPr id="6" name="圆角矩形 16">
            <a:extLst>
              <a:ext uri="{FF2B5EF4-FFF2-40B4-BE49-F238E27FC236}">
                <a16:creationId xmlns:a16="http://schemas.microsoft.com/office/drawing/2014/main" id="{409C2119-4371-43C5-8CCF-CF1D0B9C8EB1}"/>
              </a:ext>
            </a:extLst>
          </p:cNvPr>
          <p:cNvSpPr/>
          <p:nvPr/>
        </p:nvSpPr>
        <p:spPr bwMode="gray">
          <a:xfrm>
            <a:off x="596191" y="2420888"/>
            <a:ext cx="2684893" cy="38884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圆角矩形 16">
            <a:extLst>
              <a:ext uri="{FF2B5EF4-FFF2-40B4-BE49-F238E27FC236}">
                <a16:creationId xmlns:a16="http://schemas.microsoft.com/office/drawing/2014/main" id="{3831C0DE-15F5-4185-820F-6ED41BF613AE}"/>
              </a:ext>
            </a:extLst>
          </p:cNvPr>
          <p:cNvSpPr/>
          <p:nvPr/>
        </p:nvSpPr>
        <p:spPr bwMode="gray">
          <a:xfrm>
            <a:off x="3340320" y="2420888"/>
            <a:ext cx="2834437" cy="3888432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8" name="任意多边形 13">
            <a:extLst>
              <a:ext uri="{FF2B5EF4-FFF2-40B4-BE49-F238E27FC236}">
                <a16:creationId xmlns:a16="http://schemas.microsoft.com/office/drawing/2014/main" id="{EB825B8C-4CD7-4B56-8213-1A09B9C5B81B}"/>
              </a:ext>
            </a:extLst>
          </p:cNvPr>
          <p:cNvSpPr/>
          <p:nvPr/>
        </p:nvSpPr>
        <p:spPr>
          <a:xfrm rot="15959789">
            <a:off x="3169920" y="1023572"/>
            <a:ext cx="575548" cy="2219090"/>
          </a:xfrm>
          <a:custGeom>
            <a:avLst/>
            <a:gdLst>
              <a:gd name="connsiteX0" fmla="*/ 216569 w 1036853"/>
              <a:gd name="connsiteY0" fmla="*/ 0 h 2069431"/>
              <a:gd name="connsiteX1" fmla="*/ 1034716 w 1036853"/>
              <a:gd name="connsiteY1" fmla="*/ 1155031 h 2069431"/>
              <a:gd name="connsiteX2" fmla="*/ 0 w 1036853"/>
              <a:gd name="connsiteY2" fmla="*/ 2069431 h 20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53" h="2069431">
                <a:moveTo>
                  <a:pt x="216569" y="0"/>
                </a:moveTo>
                <a:cubicBezTo>
                  <a:pt x="643690" y="405063"/>
                  <a:pt x="1070811" y="810126"/>
                  <a:pt x="1034716" y="1155031"/>
                </a:cubicBezTo>
                <a:cubicBezTo>
                  <a:pt x="998621" y="1499936"/>
                  <a:pt x="56147" y="1904999"/>
                  <a:pt x="0" y="206943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4" descr="https://encrypted-tbn2.gstatic.com/images?q=tbn:ANd9GcQrgXL0Z_lC9TgvjMRcrBlkxpD8T-N67cANGBVhmiP697FmgsuOaA">
            <a:extLst>
              <a:ext uri="{FF2B5EF4-FFF2-40B4-BE49-F238E27FC236}">
                <a16:creationId xmlns:a16="http://schemas.microsoft.com/office/drawing/2014/main" id="{A1B9EEA3-865A-436B-A30B-B7CD3A7E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19" y="2924944"/>
            <a:ext cx="3239002" cy="323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B359E8-E8B3-427A-9113-E56C50A2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Structure information is missing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C0523-26D2-4178-82D4-7965B7A0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077913"/>
            <a:ext cx="8001000" cy="977523"/>
          </a:xfrm>
        </p:spPr>
        <p:txBody>
          <a:bodyPr/>
          <a:lstStyle/>
          <a:p>
            <a:r>
              <a:rPr lang="en-US" altLang="zh-CN" dirty="0"/>
              <a:t>Spreadsheet data cannot be consumed by analysis tools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546E5A-EAA6-405A-9B32-2D02807118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D8799A-0D0E-4659-92D8-A30767533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72" y="2133661"/>
            <a:ext cx="2952328" cy="15833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755BBAD-78D8-4FA3-949D-BB1CD8828D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401"/>
          <a:stretch>
            <a:fillRect/>
          </a:stretch>
        </p:blipFill>
        <p:spPr>
          <a:xfrm>
            <a:off x="479680" y="4934629"/>
            <a:ext cx="2051339" cy="146818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B567676-0670-4CF9-915B-72AF049FCFFA}"/>
              </a:ext>
            </a:extLst>
          </p:cNvPr>
          <p:cNvSpPr txBox="1"/>
          <p:nvPr/>
        </p:nvSpPr>
        <p:spPr>
          <a:xfrm>
            <a:off x="763118" y="6402814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Data integration</a:t>
            </a:r>
            <a:endParaRPr lang="zh-CN" altLang="en-US" sz="1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2C1232-CA63-4981-B928-2C775AD1B1F5}"/>
              </a:ext>
            </a:extLst>
          </p:cNvPr>
          <p:cNvSpPr txBox="1"/>
          <p:nvPr/>
        </p:nvSpPr>
        <p:spPr>
          <a:xfrm>
            <a:off x="3699162" y="6402084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Insights in Excel</a:t>
            </a:r>
            <a:endParaRPr lang="zh-CN" altLang="en-US" sz="1600" dirty="0"/>
          </a:p>
        </p:txBody>
      </p:sp>
      <p:pic>
        <p:nvPicPr>
          <p:cNvPr id="9" name="Picture 4" descr="Image result for data mining">
            <a:extLst>
              <a:ext uri="{FF2B5EF4-FFF2-40B4-BE49-F238E27FC236}">
                <a16:creationId xmlns:a16="http://schemas.microsoft.com/office/drawing/2014/main" id="{B4AEEA9E-3F77-483F-963C-60D0F845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28" y="4994037"/>
            <a:ext cx="2364128" cy="132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966405E-C286-4B7A-A7CF-700BE3F8B33B}"/>
              </a:ext>
            </a:extLst>
          </p:cNvPr>
          <p:cNvSpPr txBox="1"/>
          <p:nvPr/>
        </p:nvSpPr>
        <p:spPr>
          <a:xfrm>
            <a:off x="6876256" y="6402084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Data mining</a:t>
            </a:r>
            <a:endParaRPr lang="zh-CN" altLang="en-US" sz="1600" dirty="0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8574FA20-0B6B-476E-A54C-BE7F0FFB6614}"/>
              </a:ext>
            </a:extLst>
          </p:cNvPr>
          <p:cNvSpPr/>
          <p:nvPr/>
        </p:nvSpPr>
        <p:spPr>
          <a:xfrm>
            <a:off x="4008072" y="3793446"/>
            <a:ext cx="576064" cy="1006293"/>
          </a:xfrm>
          <a:prstGeom prst="downArrow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箭头: 圆角右 11">
            <a:extLst>
              <a:ext uri="{FF2B5EF4-FFF2-40B4-BE49-F238E27FC236}">
                <a16:creationId xmlns:a16="http://schemas.microsoft.com/office/drawing/2014/main" id="{A9CBD9DF-CCED-4D80-9363-B7A2D8E31A91}"/>
              </a:ext>
            </a:extLst>
          </p:cNvPr>
          <p:cNvSpPr/>
          <p:nvPr/>
        </p:nvSpPr>
        <p:spPr>
          <a:xfrm rot="16200000" flipH="1">
            <a:off x="821717" y="3224439"/>
            <a:ext cx="1908213" cy="1152128"/>
          </a:xfrm>
          <a:prstGeom prst="bentArrow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箭头: 圆角右 12">
            <a:extLst>
              <a:ext uri="{FF2B5EF4-FFF2-40B4-BE49-F238E27FC236}">
                <a16:creationId xmlns:a16="http://schemas.microsoft.com/office/drawing/2014/main" id="{B8BE22E3-41EC-4388-8FE0-39D7F1855B60}"/>
              </a:ext>
            </a:extLst>
          </p:cNvPr>
          <p:cNvSpPr/>
          <p:nvPr/>
        </p:nvSpPr>
        <p:spPr>
          <a:xfrm rot="16200000" flipH="1" flipV="1">
            <a:off x="5757234" y="3116427"/>
            <a:ext cx="1908212" cy="1368152"/>
          </a:xfrm>
          <a:prstGeom prst="bentArrow">
            <a:avLst>
              <a:gd name="adj1" fmla="val 25000"/>
              <a:gd name="adj2" fmla="val 25352"/>
              <a:gd name="adj3" fmla="val 25000"/>
              <a:gd name="adj4" fmla="val 43750"/>
            </a:avLst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流程图: 过程 13">
            <a:extLst>
              <a:ext uri="{FF2B5EF4-FFF2-40B4-BE49-F238E27FC236}">
                <a16:creationId xmlns:a16="http://schemas.microsoft.com/office/drawing/2014/main" id="{A2842AFB-2134-4A89-8FE1-E1EDEFB00DD7}"/>
              </a:ext>
            </a:extLst>
          </p:cNvPr>
          <p:cNvSpPr/>
          <p:nvPr/>
        </p:nvSpPr>
        <p:spPr>
          <a:xfrm>
            <a:off x="1187624" y="3902874"/>
            <a:ext cx="6264696" cy="453474"/>
          </a:xfrm>
          <a:prstGeom prst="flowChartProcess">
            <a:avLst/>
          </a:prstGeom>
          <a:ln>
            <a:solidFill>
              <a:srgbClr val="FF0000"/>
            </a:solidFill>
            <a:prstDash val="lgDash"/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What data in it?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An animated screenshot demonstrates Insights in Excel.">
            <a:extLst>
              <a:ext uri="{FF2B5EF4-FFF2-40B4-BE49-F238E27FC236}">
                <a16:creationId xmlns:a16="http://schemas.microsoft.com/office/drawing/2014/main" id="{F3714D91-676B-4D0E-A47D-EB005F921A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5083" y="4885550"/>
            <a:ext cx="2364128" cy="15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Image result for unhappy happy">
            <a:extLst>
              <a:ext uri="{FF2B5EF4-FFF2-40B4-BE49-F238E27FC236}">
                <a16:creationId xmlns:a16="http://schemas.microsoft.com/office/drawing/2014/main" id="{B93E3A15-48A9-48E6-AC00-B9F5AA996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15240" r="11647" b="23135"/>
          <a:stretch/>
        </p:blipFill>
        <p:spPr bwMode="auto">
          <a:xfrm>
            <a:off x="7615458" y="3652563"/>
            <a:ext cx="936359" cy="9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C994362-3D87-4599-A698-C5700D8C6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236068"/>
            <a:ext cx="5166915" cy="24332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can we use expandable groups?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" y="1975601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Non-Relational </a:t>
            </a:r>
          </a:p>
          <a:p>
            <a:r>
              <a:rPr lang="en-US" altLang="zh-CN" b="1" dirty="0"/>
              <a:t>Data</a:t>
            </a:r>
            <a:endParaRPr lang="zh-CN" altLang="en-US" b="1" dirty="0"/>
          </a:p>
        </p:txBody>
      </p:sp>
      <p:sp>
        <p:nvSpPr>
          <p:cNvPr id="33" name="箭头: 下 32"/>
          <p:cNvSpPr/>
          <p:nvPr/>
        </p:nvSpPr>
        <p:spPr>
          <a:xfrm>
            <a:off x="3347864" y="3717032"/>
            <a:ext cx="360040" cy="495533"/>
          </a:xfrm>
          <a:prstGeom prst="downArrow">
            <a:avLst>
              <a:gd name="adj1" fmla="val 50000"/>
              <a:gd name="adj2" fmla="val 61952"/>
            </a:avLst>
          </a:prstGeom>
          <a:ln>
            <a:solidFill>
              <a:srgbClr val="FF0000"/>
            </a:solidFill>
            <a:prstDash val="lgDash"/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98EC8F5-75B3-44CE-8E54-6C05EAF6A2CB}"/>
              </a:ext>
            </a:extLst>
          </p:cNvPr>
          <p:cNvGrpSpPr/>
          <p:nvPr/>
        </p:nvGrpSpPr>
        <p:grpSpPr>
          <a:xfrm>
            <a:off x="6570563" y="5236843"/>
            <a:ext cx="2249909" cy="369332"/>
            <a:chOff x="6290237" y="4116148"/>
            <a:chExt cx="1058356" cy="686158"/>
          </a:xfrm>
        </p:grpSpPr>
        <p:sp>
          <p:nvSpPr>
            <p:cNvPr id="34" name="TextBox 3">
              <a:extLst>
                <a:ext uri="{FF2B5EF4-FFF2-40B4-BE49-F238E27FC236}">
                  <a16:creationId xmlns:a16="http://schemas.microsoft.com/office/drawing/2014/main" id="{84D31EC4-CF93-4E05-9529-34A9CFC701EA}"/>
                </a:ext>
              </a:extLst>
            </p:cNvPr>
            <p:cNvSpPr txBox="1"/>
            <p:nvPr/>
          </p:nvSpPr>
          <p:spPr>
            <a:xfrm>
              <a:off x="6467906" y="4116148"/>
              <a:ext cx="880687" cy="686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Analysis-friendly</a:t>
              </a:r>
            </a:p>
          </p:txBody>
        </p:sp>
        <p:cxnSp>
          <p:nvCxnSpPr>
            <p:cNvPr id="36" name="Straight Arrow Connector 5">
              <a:extLst>
                <a:ext uri="{FF2B5EF4-FFF2-40B4-BE49-F238E27FC236}">
                  <a16:creationId xmlns:a16="http://schemas.microsoft.com/office/drawing/2014/main" id="{54A8D48E-A4D4-49A3-B9D0-69B05B420E38}"/>
                </a:ext>
              </a:extLst>
            </p:cNvPr>
            <p:cNvCxnSpPr>
              <a:cxnSpLocks/>
              <a:stCxn id="34" idx="1"/>
            </p:cNvCxnSpPr>
            <p:nvPr/>
          </p:nvCxnSpPr>
          <p:spPr bwMode="auto">
            <a:xfrm flipH="1">
              <a:off x="6290237" y="4459227"/>
              <a:ext cx="177669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39" name="Picture 2" descr="Image result for unhappy happy">
            <a:extLst>
              <a:ext uri="{FF2B5EF4-FFF2-40B4-BE49-F238E27FC236}">
                <a16:creationId xmlns:a16="http://schemas.microsoft.com/office/drawing/2014/main" id="{E563B549-70B1-4FF7-9241-64E50D91D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5241" r="59180" b="24280"/>
          <a:stretch/>
        </p:blipFill>
        <p:spPr bwMode="auto">
          <a:xfrm>
            <a:off x="7524328" y="4304423"/>
            <a:ext cx="936000" cy="9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图片包含 文字&#10;&#10;已生成高可信度的说明">
            <a:extLst>
              <a:ext uri="{FF2B5EF4-FFF2-40B4-BE49-F238E27FC236}">
                <a16:creationId xmlns:a16="http://schemas.microsoft.com/office/drawing/2014/main" id="{0C74F2A4-0116-43E8-BCBC-3A7D77658E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39540"/>
            <a:ext cx="3804292" cy="2186740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08E941B0-E5A6-4116-9ABF-0E4B9C23975E}"/>
              </a:ext>
            </a:extLst>
          </p:cNvPr>
          <p:cNvSpPr txBox="1"/>
          <p:nvPr/>
        </p:nvSpPr>
        <p:spPr>
          <a:xfrm>
            <a:off x="-54206" y="5283009"/>
            <a:ext cx="131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Relational </a:t>
            </a:r>
          </a:p>
          <a:p>
            <a:r>
              <a:rPr lang="en-US" altLang="zh-CN" b="1" dirty="0"/>
              <a:t>Data</a:t>
            </a:r>
            <a:endParaRPr lang="zh-CN" altLang="en-US" b="1" dirty="0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E14E9561-81FD-46D7-94B5-A79033648A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401"/>
          <a:stretch>
            <a:fillRect/>
          </a:stretch>
        </p:blipFill>
        <p:spPr>
          <a:xfrm>
            <a:off x="7460414" y="5606174"/>
            <a:ext cx="1063828" cy="76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goal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95537" y="1844824"/>
            <a:ext cx="83034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98EC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sz="4400" kern="0" dirty="0">
                <a:latin typeface="Bodoni MT Black" panose="02070A03080606020203" pitchFamily="18" charset="0"/>
              </a:rPr>
              <a:t>ExpCheck</a:t>
            </a:r>
            <a:endParaRPr lang="zh-CN" altLang="en-US" sz="2400" b="0" kern="0" dirty="0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95537" y="2780928"/>
            <a:ext cx="8303442" cy="138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98EC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itchFamily="34" charset="0"/>
                <a:ea typeface="黑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itchFamily="34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b="0" kern="0" dirty="0"/>
              <a:t>Automatically identify expandable groups in spreadsheets </a:t>
            </a:r>
            <a:endParaRPr lang="zh-CN" altLang="en-US" sz="2400" b="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164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4"/>
    </mc:Choice>
    <mc:Fallback xmlns="">
      <p:transition spd="slow" advTm="2504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1.4|14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题1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00"/>
          </a:buClr>
          <a:buSzPct val="75000"/>
          <a:buFont typeface="Wingdings" panose="05000000000000000000" pitchFamily="2" charset="2"/>
          <a:buChar char="p"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anose="020B0604030504040204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00"/>
          </a:buClr>
          <a:buSzPct val="75000"/>
          <a:buFont typeface="Wingdings" panose="05000000000000000000" pitchFamily="2" charset="2"/>
          <a:buChar char="p"/>
          <a:defRPr kumimoji="0" lang="en-US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anose="020B0604030504040204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4071</TotalTime>
  <Words>951</Words>
  <Application>Microsoft Office PowerPoint</Application>
  <PresentationFormat>全屏显示(4:3)</PresentationFormat>
  <Paragraphs>291</Paragraphs>
  <Slides>33</Slides>
  <Notes>33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等线</vt:lpstr>
      <vt:lpstr>黑体</vt:lpstr>
      <vt:lpstr>楷体_GB2312</vt:lpstr>
      <vt:lpstr>宋体</vt:lpstr>
      <vt:lpstr>微软雅黑</vt:lpstr>
      <vt:lpstr>Arial</vt:lpstr>
      <vt:lpstr>Bodoni MT Black</vt:lpstr>
      <vt:lpstr>Calibri</vt:lpstr>
      <vt:lpstr>Franklin Gothic Medium</vt:lpstr>
      <vt:lpstr>Times New Roman</vt:lpstr>
      <vt:lpstr>Verdana</vt:lpstr>
      <vt:lpstr>Wingdings</vt:lpstr>
      <vt:lpstr>主题1</vt:lpstr>
      <vt:lpstr>WPS 公式 3.0</vt:lpstr>
      <vt:lpstr>Expandable Group Identification in Spreadsheets</vt:lpstr>
      <vt:lpstr>Spreadsheet example</vt:lpstr>
      <vt:lpstr>Expandable group</vt:lpstr>
      <vt:lpstr>Expandable group – Vex group</vt:lpstr>
      <vt:lpstr>Expandable group – Hex group</vt:lpstr>
      <vt:lpstr>Structure information is missing</vt:lpstr>
      <vt:lpstr>Structure information is missing</vt:lpstr>
      <vt:lpstr>How can we use expandable groups?</vt:lpstr>
      <vt:lpstr>Our goal</vt:lpstr>
      <vt:lpstr>Existing approach</vt:lpstr>
      <vt:lpstr>Existing approach - Issues (1)</vt:lpstr>
      <vt:lpstr>Existing approach - Issues (2)</vt:lpstr>
      <vt:lpstr>Key observation (1)</vt:lpstr>
      <vt:lpstr>Key observation (2)</vt:lpstr>
      <vt:lpstr>How to compare two cells in format?</vt:lpstr>
      <vt:lpstr>How to compare two cells in format?</vt:lpstr>
      <vt:lpstr>How to compare two cells in format?</vt:lpstr>
      <vt:lpstr>How to compare two cells in format?</vt:lpstr>
      <vt:lpstr>Compare two columns in format</vt:lpstr>
      <vt:lpstr>Header semantics</vt:lpstr>
      <vt:lpstr>How to compare headers?</vt:lpstr>
      <vt:lpstr>How to detect expandable groups?</vt:lpstr>
      <vt:lpstr>How to find expandable groups?</vt:lpstr>
      <vt:lpstr>How to find expandable groups?</vt:lpstr>
      <vt:lpstr>How to find expandable groups?</vt:lpstr>
      <vt:lpstr>How to find expandable groups?</vt:lpstr>
      <vt:lpstr>Evaluation</vt:lpstr>
      <vt:lpstr>Build ground truth</vt:lpstr>
      <vt:lpstr>Ground truth</vt:lpstr>
      <vt:lpstr>Is ExpCheck effective? (RQ1)</vt:lpstr>
      <vt:lpstr>Compare with others (RQ2)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wsdou</dc:creator>
  <cp:lastModifiedBy>Dou Wensheng</cp:lastModifiedBy>
  <cp:revision>13757</cp:revision>
  <cp:lastPrinted>2016-05-13T08:47:00Z</cp:lastPrinted>
  <dcterms:created xsi:type="dcterms:W3CDTF">2013-04-14T17:04:00Z</dcterms:created>
  <dcterms:modified xsi:type="dcterms:W3CDTF">2018-09-08T08:51:46Z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0x010100D70793C88DFFFA4098A96254715DEE3E</vt:lpwstr>
  </property>
  <property fmtid="{D5CDD505-2E9C-101B-9397-08002B2CF9AE}" pid="3" name="IsMyDocuments">
    <vt:bool>true</vt:bool>
  </property>
  <property fmtid="{D5CDD505-2E9C-101B-9397-08002B2CF9AE}" pid="4" name="KSOProductBuildVer">
    <vt:lpwstr>2052-10.1.0.7224</vt:lpwstr>
  </property>
</Properties>
</file>